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23" autoAdjust="0"/>
    <p:restoredTop sz="94705"/>
  </p:normalViewPr>
  <p:slideViewPr>
    <p:cSldViewPr snapToGrid="0">
      <p:cViewPr varScale="1">
        <p:scale>
          <a:sx n="146" d="100"/>
          <a:sy n="146" d="100"/>
        </p:scale>
        <p:origin x="9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E1F60-1704-431C-B0BF-FB2EECBD5FFE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406C7-CDD0-4241-80DE-AD0CCC22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214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406C7-CDD0-4241-80DE-AD0CCC2261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733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9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85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025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53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63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80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6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E5A71-3EAB-4179-B449-B9E45921E0E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E5A71-3EAB-4179-B449-B9E45921E0E1}" type="datetimeFigureOut">
              <a:rPr lang="en-US" smtClean="0"/>
              <a:t>6/21/2024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E3D7A0-C323-4DCD-BB23-C2AFD235B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220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2C6B5FE4-E67A-ABAB-AB59-27E0FEFC68D3}"/>
              </a:ext>
            </a:extLst>
          </p:cNvPr>
          <p:cNvSpPr/>
          <p:nvPr/>
        </p:nvSpPr>
        <p:spPr>
          <a:xfrm>
            <a:off x="1059868" y="4507027"/>
            <a:ext cx="1371600" cy="91152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GISAID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18148D5-8E4D-6796-ADCD-15A0A9899DE7}"/>
              </a:ext>
            </a:extLst>
          </p:cNvPr>
          <p:cNvSpPr/>
          <p:nvPr/>
        </p:nvSpPr>
        <p:spPr>
          <a:xfrm>
            <a:off x="2675492" y="4507029"/>
            <a:ext cx="1371600" cy="911520"/>
          </a:xfrm>
          <a:prstGeom prst="flowChartMagneticDisk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/>
              <a:t>Protein</a:t>
            </a:r>
          </a:p>
          <a:p>
            <a:pPr algn="ctr"/>
            <a:r>
              <a:rPr lang="en-US" sz="1600" dirty="0"/>
              <a:t>Data Bank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F344B89-4DA3-1D8A-5723-AC52D8BE0964}"/>
              </a:ext>
            </a:extLst>
          </p:cNvPr>
          <p:cNvSpPr/>
          <p:nvPr/>
        </p:nvSpPr>
        <p:spPr>
          <a:xfrm>
            <a:off x="1081407" y="705971"/>
            <a:ext cx="2966867" cy="2403801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Sequence Collection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B0A0B-26E3-F3B6-09FE-6E5DE2D8DDDD}"/>
              </a:ext>
            </a:extLst>
          </p:cNvPr>
          <p:cNvSpPr/>
          <p:nvPr/>
        </p:nvSpPr>
        <p:spPr>
          <a:xfrm>
            <a:off x="1485979" y="2078772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Metadata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A7D6F4-CF4B-298A-BC0E-725FC82C1288}"/>
              </a:ext>
            </a:extLst>
          </p:cNvPr>
          <p:cNvSpPr/>
          <p:nvPr/>
        </p:nvSpPr>
        <p:spPr>
          <a:xfrm>
            <a:off x="1485979" y="1273743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i="1" dirty="0"/>
              <a:t>CD-HIT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40A235-EDE3-1719-D0FA-C59B328BD847}"/>
              </a:ext>
            </a:extLst>
          </p:cNvPr>
          <p:cNvSpPr/>
          <p:nvPr/>
        </p:nvSpPr>
        <p:spPr>
          <a:xfrm>
            <a:off x="1485979" y="1676257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Filter Sequences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00839EE-FB8A-ACD2-B330-FD0940B7491F}"/>
              </a:ext>
            </a:extLst>
          </p:cNvPr>
          <p:cNvSpPr/>
          <p:nvPr/>
        </p:nvSpPr>
        <p:spPr>
          <a:xfrm>
            <a:off x="1485979" y="2481286"/>
            <a:ext cx="2157722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Trim Sequences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B6EBDA-E67F-4BDD-A3C9-F9E2A7E6E50B}"/>
              </a:ext>
            </a:extLst>
          </p:cNvPr>
          <p:cNvSpPr/>
          <p:nvPr/>
        </p:nvSpPr>
        <p:spPr>
          <a:xfrm>
            <a:off x="1081407" y="3394406"/>
            <a:ext cx="2966867" cy="911520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Generation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D7432-75EB-2E1C-382D-237435B0A441}"/>
              </a:ext>
            </a:extLst>
          </p:cNvPr>
          <p:cNvSpPr/>
          <p:nvPr/>
        </p:nvSpPr>
        <p:spPr>
          <a:xfrm>
            <a:off x="1479630" y="3850166"/>
            <a:ext cx="2157721" cy="2762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i="1" dirty="0" err="1"/>
              <a:t>ColabFold</a:t>
            </a:r>
            <a:endParaRPr lang="en-US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41B59C-7C49-D743-963A-06C11A887516}"/>
              </a:ext>
            </a:extLst>
          </p:cNvPr>
          <p:cNvSpPr/>
          <p:nvPr/>
        </p:nvSpPr>
        <p:spPr>
          <a:xfrm>
            <a:off x="4623334" y="705972"/>
            <a:ext cx="2966867" cy="2180808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(Antigens)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3F639F26-36B6-4BB4-DBFF-99A8611E4E3D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rot="5400000">
            <a:off x="2422524" y="3252089"/>
            <a:ext cx="284634" cy="1270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05A8D1B-CFDC-BA0C-790D-C3FED2DAB99B}"/>
              </a:ext>
            </a:extLst>
          </p:cNvPr>
          <p:cNvSpPr/>
          <p:nvPr/>
        </p:nvSpPr>
        <p:spPr>
          <a:xfrm>
            <a:off x="5027904" y="143612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4A3569-85F1-91BD-E788-BF1C8DC1CBBC}"/>
              </a:ext>
            </a:extLst>
          </p:cNvPr>
          <p:cNvSpPr/>
          <p:nvPr/>
        </p:nvSpPr>
        <p:spPr>
          <a:xfrm>
            <a:off x="5027904" y="2154668"/>
            <a:ext cx="2157721" cy="5496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Random Surface Residues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1199FB3-CFBC-4E5B-2C6F-604754A4FA57}"/>
              </a:ext>
            </a:extLst>
          </p:cNvPr>
          <p:cNvSpPr/>
          <p:nvPr/>
        </p:nvSpPr>
        <p:spPr>
          <a:xfrm>
            <a:off x="4623330" y="3223034"/>
            <a:ext cx="2966867" cy="2279213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Structure Preparation</a:t>
            </a:r>
          </a:p>
          <a:p>
            <a:r>
              <a:rPr lang="en-US" sz="1400" dirty="0">
                <a:solidFill>
                  <a:schemeClr val="tx1"/>
                </a:solidFill>
              </a:rPr>
              <a:t>(Antibodies)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5DF34FF-5D00-244D-190A-BD9C2FDF071E}"/>
              </a:ext>
            </a:extLst>
          </p:cNvPr>
          <p:cNvSpPr/>
          <p:nvPr/>
        </p:nvSpPr>
        <p:spPr>
          <a:xfrm>
            <a:off x="5034252" y="4031078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Renumber/</a:t>
            </a:r>
          </a:p>
          <a:p>
            <a:pPr algn="ctr"/>
            <a:r>
              <a:rPr lang="en-US" dirty="0"/>
              <a:t>Rechain PDBs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CB05304-9275-F4C9-5ADF-94AC6CFE09A3}"/>
              </a:ext>
            </a:extLst>
          </p:cNvPr>
          <p:cNvSpPr/>
          <p:nvPr/>
        </p:nvSpPr>
        <p:spPr>
          <a:xfrm>
            <a:off x="5034251" y="4718187"/>
            <a:ext cx="2157721" cy="54969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Find CDR Loop Residues</a:t>
            </a: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EC4DDC2A-8E2E-496E-A4A0-EA06640BFBBC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10800000" flipH="1">
            <a:off x="1059867" y="1907873"/>
            <a:ext cx="21539" cy="3054915"/>
          </a:xfrm>
          <a:prstGeom prst="bentConnector3">
            <a:avLst>
              <a:gd name="adj1" fmla="val -1061331"/>
            </a:avLst>
          </a:prstGeom>
          <a:ln w="5715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59B8F37-99BE-1573-2CF6-AA2E28B1A471}"/>
              </a:ext>
            </a:extLst>
          </p:cNvPr>
          <p:cNvCxnSpPr>
            <a:cxnSpLocks/>
            <a:stCxn id="5" idx="4"/>
            <a:endCxn id="25" idx="1"/>
          </p:cNvCxnSpPr>
          <p:nvPr/>
        </p:nvCxnSpPr>
        <p:spPr>
          <a:xfrm flipV="1">
            <a:off x="4047092" y="4362641"/>
            <a:ext cx="576238" cy="600148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3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04ADF355-E7FB-E5A5-68AE-AF7D1E3EE4DF}"/>
              </a:ext>
            </a:extLst>
          </p:cNvPr>
          <p:cNvSpPr/>
          <p:nvPr/>
        </p:nvSpPr>
        <p:spPr>
          <a:xfrm>
            <a:off x="8165261" y="705971"/>
            <a:ext cx="2966867" cy="2177177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Generation</a:t>
            </a:r>
          </a:p>
          <a:p>
            <a:r>
              <a:rPr lang="en-US" sz="1400" i="1" dirty="0">
                <a:solidFill>
                  <a:schemeClr val="tx1"/>
                </a:solidFill>
              </a:rPr>
              <a:t>(n=1,804)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4B8C5D1-E17D-CD88-AAB3-BF61E56145FB}"/>
              </a:ext>
            </a:extLst>
          </p:cNvPr>
          <p:cNvSpPr/>
          <p:nvPr/>
        </p:nvSpPr>
        <p:spPr>
          <a:xfrm>
            <a:off x="8563485" y="1436128"/>
            <a:ext cx="2157722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Make Experiment Folders and Files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AB9262-0663-E278-7FE6-F13CB0409B25}"/>
              </a:ext>
            </a:extLst>
          </p:cNvPr>
          <p:cNvSpPr/>
          <p:nvPr/>
        </p:nvSpPr>
        <p:spPr>
          <a:xfrm>
            <a:off x="8576184" y="2150566"/>
            <a:ext cx="2157721" cy="54969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 Experiment Config</a:t>
            </a:r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553171C0-0E39-BEF0-BA97-46025693B905}"/>
              </a:ext>
            </a:extLst>
          </p:cNvPr>
          <p:cNvCxnSpPr>
            <a:cxnSpLocks/>
            <a:stCxn id="17" idx="3"/>
            <a:endCxn id="39" idx="1"/>
          </p:cNvCxnSpPr>
          <p:nvPr/>
        </p:nvCxnSpPr>
        <p:spPr>
          <a:xfrm flipV="1">
            <a:off x="7590201" y="1794560"/>
            <a:ext cx="575060" cy="1816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A6E60593-F568-8AC1-8A20-614E3588280E}"/>
              </a:ext>
            </a:extLst>
          </p:cNvPr>
          <p:cNvSpPr/>
          <p:nvPr/>
        </p:nvSpPr>
        <p:spPr>
          <a:xfrm>
            <a:off x="8165265" y="4031077"/>
            <a:ext cx="2966867" cy="1471169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Metrics Collection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67E5A84-74BF-9A0B-51E0-C131FB0DD101}"/>
              </a:ext>
            </a:extLst>
          </p:cNvPr>
          <p:cNvSpPr/>
          <p:nvPr/>
        </p:nvSpPr>
        <p:spPr>
          <a:xfrm>
            <a:off x="8569832" y="4362287"/>
            <a:ext cx="2157721" cy="90138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Collect Best Cluster Metrics and PDB Structure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341E1E0-F5C2-03FB-FE20-8A48233E15DD}"/>
              </a:ext>
            </a:extLst>
          </p:cNvPr>
          <p:cNvCxnSpPr>
            <a:cxnSpLocks/>
            <a:stCxn id="39" idx="2"/>
            <a:endCxn id="119" idx="0"/>
          </p:cNvCxnSpPr>
          <p:nvPr/>
        </p:nvCxnSpPr>
        <p:spPr>
          <a:xfrm rot="5400000">
            <a:off x="9563044" y="2968799"/>
            <a:ext cx="171302" cy="1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6E4985F9-8AEA-4684-DA8B-9DFAA5AA8895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 flipV="1">
            <a:off x="4048274" y="1796376"/>
            <a:ext cx="575060" cy="2053790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7E895919-BEB9-1C06-A65A-F7EE72D2FB83}"/>
              </a:ext>
            </a:extLst>
          </p:cNvPr>
          <p:cNvSpPr/>
          <p:nvPr/>
        </p:nvSpPr>
        <p:spPr>
          <a:xfrm>
            <a:off x="8165260" y="3054450"/>
            <a:ext cx="2966867" cy="805326"/>
          </a:xfrm>
          <a:prstGeom prst="roundRect">
            <a:avLst>
              <a:gd name="adj" fmla="val 360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Experiment Submission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5361CD03-AFA9-4E5F-8229-E38373A4625A}"/>
              </a:ext>
            </a:extLst>
          </p:cNvPr>
          <p:cNvCxnSpPr>
            <a:cxnSpLocks/>
            <a:stCxn id="119" idx="2"/>
            <a:endCxn id="53" idx="0"/>
          </p:cNvCxnSpPr>
          <p:nvPr/>
        </p:nvCxnSpPr>
        <p:spPr>
          <a:xfrm rot="16200000" flipH="1">
            <a:off x="9563046" y="3945423"/>
            <a:ext cx="171301" cy="5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A58AB73-0463-E483-4B00-CE20FA0BE0B0}"/>
              </a:ext>
            </a:extLst>
          </p:cNvPr>
          <p:cNvSpPr/>
          <p:nvPr/>
        </p:nvSpPr>
        <p:spPr>
          <a:xfrm>
            <a:off x="8576184" y="3429087"/>
            <a:ext cx="2157721" cy="27629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 </a:t>
            </a:r>
            <a:r>
              <a:rPr lang="en-US" i="1" dirty="0"/>
              <a:t>HADDOCK3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204A689-CA41-8896-F3AF-56BCCD22AA04}"/>
              </a:ext>
            </a:extLst>
          </p:cNvPr>
          <p:cNvSpPr txBox="1"/>
          <p:nvPr/>
        </p:nvSpPr>
        <p:spPr>
          <a:xfrm>
            <a:off x="1170029" y="5480841"/>
            <a:ext cx="115127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Influenza A</a:t>
            </a:r>
          </a:p>
          <a:p>
            <a:pPr algn="ctr"/>
            <a:r>
              <a:rPr lang="en-US" sz="1100" dirty="0"/>
              <a:t>HA1 Sequences</a:t>
            </a:r>
          </a:p>
          <a:p>
            <a:pPr algn="ctr"/>
            <a:r>
              <a:rPr lang="en-US" sz="1100" i="1" dirty="0"/>
              <a:t>(n=164)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74A7DBF-56AE-D780-DD72-F2313E1795CF}"/>
              </a:ext>
            </a:extLst>
          </p:cNvPr>
          <p:cNvSpPr txBox="1"/>
          <p:nvPr/>
        </p:nvSpPr>
        <p:spPr>
          <a:xfrm>
            <a:off x="2774435" y="5480840"/>
            <a:ext cx="1173718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Anti-HA1 Fab/</a:t>
            </a:r>
            <a:r>
              <a:rPr lang="en-US" sz="1100" dirty="0" err="1"/>
              <a:t>Fv</a:t>
            </a:r>
            <a:endParaRPr lang="en-US" sz="1100" dirty="0"/>
          </a:p>
          <a:p>
            <a:pPr algn="ctr"/>
            <a:r>
              <a:rPr lang="en-US" sz="1100" dirty="0"/>
              <a:t>Structures</a:t>
            </a:r>
          </a:p>
          <a:p>
            <a:pPr algn="ctr"/>
            <a:r>
              <a:rPr lang="en-US" sz="1100" i="1" dirty="0"/>
              <a:t>(n=11)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C071655D-9C86-8311-A5B9-974F901FBEDC}"/>
              </a:ext>
            </a:extLst>
          </p:cNvPr>
          <p:cNvCxnSpPr>
            <a:cxnSpLocks/>
            <a:stCxn id="25" idx="3"/>
            <a:endCxn id="39" idx="1"/>
          </p:cNvCxnSpPr>
          <p:nvPr/>
        </p:nvCxnSpPr>
        <p:spPr>
          <a:xfrm flipV="1">
            <a:off x="7590197" y="1794560"/>
            <a:ext cx="575064" cy="2568081"/>
          </a:xfrm>
          <a:prstGeom prst="bentConnector3">
            <a:avLst>
              <a:gd name="adj1" fmla="val 50000"/>
            </a:avLst>
          </a:prstGeom>
          <a:ln w="57150">
            <a:gradFill flip="none" rotWithShape="1">
              <a:gsLst>
                <a:gs pos="0">
                  <a:schemeClr val="accent3"/>
                </a:gs>
                <a:gs pos="100000">
                  <a:schemeClr val="accent5"/>
                </a:gs>
              </a:gsLst>
              <a:lin ang="5400000" scaled="1"/>
              <a:tileRect/>
            </a:gra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409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DBE367-5626-0A96-5CB4-7A4E9344CAE9}"/>
              </a:ext>
            </a:extLst>
          </p:cNvPr>
          <p:cNvSpPr txBox="1"/>
          <p:nvPr/>
        </p:nvSpPr>
        <p:spPr>
          <a:xfrm>
            <a:off x="85725" y="64886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https://www.bonvinlab.org/haddock3/modules/index.html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F6AAD-419D-0214-6BE0-0D1F4A801A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439026"/>
              </p:ext>
            </p:extLst>
          </p:nvPr>
        </p:nvGraphicFramePr>
        <p:xfrm>
          <a:off x="811570" y="688340"/>
          <a:ext cx="10193233" cy="562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5617">
                  <a:extLst>
                    <a:ext uri="{9D8B030D-6E8A-4147-A177-3AD203B41FA5}">
                      <a16:colId xmlns:a16="http://schemas.microsoft.com/office/drawing/2014/main" val="3335979813"/>
                    </a:ext>
                  </a:extLst>
                </a:gridCol>
                <a:gridCol w="2413318">
                  <a:extLst>
                    <a:ext uri="{9D8B030D-6E8A-4147-A177-3AD203B41FA5}">
                      <a16:colId xmlns:a16="http://schemas.microsoft.com/office/drawing/2014/main" val="2425399736"/>
                    </a:ext>
                  </a:extLst>
                </a:gridCol>
                <a:gridCol w="6327830">
                  <a:extLst>
                    <a:ext uri="{9D8B030D-6E8A-4147-A177-3AD203B41FA5}">
                      <a16:colId xmlns:a16="http://schemas.microsoft.com/office/drawing/2014/main" val="1644113723"/>
                    </a:ext>
                  </a:extLst>
                </a:gridCol>
                <a:gridCol w="946468">
                  <a:extLst>
                    <a:ext uri="{9D8B030D-6E8A-4147-A177-3AD203B41FA5}">
                      <a16:colId xmlns:a16="http://schemas.microsoft.com/office/drawing/2014/main" val="71156952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Step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#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5051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Topology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Create CNS all-atom topology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7545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Rigid Body Modeling</a:t>
                      </a:r>
                    </a:p>
                    <a:p>
                      <a:r>
                        <a:rPr lang="en-US" sz="1400" i="1" dirty="0"/>
                        <a:t>n=200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Rigid body energy minimization with CNS (it0). Samples n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474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00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Clusters</a:t>
                      </a:r>
                    </a:p>
                    <a:p>
                      <a:r>
                        <a:rPr lang="en-US" sz="1400" i="1" dirty="0"/>
                        <a:t>n=5, m=10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n clusters of m models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735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Flexible 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dirty="0"/>
                        <a:t>Semi-flexible refinement using a simulated annealing protocol through molecular dynamics simulations in torsion angle space (it1)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88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1485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Cluster</a:t>
                      </a:r>
                    </a:p>
                    <a:p>
                      <a:r>
                        <a:rPr lang="en-US" sz="1400" i="1" dirty="0"/>
                        <a:t>n=1, m=10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Select top </a:t>
                      </a:r>
                      <a:r>
                        <a:rPr lang="en-US" sz="1400" i="1" dirty="0"/>
                        <a:t>n </a:t>
                      </a:r>
                      <a:r>
                        <a:rPr lang="en-US" sz="1400" dirty="0"/>
                        <a:t>clusters of </a:t>
                      </a:r>
                      <a:r>
                        <a:rPr lang="en-US" sz="1400" i="1" dirty="0"/>
                        <a:t>m</a:t>
                      </a:r>
                      <a:r>
                        <a:rPr lang="en-US" sz="1400" dirty="0"/>
                        <a:t> models based on HADDOCK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438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Solvent Refinement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dirty="0"/>
                        <a:t>Refinement by a short molecular dynamics simulation in explicit solvent (</a:t>
                      </a:r>
                      <a:r>
                        <a:rPr lang="en-US" sz="1400" i="0" dirty="0" err="1"/>
                        <a:t>itw</a:t>
                      </a:r>
                      <a:r>
                        <a:rPr lang="en-US" sz="1400" i="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806217"/>
                  </a:ext>
                </a:extLst>
              </a:tr>
              <a:tr h="473354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Molecular Dynamics Scoring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Performs a short molecular dynamics simulation on the input models and scores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569068"/>
                  </a:ext>
                </a:extLst>
              </a:tr>
              <a:tr h="473354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Cluster with FCC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i="0" u="non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Calculates the contacts between chains and then calculates the FCC matrix for each model. Clusters the models based on the calculated contacts.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491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 CAPRI Metrics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Calculates </a:t>
                      </a:r>
                      <a:r>
                        <a:rPr lang="en-US" sz="1400" dirty="0" err="1"/>
                        <a:t>i</a:t>
                      </a:r>
                      <a:r>
                        <a:rPr lang="en-US" sz="1400" dirty="0"/>
                        <a:t>-RMSD, I-RMSD, </a:t>
                      </a:r>
                      <a:r>
                        <a:rPr lang="en-US" sz="1400" dirty="0" err="1"/>
                        <a:t>Fnat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DockQ</a:t>
                      </a:r>
                      <a:r>
                        <a:rPr lang="en-US" sz="1400" dirty="0"/>
                        <a:t> of the top scoring models.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~10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9870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139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748</TotalTime>
  <Words>352</Words>
  <Application>Microsoft Office PowerPoint</Application>
  <PresentationFormat>Widescreen</PresentationFormat>
  <Paragraphs>86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Colby Ford</dc:creator>
  <cp:lastModifiedBy>Colby Ford</cp:lastModifiedBy>
  <cp:revision>15</cp:revision>
  <dcterms:created xsi:type="dcterms:W3CDTF">2024-06-03T16:21:53Z</dcterms:created>
  <dcterms:modified xsi:type="dcterms:W3CDTF">2024-06-21T17:21:26Z</dcterms:modified>
</cp:coreProperties>
</file>