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E1F60-1704-431C-B0BF-FB2EECBD5FFE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06C7-CDD0-4241-80DE-AD0CCC22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1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406C7-CDD0-4241-80DE-AD0CCC2261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7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8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2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3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3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7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6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0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6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2E5A71-3EAB-4179-B449-B9E45921E0E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2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C6B5FE4-E67A-ABAB-AB59-27E0FEFC68D3}"/>
              </a:ext>
            </a:extLst>
          </p:cNvPr>
          <p:cNvSpPr/>
          <p:nvPr/>
        </p:nvSpPr>
        <p:spPr>
          <a:xfrm>
            <a:off x="1059868" y="4687027"/>
            <a:ext cx="1371600" cy="73152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GISAID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18148D5-8E4D-6796-ADCD-15A0A9899DE7}"/>
              </a:ext>
            </a:extLst>
          </p:cNvPr>
          <p:cNvSpPr/>
          <p:nvPr/>
        </p:nvSpPr>
        <p:spPr>
          <a:xfrm>
            <a:off x="2675492" y="4687029"/>
            <a:ext cx="1371600" cy="731520"/>
          </a:xfrm>
          <a:prstGeom prst="flowChartMagneticDisk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Protein</a:t>
            </a:r>
          </a:p>
          <a:p>
            <a:pPr algn="ctr"/>
            <a:r>
              <a:rPr lang="en-US" sz="1600" dirty="0"/>
              <a:t>Data Bank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344B89-4DA3-1D8A-5723-AC52D8BE0964}"/>
              </a:ext>
            </a:extLst>
          </p:cNvPr>
          <p:cNvSpPr/>
          <p:nvPr/>
        </p:nvSpPr>
        <p:spPr>
          <a:xfrm>
            <a:off x="1081407" y="705971"/>
            <a:ext cx="2966867" cy="2403801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Sequence Collection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6B0A0B-26E3-F3B6-09FE-6E5DE2D8DDDD}"/>
              </a:ext>
            </a:extLst>
          </p:cNvPr>
          <p:cNvSpPr/>
          <p:nvPr/>
        </p:nvSpPr>
        <p:spPr>
          <a:xfrm>
            <a:off x="1485979" y="2078772"/>
            <a:ext cx="2157721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Metadata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A7D6F4-CF4B-298A-BC0E-725FC82C1288}"/>
              </a:ext>
            </a:extLst>
          </p:cNvPr>
          <p:cNvSpPr/>
          <p:nvPr/>
        </p:nvSpPr>
        <p:spPr>
          <a:xfrm>
            <a:off x="1485979" y="1273743"/>
            <a:ext cx="2157721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CD-HIT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40A235-EDE3-1719-D0FA-C59B328BD847}"/>
              </a:ext>
            </a:extLst>
          </p:cNvPr>
          <p:cNvSpPr/>
          <p:nvPr/>
        </p:nvSpPr>
        <p:spPr>
          <a:xfrm>
            <a:off x="1485979" y="1676257"/>
            <a:ext cx="2157722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Sequences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0839EE-FB8A-ACD2-B330-FD0940B7491F}"/>
              </a:ext>
            </a:extLst>
          </p:cNvPr>
          <p:cNvSpPr/>
          <p:nvPr/>
        </p:nvSpPr>
        <p:spPr>
          <a:xfrm>
            <a:off x="1485979" y="2481286"/>
            <a:ext cx="2157722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Trim Sequences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B6EBDA-E67F-4BDD-A3C9-F9E2A7E6E50B}"/>
              </a:ext>
            </a:extLst>
          </p:cNvPr>
          <p:cNvSpPr/>
          <p:nvPr/>
        </p:nvSpPr>
        <p:spPr>
          <a:xfrm>
            <a:off x="1081407" y="3394406"/>
            <a:ext cx="2966867" cy="911520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Structure Generation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D7432-75EB-2E1C-382D-237435B0A441}"/>
              </a:ext>
            </a:extLst>
          </p:cNvPr>
          <p:cNvSpPr/>
          <p:nvPr/>
        </p:nvSpPr>
        <p:spPr>
          <a:xfrm>
            <a:off x="1479630" y="3850166"/>
            <a:ext cx="2157721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</a:t>
            </a:r>
            <a:r>
              <a:rPr lang="en-US" dirty="0" err="1"/>
              <a:t>ColabFold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41B59C-7C49-D743-963A-06C11A887516}"/>
              </a:ext>
            </a:extLst>
          </p:cNvPr>
          <p:cNvSpPr/>
          <p:nvPr/>
        </p:nvSpPr>
        <p:spPr>
          <a:xfrm>
            <a:off x="4623334" y="705972"/>
            <a:ext cx="2966867" cy="2180808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Structure Preparation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(Antigens)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F639F26-36B6-4BB4-DBFF-99A8611E4E3D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5400000">
            <a:off x="2422524" y="3252089"/>
            <a:ext cx="284634" cy="1270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05A8D1B-CFDC-BA0C-790D-C3FED2DAB99B}"/>
              </a:ext>
            </a:extLst>
          </p:cNvPr>
          <p:cNvSpPr/>
          <p:nvPr/>
        </p:nvSpPr>
        <p:spPr>
          <a:xfrm>
            <a:off x="5027904" y="1436128"/>
            <a:ext cx="2157721" cy="549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Renumber/</a:t>
            </a:r>
          </a:p>
          <a:p>
            <a:pPr algn="ctr"/>
            <a:r>
              <a:rPr lang="en-US" dirty="0"/>
              <a:t>Rechain PDBs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A3569-85F1-91BD-E788-BF1C8DC1CBBC}"/>
              </a:ext>
            </a:extLst>
          </p:cNvPr>
          <p:cNvSpPr/>
          <p:nvPr/>
        </p:nvSpPr>
        <p:spPr>
          <a:xfrm>
            <a:off x="5027904" y="2154668"/>
            <a:ext cx="2157721" cy="549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Surface Residues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1199FB3-CFBC-4E5B-2C6F-604754A4FA57}"/>
              </a:ext>
            </a:extLst>
          </p:cNvPr>
          <p:cNvSpPr/>
          <p:nvPr/>
        </p:nvSpPr>
        <p:spPr>
          <a:xfrm>
            <a:off x="4623330" y="3223034"/>
            <a:ext cx="2966867" cy="2279213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Structure Preparation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(Antibodies)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34FF-5D00-244D-190A-BD9C2FDF071E}"/>
              </a:ext>
            </a:extLst>
          </p:cNvPr>
          <p:cNvSpPr/>
          <p:nvPr/>
        </p:nvSpPr>
        <p:spPr>
          <a:xfrm>
            <a:off x="5034252" y="4031078"/>
            <a:ext cx="2157721" cy="54969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Renumber/</a:t>
            </a:r>
          </a:p>
          <a:p>
            <a:pPr algn="ctr"/>
            <a:r>
              <a:rPr lang="en-US" dirty="0"/>
              <a:t>Rechain PDBs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B05304-9275-F4C9-5ADF-94AC6CFE09A3}"/>
              </a:ext>
            </a:extLst>
          </p:cNvPr>
          <p:cNvSpPr/>
          <p:nvPr/>
        </p:nvSpPr>
        <p:spPr>
          <a:xfrm>
            <a:off x="5034251" y="4718187"/>
            <a:ext cx="2157721" cy="54969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CDR Loop Residues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C4DDC2A-8E2E-496E-A4A0-EA06640BFBBC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0800000" flipH="1">
            <a:off x="1059867" y="1907873"/>
            <a:ext cx="21539" cy="3144915"/>
          </a:xfrm>
          <a:prstGeom prst="bentConnector3">
            <a:avLst>
              <a:gd name="adj1" fmla="val -1061331"/>
            </a:avLst>
          </a:prstGeom>
          <a:ln w="5715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59B8F37-99BE-1573-2CF6-AA2E28B1A471}"/>
              </a:ext>
            </a:extLst>
          </p:cNvPr>
          <p:cNvCxnSpPr>
            <a:cxnSpLocks/>
            <a:stCxn id="5" idx="4"/>
            <a:endCxn id="25" idx="1"/>
          </p:cNvCxnSpPr>
          <p:nvPr/>
        </p:nvCxnSpPr>
        <p:spPr>
          <a:xfrm flipV="1">
            <a:off x="4047092" y="4362641"/>
            <a:ext cx="576238" cy="69014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4ADF355-E7FB-E5A5-68AE-AF7D1E3EE4DF}"/>
              </a:ext>
            </a:extLst>
          </p:cNvPr>
          <p:cNvSpPr/>
          <p:nvPr/>
        </p:nvSpPr>
        <p:spPr>
          <a:xfrm>
            <a:off x="8165261" y="705971"/>
            <a:ext cx="2966867" cy="1989428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Experiment Generation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(n=1,793)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B8C5D1-E17D-CD88-AAB3-BF61E56145FB}"/>
              </a:ext>
            </a:extLst>
          </p:cNvPr>
          <p:cNvSpPr/>
          <p:nvPr/>
        </p:nvSpPr>
        <p:spPr>
          <a:xfrm>
            <a:off x="8569837" y="1345398"/>
            <a:ext cx="2157722" cy="54969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Experiment Folders and Files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5AB9262-0663-E278-7FE6-F13CB0409B25}"/>
              </a:ext>
            </a:extLst>
          </p:cNvPr>
          <p:cNvSpPr/>
          <p:nvPr/>
        </p:nvSpPr>
        <p:spPr>
          <a:xfrm>
            <a:off x="8569836" y="1985823"/>
            <a:ext cx="2157721" cy="54969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Experiment Config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53171C0-0E39-BEF0-BA97-46025693B905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 flipV="1">
            <a:off x="7590201" y="1700685"/>
            <a:ext cx="575060" cy="95691"/>
          </a:xfrm>
          <a:prstGeom prst="bentConnector3">
            <a:avLst>
              <a:gd name="adj1" fmla="val 50000"/>
            </a:avLst>
          </a:prstGeom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6E60593-F568-8AC1-8A20-614E3588280E}"/>
              </a:ext>
            </a:extLst>
          </p:cNvPr>
          <p:cNvSpPr/>
          <p:nvPr/>
        </p:nvSpPr>
        <p:spPr>
          <a:xfrm>
            <a:off x="8165265" y="3785461"/>
            <a:ext cx="2966867" cy="1716786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Metrics Collection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7E5A84-74BF-9A0B-51E0-C131FB0DD101}"/>
              </a:ext>
            </a:extLst>
          </p:cNvPr>
          <p:cNvSpPr/>
          <p:nvPr/>
        </p:nvSpPr>
        <p:spPr>
          <a:xfrm>
            <a:off x="8569837" y="4151407"/>
            <a:ext cx="2157721" cy="54969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Best Cluster Metrics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D18B83-A92E-CE62-8278-5695B87A6953}"/>
              </a:ext>
            </a:extLst>
          </p:cNvPr>
          <p:cNvSpPr/>
          <p:nvPr/>
        </p:nvSpPr>
        <p:spPr>
          <a:xfrm>
            <a:off x="8569837" y="4836838"/>
            <a:ext cx="2157721" cy="54969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Best</a:t>
            </a:r>
          </a:p>
          <a:p>
            <a:pPr algn="ctr"/>
            <a:r>
              <a:rPr lang="en-US" dirty="0"/>
              <a:t>PDB Structure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341E1E0-F5C2-03FB-FE20-8A48233E15DD}"/>
              </a:ext>
            </a:extLst>
          </p:cNvPr>
          <p:cNvCxnSpPr>
            <a:cxnSpLocks/>
            <a:stCxn id="39" idx="2"/>
            <a:endCxn id="119" idx="0"/>
          </p:cNvCxnSpPr>
          <p:nvPr/>
        </p:nvCxnSpPr>
        <p:spPr>
          <a:xfrm rot="5400000">
            <a:off x="9556180" y="2787914"/>
            <a:ext cx="185030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E4985F9-8AEA-4684-DA8B-9DFAA5AA8895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4048274" y="1796376"/>
            <a:ext cx="575060" cy="205379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7E895919-BEB9-1C06-A65A-F7EE72D2FB83}"/>
              </a:ext>
            </a:extLst>
          </p:cNvPr>
          <p:cNvSpPr/>
          <p:nvPr/>
        </p:nvSpPr>
        <p:spPr>
          <a:xfrm>
            <a:off x="8165261" y="2880429"/>
            <a:ext cx="2966867" cy="717717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Experiment Submission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5361CD03-AFA9-4E5F-8229-E38373A4625A}"/>
              </a:ext>
            </a:extLst>
          </p:cNvPr>
          <p:cNvCxnSpPr>
            <a:cxnSpLocks/>
            <a:stCxn id="119" idx="2"/>
            <a:endCxn id="53" idx="0"/>
          </p:cNvCxnSpPr>
          <p:nvPr/>
        </p:nvCxnSpPr>
        <p:spPr>
          <a:xfrm rot="16200000" flipH="1">
            <a:off x="9555040" y="3691801"/>
            <a:ext cx="187315" cy="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A58AB73-0463-E483-4B00-CE20FA0BE0B0}"/>
              </a:ext>
            </a:extLst>
          </p:cNvPr>
          <p:cNvSpPr/>
          <p:nvPr/>
        </p:nvSpPr>
        <p:spPr>
          <a:xfrm>
            <a:off x="8569836" y="3225983"/>
            <a:ext cx="2157721" cy="27629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HADDOCK3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204A689-CA41-8896-F3AF-56BCCD22AA04}"/>
              </a:ext>
            </a:extLst>
          </p:cNvPr>
          <p:cNvSpPr txBox="1"/>
          <p:nvPr/>
        </p:nvSpPr>
        <p:spPr>
          <a:xfrm>
            <a:off x="1170029" y="5480841"/>
            <a:ext cx="11512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Influenza A</a:t>
            </a:r>
          </a:p>
          <a:p>
            <a:pPr algn="ctr"/>
            <a:r>
              <a:rPr lang="en-US" sz="1100" dirty="0"/>
              <a:t>HA1 Sequences</a:t>
            </a:r>
          </a:p>
          <a:p>
            <a:pPr algn="ctr"/>
            <a:r>
              <a:rPr lang="en-US" sz="1100" i="1" dirty="0"/>
              <a:t>(n=163)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74A7DBF-56AE-D780-DD72-F2313E1795CF}"/>
              </a:ext>
            </a:extLst>
          </p:cNvPr>
          <p:cNvSpPr txBox="1"/>
          <p:nvPr/>
        </p:nvSpPr>
        <p:spPr>
          <a:xfrm>
            <a:off x="2774435" y="5480840"/>
            <a:ext cx="117371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Anti-HA1 Fab/</a:t>
            </a:r>
            <a:r>
              <a:rPr lang="en-US" sz="1100" dirty="0" err="1"/>
              <a:t>Fv</a:t>
            </a:r>
            <a:endParaRPr lang="en-US" sz="1100" dirty="0"/>
          </a:p>
          <a:p>
            <a:pPr algn="ctr"/>
            <a:r>
              <a:rPr lang="en-US" sz="1100" dirty="0"/>
              <a:t>Structures</a:t>
            </a:r>
          </a:p>
          <a:p>
            <a:pPr algn="ctr"/>
            <a:r>
              <a:rPr lang="en-US" sz="1100" i="1" dirty="0"/>
              <a:t>(n=11)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071655D-9C86-8311-A5B9-974F901FBEDC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 flipV="1">
            <a:off x="7590197" y="1700685"/>
            <a:ext cx="575064" cy="2661956"/>
          </a:xfrm>
          <a:prstGeom prst="bentConnector3">
            <a:avLst>
              <a:gd name="adj1" fmla="val 50000"/>
            </a:avLst>
          </a:prstGeom>
          <a:ln w="57150">
            <a:gradFill flip="none" rotWithShape="1"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00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09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92</Words>
  <Application>Microsoft Office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3</cp:revision>
  <dcterms:created xsi:type="dcterms:W3CDTF">2024-06-03T16:21:53Z</dcterms:created>
  <dcterms:modified xsi:type="dcterms:W3CDTF">2024-06-03T17:02:17Z</dcterms:modified>
</cp:coreProperties>
</file>