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2256" y="1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CFCE3-FABD-4C20-80FA-63EFBF7379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5C6646-FD38-4D09-A21B-893E434AE4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B70D92-EFDC-462A-8CF4-BE856FEFA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09D57-F724-45A8-A251-11152761EB7A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3BBBA4-7DEA-4312-9568-953302EC5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281CC-20FC-46E5-BA6A-C75BE816E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5174C-6282-4776-82E3-4FC6A21E6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516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6AD03-11A0-4F7F-B526-5994739F0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AC6E36-0362-4ADA-BF80-3A4A404DEA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4CF220-4118-4F83-8F7A-571AB5623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09D57-F724-45A8-A251-11152761EB7A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00F429-F67F-4630-B327-4C067EF47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C12AB2-54A7-404D-94A0-3900767B1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5174C-6282-4776-82E3-4FC6A21E6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184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C64017-5263-49FA-A2F5-B4C2AF09EB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4F5750-28F8-487E-A5CD-CD4F538843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28CBB8-BCCC-44D6-A0A4-1C7C4E158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09D57-F724-45A8-A251-11152761EB7A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A32F1A-0CA9-425D-9D87-6FC905CEE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0348E4-7C08-4E56-A10F-A022C28A4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5174C-6282-4776-82E3-4FC6A21E6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681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E1D73-FCD4-4E2E-BC49-8F65E0E36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5041B5-50C5-4B3D-BF9E-81CF59CF11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633FF3-5686-4742-A555-EFD351C90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09D57-F724-45A8-A251-11152761EB7A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8FBC18-8F11-4195-B3D6-6E33171FC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671CC2-75BE-474F-B019-B7A5694FF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5174C-6282-4776-82E3-4FC6A21E6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480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9EEF8-60BF-4738-BCAF-07E58E7EC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C8ED86-9444-409A-AD27-17E73FB8BA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1A5FF1-AC21-458B-AD1E-0ECACAE4B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09D57-F724-45A8-A251-11152761EB7A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3BF4E7-6A50-4B07-9347-324387453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18F54C-E3A8-4C04-B819-B89156A03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5174C-6282-4776-82E3-4FC6A21E6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040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407DB-75FE-471F-8C11-B3565ACC1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BF8304-AD88-473B-B122-4B33CC4B77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CEACB8-8BFA-4C0E-8FA3-543E5EF096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E7E6D6-39DB-4554-944E-0ED0DD5E9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09D57-F724-45A8-A251-11152761EB7A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BAC131-713F-4584-A44E-17534622B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58E345-AD93-4552-9EE2-5A0A2227F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5174C-6282-4776-82E3-4FC6A21E6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629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B839E-E05B-49E4-9EB5-63D66220A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F98FC3-6B9D-4DEF-B727-E4BD2D3811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EBD003-0DE9-4136-96B0-292ED588AD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EC4FD5-B809-4710-AAC2-D94657405C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7A053D-14FE-44A4-9CDA-084362677D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D1046D-AF24-4348-9C18-9E2DF8D9C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09D57-F724-45A8-A251-11152761EB7A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209898-2C66-4C26-A113-8505F5286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EDEE24-BFFC-4B58-A12B-9CD6A4FCA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5174C-6282-4776-82E3-4FC6A21E6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344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132A7-40DE-4981-970E-9B7B3B2C6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6B626B-A36F-452C-8206-4F5305348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09D57-F724-45A8-A251-11152761EB7A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3DAAC2-3B8D-4007-8D06-44F27AC9D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8F5F6E-593E-4D26-ADF6-535E60E29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5174C-6282-4776-82E3-4FC6A21E6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149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5B13E7-58B2-41F1-B99B-E890824A8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09D57-F724-45A8-A251-11152761EB7A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9E8A26-23FC-4F34-A7AD-14E29C0EE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CB051C-29EB-415E-AAE9-21E4593BA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5174C-6282-4776-82E3-4FC6A21E6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18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16EBB-15F7-4279-959C-327637091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A7A8A0-6B7F-4A4F-80D4-8704C216F8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1FF137-3F5C-4DB3-959B-9EBAAFAD05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1A13B9-4742-493F-A622-3AA5D89CB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09D57-F724-45A8-A251-11152761EB7A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CEF225-B9A8-43BE-910E-681A8C0D8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6EA3CA-1232-48F6-BE48-CCE608478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5174C-6282-4776-82E3-4FC6A21E6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704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56B5B-5C7D-401D-A6E9-75893E82E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6F9320-430A-4B6F-8EA2-C1D25305FE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EB9EE2-79A7-430C-9F57-2181C49B5E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7EC6B8-DCEF-4775-92B2-037059244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09D57-F724-45A8-A251-11152761EB7A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B47F49-16AE-4976-BB46-226478E95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A92566-1856-48E1-A13A-D67155014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5174C-6282-4776-82E3-4FC6A21E6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101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D39D6C-6D42-416B-8BE8-DE51A30EB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22248F-89B6-4194-B878-3974CEEDE3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4DC862-19CB-4167-9204-26736DD480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809D57-F724-45A8-A251-11152761EB7A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604F8F-172B-4801-AB19-6A6483623F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0CDCEC-09E1-401F-82A4-00E1180402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85174C-6282-4776-82E3-4FC6A21E6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213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Data 3">
            <a:extLst>
              <a:ext uri="{FF2B5EF4-FFF2-40B4-BE49-F238E27FC236}">
                <a16:creationId xmlns:a16="http://schemas.microsoft.com/office/drawing/2014/main" id="{632579B2-1143-4B28-A047-58FBC4D931A4}"/>
              </a:ext>
            </a:extLst>
          </p:cNvPr>
          <p:cNvSpPr/>
          <p:nvPr/>
        </p:nvSpPr>
        <p:spPr>
          <a:xfrm>
            <a:off x="645952" y="629174"/>
            <a:ext cx="2063691" cy="1023457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CAGI Dataset</a:t>
            </a:r>
          </a:p>
        </p:txBody>
      </p:sp>
      <p:sp>
        <p:nvSpPr>
          <p:cNvPr id="5" name="Flowchart: Data 4">
            <a:extLst>
              <a:ext uri="{FF2B5EF4-FFF2-40B4-BE49-F238E27FC236}">
                <a16:creationId xmlns:a16="http://schemas.microsoft.com/office/drawing/2014/main" id="{68713513-DA25-4968-86BA-80687A580382}"/>
              </a:ext>
            </a:extLst>
          </p:cNvPr>
          <p:cNvSpPr/>
          <p:nvPr/>
        </p:nvSpPr>
        <p:spPr>
          <a:xfrm>
            <a:off x="645952" y="2299982"/>
            <a:ext cx="2063691" cy="1023457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1000 Genomes Dataset</a:t>
            </a:r>
          </a:p>
        </p:txBody>
      </p:sp>
      <p:sp>
        <p:nvSpPr>
          <p:cNvPr id="6" name="Flowchart: Data 5">
            <a:extLst>
              <a:ext uri="{FF2B5EF4-FFF2-40B4-BE49-F238E27FC236}">
                <a16:creationId xmlns:a16="http://schemas.microsoft.com/office/drawing/2014/main" id="{24E8A88B-BDF5-4B76-9B98-095C8E20E390}"/>
              </a:ext>
            </a:extLst>
          </p:cNvPr>
          <p:cNvSpPr/>
          <p:nvPr/>
        </p:nvSpPr>
        <p:spPr>
          <a:xfrm>
            <a:off x="645951" y="5641595"/>
            <a:ext cx="2063691" cy="1023457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dbSNP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Dataset</a:t>
            </a:r>
          </a:p>
        </p:txBody>
      </p: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E0392385-B6DC-4297-9084-E5B673FA067C}"/>
              </a:ext>
            </a:extLst>
          </p:cNvPr>
          <p:cNvSpPr/>
          <p:nvPr/>
        </p:nvSpPr>
        <p:spPr>
          <a:xfrm>
            <a:off x="3652006" y="629173"/>
            <a:ext cx="2748794" cy="1023457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Generate AA Scores by Mutation and Location</a:t>
            </a:r>
          </a:p>
        </p:txBody>
      </p:sp>
      <p:sp>
        <p:nvSpPr>
          <p:cNvPr id="9" name="Flowchart: Alternate Process 8">
            <a:extLst>
              <a:ext uri="{FF2B5EF4-FFF2-40B4-BE49-F238E27FC236}">
                <a16:creationId xmlns:a16="http://schemas.microsoft.com/office/drawing/2014/main" id="{E35DA3F8-852C-4D34-ACD2-12CE79D4E88F}"/>
              </a:ext>
            </a:extLst>
          </p:cNvPr>
          <p:cNvSpPr/>
          <p:nvPr/>
        </p:nvSpPr>
        <p:spPr>
          <a:xfrm>
            <a:off x="3652006" y="2299982"/>
            <a:ext cx="2748794" cy="1023457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VCF Tools</a:t>
            </a:r>
          </a:p>
        </p:txBody>
      </p:sp>
      <p:sp>
        <p:nvSpPr>
          <p:cNvPr id="10" name="Flowchart: Alternate Process 9">
            <a:extLst>
              <a:ext uri="{FF2B5EF4-FFF2-40B4-BE49-F238E27FC236}">
                <a16:creationId xmlns:a16="http://schemas.microsoft.com/office/drawing/2014/main" id="{A21DDBCF-7A4B-48F4-A6FE-F1EFF6925F27}"/>
              </a:ext>
            </a:extLst>
          </p:cNvPr>
          <p:cNvSpPr/>
          <p:nvPr/>
        </p:nvSpPr>
        <p:spPr>
          <a:xfrm>
            <a:off x="3652006" y="3970789"/>
            <a:ext cx="2748794" cy="1023457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wANNOVAR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Flowchart: Alternate Process 10">
            <a:extLst>
              <a:ext uri="{FF2B5EF4-FFF2-40B4-BE49-F238E27FC236}">
                <a16:creationId xmlns:a16="http://schemas.microsoft.com/office/drawing/2014/main" id="{0FBB246F-38F4-4146-A45B-4A4FEB7DEECD}"/>
              </a:ext>
            </a:extLst>
          </p:cNvPr>
          <p:cNvSpPr/>
          <p:nvPr/>
        </p:nvSpPr>
        <p:spPr>
          <a:xfrm>
            <a:off x="3652006" y="5641596"/>
            <a:ext cx="2748794" cy="1023457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PolyPhen-2</a:t>
            </a:r>
          </a:p>
        </p:txBody>
      </p:sp>
      <p:sp>
        <p:nvSpPr>
          <p:cNvPr id="12" name="Flowchart: Process 11">
            <a:extLst>
              <a:ext uri="{FF2B5EF4-FFF2-40B4-BE49-F238E27FC236}">
                <a16:creationId xmlns:a16="http://schemas.microsoft.com/office/drawing/2014/main" id="{9F91EC6F-708F-4905-A714-9EFE5FBF5C5D}"/>
              </a:ext>
            </a:extLst>
          </p:cNvPr>
          <p:cNvSpPr/>
          <p:nvPr/>
        </p:nvSpPr>
        <p:spPr>
          <a:xfrm>
            <a:off x="8797254" y="2299981"/>
            <a:ext cx="2748794" cy="1023457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ML Model Training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(Azure Machine Learning &amp; Azure Databricks w/ Spark)</a:t>
            </a: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7C665764-AD6E-4403-B173-42D0A33FD547}"/>
              </a:ext>
            </a:extLst>
          </p:cNvPr>
          <p:cNvCxnSpPr>
            <a:cxnSpLocks/>
            <a:stCxn id="4" idx="4"/>
            <a:endCxn id="15" idx="2"/>
          </p:cNvCxnSpPr>
          <p:nvPr/>
        </p:nvCxnSpPr>
        <p:spPr>
          <a:xfrm rot="5400000" flipH="1" flipV="1">
            <a:off x="5322813" y="-2504114"/>
            <a:ext cx="511729" cy="7801761"/>
          </a:xfrm>
          <a:prstGeom prst="bentConnector4">
            <a:avLst>
              <a:gd name="adj1" fmla="val -64344"/>
              <a:gd name="adj2" fmla="val 70699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lowchart: Magnetic Disk 14">
            <a:extLst>
              <a:ext uri="{FF2B5EF4-FFF2-40B4-BE49-F238E27FC236}">
                <a16:creationId xmlns:a16="http://schemas.microsoft.com/office/drawing/2014/main" id="{8C42960E-C374-4616-B2B9-53815FA2ED9A}"/>
              </a:ext>
            </a:extLst>
          </p:cNvPr>
          <p:cNvSpPr/>
          <p:nvPr/>
        </p:nvSpPr>
        <p:spPr>
          <a:xfrm>
            <a:off x="9479559" y="629173"/>
            <a:ext cx="1384184" cy="1023457"/>
          </a:xfrm>
          <a:prstGeom prst="flowChartMagneticDisk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SQL Database</a:t>
            </a:r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E83E7679-8A51-4184-945D-85A91E0E48E8}"/>
              </a:ext>
            </a:extLst>
          </p:cNvPr>
          <p:cNvCxnSpPr>
            <a:cxnSpLocks/>
            <a:stCxn id="5" idx="4"/>
          </p:cNvCxnSpPr>
          <p:nvPr/>
        </p:nvCxnSpPr>
        <p:spPr>
          <a:xfrm rot="16200000" flipH="1">
            <a:off x="2085363" y="2915874"/>
            <a:ext cx="1159079" cy="1974208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026D8EC5-1968-4ABD-9C3A-BA6742B58AAF}"/>
              </a:ext>
            </a:extLst>
          </p:cNvPr>
          <p:cNvCxnSpPr>
            <a:cxnSpLocks/>
            <a:endCxn id="15" idx="2"/>
          </p:cNvCxnSpPr>
          <p:nvPr/>
        </p:nvCxnSpPr>
        <p:spPr>
          <a:xfrm flipV="1">
            <a:off x="6400800" y="1140902"/>
            <a:ext cx="3078759" cy="5012423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6D697383-198A-4E17-96E7-C88BBA204DEA}"/>
              </a:ext>
            </a:extLst>
          </p:cNvPr>
          <p:cNvCxnSpPr>
            <a:cxnSpLocks/>
            <a:endCxn id="15" idx="2"/>
          </p:cNvCxnSpPr>
          <p:nvPr/>
        </p:nvCxnSpPr>
        <p:spPr>
          <a:xfrm flipV="1">
            <a:off x="6400800" y="1140902"/>
            <a:ext cx="3078759" cy="3341616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6C357001-2FE2-499D-AD32-83752C064F54}"/>
              </a:ext>
            </a:extLst>
          </p:cNvPr>
          <p:cNvCxnSpPr>
            <a:cxnSpLocks/>
            <a:endCxn id="15" idx="2"/>
          </p:cNvCxnSpPr>
          <p:nvPr/>
        </p:nvCxnSpPr>
        <p:spPr>
          <a:xfrm flipV="1">
            <a:off x="6400800" y="1140902"/>
            <a:ext cx="3078759" cy="1670809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AAAD8B0-29D3-4B7D-B383-96ABEF767540}"/>
              </a:ext>
            </a:extLst>
          </p:cNvPr>
          <p:cNvCxnSpPr>
            <a:stCxn id="4" idx="5"/>
            <a:endCxn id="7" idx="1"/>
          </p:cNvCxnSpPr>
          <p:nvPr/>
        </p:nvCxnSpPr>
        <p:spPr>
          <a:xfrm flipV="1">
            <a:off x="2503274" y="1140902"/>
            <a:ext cx="1148732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8A53CEC-E0ED-42D0-82B7-B521380234FA}"/>
              </a:ext>
            </a:extLst>
          </p:cNvPr>
          <p:cNvCxnSpPr>
            <a:cxnSpLocks/>
            <a:stCxn id="7" idx="3"/>
            <a:endCxn id="15" idx="2"/>
          </p:cNvCxnSpPr>
          <p:nvPr/>
        </p:nvCxnSpPr>
        <p:spPr>
          <a:xfrm>
            <a:off x="6400800" y="1140902"/>
            <a:ext cx="307875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1415628-9520-4704-B870-3E8F7EAC562B}"/>
              </a:ext>
            </a:extLst>
          </p:cNvPr>
          <p:cNvCxnSpPr>
            <a:cxnSpLocks/>
            <a:stCxn id="15" idx="3"/>
            <a:endCxn id="12" idx="0"/>
          </p:cNvCxnSpPr>
          <p:nvPr/>
        </p:nvCxnSpPr>
        <p:spPr>
          <a:xfrm>
            <a:off x="10171651" y="1652630"/>
            <a:ext cx="0" cy="64735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B19C879-2249-4B8B-ABD6-809B8584B10C}"/>
              </a:ext>
            </a:extLst>
          </p:cNvPr>
          <p:cNvCxnSpPr>
            <a:cxnSpLocks/>
            <a:stCxn id="5" idx="5"/>
          </p:cNvCxnSpPr>
          <p:nvPr/>
        </p:nvCxnSpPr>
        <p:spPr>
          <a:xfrm>
            <a:off x="2503274" y="2811711"/>
            <a:ext cx="11487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BE1626D-316E-46AC-8358-9D92E83BD76D}"/>
              </a:ext>
            </a:extLst>
          </p:cNvPr>
          <p:cNvCxnSpPr>
            <a:cxnSpLocks/>
            <a:stCxn id="6" idx="5"/>
          </p:cNvCxnSpPr>
          <p:nvPr/>
        </p:nvCxnSpPr>
        <p:spPr>
          <a:xfrm>
            <a:off x="2503273" y="6153324"/>
            <a:ext cx="1148733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A0F6827A-99CD-44F6-A002-AB9A44D95F9D}"/>
              </a:ext>
            </a:extLst>
          </p:cNvPr>
          <p:cNvSpPr txBox="1"/>
          <p:nvPr/>
        </p:nvSpPr>
        <p:spPr>
          <a:xfrm>
            <a:off x="-1646322" y="879294"/>
            <a:ext cx="2381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Base/AA Mutations Collected from CAGI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AF1D576-EA18-4DD2-8B43-F3BD5B040C53}"/>
              </a:ext>
            </a:extLst>
          </p:cNvPr>
          <p:cNvSpPr txBox="1"/>
          <p:nvPr/>
        </p:nvSpPr>
        <p:spPr>
          <a:xfrm>
            <a:off x="-1726376" y="2353623"/>
            <a:ext cx="25418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~2500 Samples in</a:t>
            </a:r>
          </a:p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VCF Format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7F4E0F0-7222-4A8C-84EE-CEDF7AEE5344}"/>
              </a:ext>
            </a:extLst>
          </p:cNvPr>
          <p:cNvSpPr txBox="1"/>
          <p:nvPr/>
        </p:nvSpPr>
        <p:spPr>
          <a:xfrm>
            <a:off x="-1335589" y="5891713"/>
            <a:ext cx="17602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Known Pathogenic Mutations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854A286-0F6B-4B57-AFFA-4C176034F81A}"/>
              </a:ext>
            </a:extLst>
          </p:cNvPr>
          <p:cNvSpPr txBox="1"/>
          <p:nvPr/>
        </p:nvSpPr>
        <p:spPr>
          <a:xfrm>
            <a:off x="8900719" y="-18178"/>
            <a:ext cx="25418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Join Datasets Together Based on AA Position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8625205-F94F-4313-B588-9F9C2010B00A}"/>
              </a:ext>
            </a:extLst>
          </p:cNvPr>
          <p:cNvSpPr txBox="1"/>
          <p:nvPr/>
        </p:nvSpPr>
        <p:spPr>
          <a:xfrm>
            <a:off x="3755471" y="3339336"/>
            <a:ext cx="25418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Get Mutation Frequencies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414C11D-BBE0-4722-BFCB-AC96140F9189}"/>
              </a:ext>
            </a:extLst>
          </p:cNvPr>
          <p:cNvSpPr txBox="1"/>
          <p:nvPr/>
        </p:nvSpPr>
        <p:spPr>
          <a:xfrm>
            <a:off x="3755471" y="4994246"/>
            <a:ext cx="25418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Exome Information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1B62153-23D3-48C3-AFBF-B9828170F8B7}"/>
              </a:ext>
            </a:extLst>
          </p:cNvPr>
          <p:cNvSpPr txBox="1"/>
          <p:nvPr/>
        </p:nvSpPr>
        <p:spPr>
          <a:xfrm>
            <a:off x="3755471" y="6671377"/>
            <a:ext cx="25418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Map SNPs to Locations</a:t>
            </a:r>
          </a:p>
        </p:txBody>
      </p:sp>
    </p:spTree>
    <p:extLst>
      <p:ext uri="{BB962C8B-B14F-4D97-AF65-F5344CB8AC3E}">
        <p14:creationId xmlns:p14="http://schemas.microsoft.com/office/powerpoint/2010/main" val="28901423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66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Colby Ford</dc:creator>
  <cp:lastModifiedBy>Colby Ford</cp:lastModifiedBy>
  <cp:revision>2</cp:revision>
  <dcterms:created xsi:type="dcterms:W3CDTF">2019-04-02T20:01:44Z</dcterms:created>
  <dcterms:modified xsi:type="dcterms:W3CDTF">2019-04-02T20:05:26Z</dcterms:modified>
</cp:coreProperties>
</file>