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>
        <p:scale>
          <a:sx n="146" d="100"/>
          <a:sy n="146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7F06-BE80-1B32-896B-916DB3BF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A6191-DDA3-8CB5-2FA6-906888202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FDE3-B995-EB65-7D63-31CAD042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A86D-151B-312F-DCBF-E2BB8425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1F50-E151-96B9-B2A4-B24582D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0F2B-A436-96C5-91A5-8A28443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ACB7A-AB1F-0203-7C33-3DDD68FA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B2CE-3E2B-6495-5657-779C4329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42BF-ABFF-A07D-FBE8-CBE7C02C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E155-6A48-2674-678F-A1A1EC5D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ABBF-CC84-C69E-55A7-D04D3AC31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28B59-77A9-6CCA-8B78-DBDEA6E5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51E4-66BA-4409-F238-B59F93E3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218A-0634-72AE-C619-4FF6FCE3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B2F2-053D-14F7-512D-58C90BC3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2E5D-F500-3C23-72C6-CFD90C6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1516-1D79-1C83-62ED-44B24362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3755-5B6E-A8E5-A452-F4E913DE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14C7-3921-711D-FC0C-4489A8BA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3F7A-1E03-C714-9954-48AB5741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4744-6DD2-DD5D-4C14-A17A9820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FFD4-68F3-E564-C43C-36917CAA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525B1-E848-0999-E049-273A1C1C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8214-991D-6CF0-A7D9-CC7309AA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54B5-48D7-5E56-35FE-1395E207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6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BC4F-0BCC-D2E0-E659-F99864D5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9B7-4ED4-8BDB-F400-F969A1A2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251E-9694-CA7D-9DFB-41C5B11A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100F9-2A44-43E2-257F-7D25DA24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DEC0D-FAAE-271A-3CAC-5E26FFE3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B7A7-1FF0-C9FB-B540-6A1B905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97B4-6AFA-B727-8098-78703B89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5B61-DD96-C053-83DD-1CC9537A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2656-FB44-6EB5-33A7-148681CA2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5D5D9-688E-F266-02DE-04375EAE9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4A27E-4938-26B1-0E7B-3B302A18C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1DD75-5077-1A27-D54C-B0AEB39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D30C6-795E-A575-0658-B1AD238C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2DC4B-8741-24EF-E28C-2F1B7FF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1B7B-8B63-CE86-6FB0-D1DF90A3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2CA3A-E9FC-270E-23E4-1D0D0E3E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0A26-E9F0-C2D5-4D49-102857C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43BBA-BF2C-8EF3-7B26-15E2F2EF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1DC75-68DA-251F-818C-C24BBBEE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D5DBC-A462-22ED-3868-6200BB1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FD302-DCF5-D2E5-09CC-6AC32722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AF7B-F936-6197-11CA-B2459B75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44DD-0A86-7B83-679B-7A8421B5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D532-0B53-3C96-492D-F6ED81FE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9528-47A9-7BB1-7ECB-D14AE37C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EE4F-C10E-F8BD-397D-910BF25D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A331-33CE-2E25-16EB-89FFD916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D6F5-22F7-DA21-CB98-2720D87E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0FCEA-8852-9639-4F19-6CDCD2FAA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30DE0-468B-0510-3E5A-784693BC7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820E7-D03D-C8D8-A9E6-97D4F036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B0F43-7C51-A37E-91A5-3BA3723C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7402-1285-C38B-CDE1-9CA8CBBB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C8890-ABFA-9234-BEBD-6CB8DB0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BCF46-B7C1-0148-2AAF-FB1C8CF05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C9EC-C6A1-660B-DA3D-248E01314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9446-8FF3-7E45-8CD9-C51B436E7E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7D6F-7B6A-219D-9BC0-20671DE32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1DCA-6219-3ABD-5261-84108C1D4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75EB-826B-DB48-81D0-6156BB12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CFE4199-E66D-57BF-0E93-D50A256D66EF}"/>
              </a:ext>
            </a:extLst>
          </p:cNvPr>
          <p:cNvSpPr/>
          <p:nvPr/>
        </p:nvSpPr>
        <p:spPr>
          <a:xfrm>
            <a:off x="8948777" y="251917"/>
            <a:ext cx="3138083" cy="34813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75AB4A0-1ABB-61C6-1810-B6646C247045}"/>
              </a:ext>
            </a:extLst>
          </p:cNvPr>
          <p:cNvSpPr/>
          <p:nvPr/>
        </p:nvSpPr>
        <p:spPr>
          <a:xfrm>
            <a:off x="4827817" y="428867"/>
            <a:ext cx="2180285" cy="2224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9B8163A5-F5A4-5FF4-2904-88F424B6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781" y="236661"/>
            <a:ext cx="4567757" cy="2713785"/>
          </a:xfrm>
          <a:prstGeom prst="rect">
            <a:avLst/>
          </a:prstGeom>
        </p:spPr>
      </p:pic>
      <p:pic>
        <p:nvPicPr>
          <p:cNvPr id="7" name="Picture 6" descr="A green and blue structure&#10;&#10;Description automatically generated">
            <a:extLst>
              <a:ext uri="{FF2B5EF4-FFF2-40B4-BE49-F238E27FC236}">
                <a16:creationId xmlns:a16="http://schemas.microsoft.com/office/drawing/2014/main" id="{A0C8998A-7BF3-2A36-7B05-B9AD5812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3" y="1579890"/>
            <a:ext cx="4890750" cy="2905681"/>
          </a:xfrm>
          <a:prstGeom prst="rect">
            <a:avLst/>
          </a:prstGeom>
        </p:spPr>
      </p:pic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E43113F8-2A74-6D20-26FF-DD81F3027671}"/>
              </a:ext>
            </a:extLst>
          </p:cNvPr>
          <p:cNvSpPr/>
          <p:nvPr/>
        </p:nvSpPr>
        <p:spPr>
          <a:xfrm>
            <a:off x="7232146" y="1434353"/>
            <a:ext cx="1421231" cy="372438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HADDOCK</a:t>
            </a:r>
          </a:p>
        </p:txBody>
      </p:sp>
      <p:pic>
        <p:nvPicPr>
          <p:cNvPr id="10" name="Picture 9" descr="A blue and green ribbon&#10;&#10;Description automatically generated">
            <a:extLst>
              <a:ext uri="{FF2B5EF4-FFF2-40B4-BE49-F238E27FC236}">
                <a16:creationId xmlns:a16="http://schemas.microsoft.com/office/drawing/2014/main" id="{C7E8C2A9-5340-710D-2FED-505462BB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33" y="795393"/>
            <a:ext cx="2767213" cy="1644050"/>
          </a:xfrm>
          <a:prstGeom prst="rect">
            <a:avLst/>
          </a:prstGeom>
        </p:spPr>
      </p:pic>
      <p:sp>
        <p:nvSpPr>
          <p:cNvPr id="11" name="Notched Right Arrow 10">
            <a:extLst>
              <a:ext uri="{FF2B5EF4-FFF2-40B4-BE49-F238E27FC236}">
                <a16:creationId xmlns:a16="http://schemas.microsoft.com/office/drawing/2014/main" id="{483B7249-87FB-1798-B13B-18B3FE61A3A7}"/>
              </a:ext>
            </a:extLst>
          </p:cNvPr>
          <p:cNvSpPr/>
          <p:nvPr/>
        </p:nvSpPr>
        <p:spPr>
          <a:xfrm>
            <a:off x="3422923" y="1431199"/>
            <a:ext cx="1340141" cy="372438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ColabFold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20BE5-D64E-4F92-D7DD-971F19BB03FA}"/>
              </a:ext>
            </a:extLst>
          </p:cNvPr>
          <p:cNvSpPr txBox="1"/>
          <p:nvPr/>
        </p:nvSpPr>
        <p:spPr>
          <a:xfrm>
            <a:off x="4903102" y="487141"/>
            <a:ext cx="19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RBD PDB Structure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1393931-3895-7969-DA5E-D5AEC8C4AD76}"/>
              </a:ext>
            </a:extLst>
          </p:cNvPr>
          <p:cNvSpPr/>
          <p:nvPr/>
        </p:nvSpPr>
        <p:spPr>
          <a:xfrm>
            <a:off x="296810" y="184043"/>
            <a:ext cx="2821858" cy="3551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B07FC-744B-B87F-B238-3A44FABB0B4A}"/>
              </a:ext>
            </a:extLst>
          </p:cNvPr>
          <p:cNvSpPr txBox="1"/>
          <p:nvPr/>
        </p:nvSpPr>
        <p:spPr>
          <a:xfrm>
            <a:off x="316025" y="761679"/>
            <a:ext cx="2821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FHEVFNATRFASVYAWNRTRISNCVADYSVLYNFAPFFAFKCYGVSPTKLNDLCFTNVYADSFVIKGNEVSQIAPGQTGNIADYNYKLPDDFTGCVIAWNSNKLDSKHSGNYDYWYRSFRKSKLKPFERDISTEIYQAGNKPCKGKGPNCYFPLQSYGFRPTYGVGHQPYRVVVLSFELLHAPATVCGPK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05259-A254-610E-9D8A-DCE191C2C677}"/>
              </a:ext>
            </a:extLst>
          </p:cNvPr>
          <p:cNvSpPr txBox="1"/>
          <p:nvPr/>
        </p:nvSpPr>
        <p:spPr>
          <a:xfrm>
            <a:off x="316025" y="372916"/>
            <a:ext cx="34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RBD Amino Acid Sequence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B119E7-5A8A-D470-1495-96255A585508}"/>
              </a:ext>
            </a:extLst>
          </p:cNvPr>
          <p:cNvSpPr/>
          <p:nvPr/>
        </p:nvSpPr>
        <p:spPr>
          <a:xfrm>
            <a:off x="9204546" y="394398"/>
            <a:ext cx="26065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Docked Structures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B37117-66B3-8E25-29DB-9D3859CE629C}"/>
              </a:ext>
            </a:extLst>
          </p:cNvPr>
          <p:cNvSpPr/>
          <p:nvPr/>
        </p:nvSpPr>
        <p:spPr>
          <a:xfrm>
            <a:off x="7048306" y="1851383"/>
            <a:ext cx="18265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Docked the RBD with external PDB structures of ACE2 and neutralizing Antibodies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E1E72-8DED-C19C-E5F5-B82C3A33FC1F}"/>
              </a:ext>
            </a:extLst>
          </p:cNvPr>
          <p:cNvSpPr/>
          <p:nvPr/>
        </p:nvSpPr>
        <p:spPr>
          <a:xfrm>
            <a:off x="7625611" y="2191974"/>
            <a:ext cx="357409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Antibody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0B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C84C0-5683-B557-CB47-565EBBDCA053}"/>
              </a:ext>
            </a:extLst>
          </p:cNvPr>
          <p:cNvSpPr/>
          <p:nvPr/>
        </p:nvSpPr>
        <p:spPr>
          <a:xfrm>
            <a:off x="7559271" y="794508"/>
            <a:ext cx="357409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ACE2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9DBC4-DAFC-5FF9-F52B-8864F515F5E5}"/>
              </a:ext>
            </a:extLst>
          </p:cNvPr>
          <p:cNvSpPr/>
          <p:nvPr/>
        </p:nvSpPr>
        <p:spPr>
          <a:xfrm>
            <a:off x="3866490" y="3290678"/>
            <a:ext cx="4436884" cy="910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 docking process for following variants: WT, BA.1, BA.2, XBB.1.5, BA.2.86, JN.1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6D0BB8-5FEC-5F3D-73E8-29838475BC6B}"/>
              </a:ext>
            </a:extLst>
          </p:cNvPr>
          <p:cNvSpPr/>
          <p:nvPr/>
        </p:nvSpPr>
        <p:spPr>
          <a:xfrm>
            <a:off x="4791157" y="2711755"/>
            <a:ext cx="2321365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Obtained the RBD structures of WT, BA.1, and BA.2 variant from PDB, forgoing Step 1 for them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D3D78D24-7E84-5A67-F210-17E1F117FB0F}"/>
              </a:ext>
            </a:extLst>
          </p:cNvPr>
          <p:cNvSpPr/>
          <p:nvPr/>
        </p:nvSpPr>
        <p:spPr>
          <a:xfrm rot="7738215">
            <a:off x="9232606" y="4286534"/>
            <a:ext cx="1772537" cy="553510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D54AB7-407C-2885-1058-F1E63F952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343" y="4428023"/>
            <a:ext cx="1890469" cy="241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79E438B-C245-A040-D257-3BD166B53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5092" y="4372247"/>
            <a:ext cx="1890469" cy="2415599"/>
          </a:xfrm>
          <a:prstGeom prst="rect">
            <a:avLst/>
          </a:prstGeom>
        </p:spPr>
      </p:pic>
      <p:sp>
        <p:nvSpPr>
          <p:cNvPr id="39" name="Notched Right Arrow 38">
            <a:extLst>
              <a:ext uri="{FF2B5EF4-FFF2-40B4-BE49-F238E27FC236}">
                <a16:creationId xmlns:a16="http://schemas.microsoft.com/office/drawing/2014/main" id="{7DF42C8D-A92F-BD84-53E2-627386CA0E02}"/>
              </a:ext>
            </a:extLst>
          </p:cNvPr>
          <p:cNvSpPr/>
          <p:nvPr/>
        </p:nvSpPr>
        <p:spPr>
          <a:xfrm rot="10800000">
            <a:off x="2641485" y="5163773"/>
            <a:ext cx="1890469" cy="413017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8FEE82-A9A4-156F-0772-9E8959B8710F}"/>
              </a:ext>
            </a:extLst>
          </p:cNvPr>
          <p:cNvSpPr txBox="1"/>
          <p:nvPr/>
        </p:nvSpPr>
        <p:spPr>
          <a:xfrm>
            <a:off x="3018890" y="5183204"/>
            <a:ext cx="19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AC14D4E-322D-B162-4257-74A185FFE09A}"/>
              </a:ext>
            </a:extLst>
          </p:cNvPr>
          <p:cNvSpPr/>
          <p:nvPr/>
        </p:nvSpPr>
        <p:spPr>
          <a:xfrm>
            <a:off x="670560" y="4563291"/>
            <a:ext cx="1733006" cy="16807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statistically significant difference in binding between JN.1/ BA.2.86 and previous variants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E95CCC-FD3D-C19F-F155-BF5CA1A0B492}"/>
              </a:ext>
            </a:extLst>
          </p:cNvPr>
          <p:cNvSpPr txBox="1"/>
          <p:nvPr/>
        </p:nvSpPr>
        <p:spPr>
          <a:xfrm rot="18674093">
            <a:off x="9200758" y="4137379"/>
            <a:ext cx="23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Post-Docking Analysis</a:t>
            </a:r>
          </a:p>
        </p:txBody>
      </p:sp>
    </p:spTree>
    <p:extLst>
      <p:ext uri="{BB962C8B-B14F-4D97-AF65-F5344CB8AC3E}">
        <p14:creationId xmlns:p14="http://schemas.microsoft.com/office/powerpoint/2010/main" val="246501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Shirish Yasa</dc:creator>
  <cp:lastModifiedBy>Shirish Yasa</cp:lastModifiedBy>
  <cp:revision>4</cp:revision>
  <dcterms:created xsi:type="dcterms:W3CDTF">2024-03-16T18:02:17Z</dcterms:created>
  <dcterms:modified xsi:type="dcterms:W3CDTF">2024-03-16T21:21:31Z</dcterms:modified>
</cp:coreProperties>
</file>