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9260800"/>
  <p:notesSz cx="9388475" cy="127714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16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OGHtIyOlAXtiNgL/dqE0auq8Gu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607235-8A1F-0A83-0241-89205E4E244D}" name="Kira Chiles" initials="KC" userId="S::kchiles2@uncc.edu::0233d4bc-2489-483a-88d0-5db7c73b12dd" providerId="AD"/>
  <p188:author id="{63037050-7E36-A838-22FA-6E7F9CF5C7B1}" name="CANDACE BROWN" initials="CB" userId="8cd3640f7fd32da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1B38A-B3D9-4580-A34C-0D7108AD1E0E}" v="1" dt="2023-04-12T00:29:02.702"/>
  </p1510:revLst>
</p1510:revInfo>
</file>

<file path=ppt/tableStyles.xml><?xml version="1.0" encoding="utf-8"?>
<a:tblStyleLst xmlns:a="http://schemas.openxmlformats.org/drawingml/2006/main" def="{68D46302-5B1E-498F-8E14-637EF1BD44AE}">
  <a:tblStyle styleId="{68D46302-5B1E-498F-8E14-637EF1BD44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884"/>
    <p:restoredTop sz="94719"/>
  </p:normalViewPr>
  <p:slideViewPr>
    <p:cSldViewPr snapToGrid="0">
      <p:cViewPr>
        <p:scale>
          <a:sx n="30" d="100"/>
          <a:sy n="30" d="100"/>
        </p:scale>
        <p:origin x="696" y="-1208"/>
      </p:cViewPr>
      <p:guideLst>
        <p:guide orient="horz" pos="9216"/>
        <p:guide pos="11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9" Type="http://schemas.microsoft.com/office/2018/10/relationships/authors" Target="authors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DACE BROWN" userId="8cd3640f7fd32da2" providerId="LiveId" clId="{FC91B38A-B3D9-4580-A34C-0D7108AD1E0E}"/>
    <pc:docChg chg="modSld">
      <pc:chgData name="CANDACE BROWN" userId="8cd3640f7fd32da2" providerId="LiveId" clId="{FC91B38A-B3D9-4580-A34C-0D7108AD1E0E}" dt="2023-04-12T00:34:03.624" v="106" actId="2711"/>
      <pc:docMkLst>
        <pc:docMk/>
      </pc:docMkLst>
      <pc:sldChg chg="modSp mod">
        <pc:chgData name="CANDACE BROWN" userId="8cd3640f7fd32da2" providerId="LiveId" clId="{FC91B38A-B3D9-4580-A34C-0D7108AD1E0E}" dt="2023-04-12T00:34:03.624" v="106" actId="2711"/>
        <pc:sldMkLst>
          <pc:docMk/>
          <pc:sldMk cId="0" sldId="256"/>
        </pc:sldMkLst>
        <pc:spChg chg="mod">
          <ac:chgData name="CANDACE BROWN" userId="8cd3640f7fd32da2" providerId="LiveId" clId="{FC91B38A-B3D9-4580-A34C-0D7108AD1E0E}" dt="2023-04-12T00:28:01.629" v="0" actId="1076"/>
          <ac:spMkLst>
            <pc:docMk/>
            <pc:sldMk cId="0" sldId="256"/>
            <ac:spMk id="84" creationId="{00000000-0000-0000-0000-000000000000}"/>
          </ac:spMkLst>
        </pc:spChg>
        <pc:spChg chg="mod">
          <ac:chgData name="CANDACE BROWN" userId="8cd3640f7fd32da2" providerId="LiveId" clId="{FC91B38A-B3D9-4580-A34C-0D7108AD1E0E}" dt="2023-04-12T00:32:50.544" v="98" actId="2711"/>
          <ac:spMkLst>
            <pc:docMk/>
            <pc:sldMk cId="0" sldId="256"/>
            <ac:spMk id="85" creationId="{00000000-0000-0000-0000-000000000000}"/>
          </ac:spMkLst>
        </pc:spChg>
        <pc:spChg chg="mod">
          <ac:chgData name="CANDACE BROWN" userId="8cd3640f7fd32da2" providerId="LiveId" clId="{FC91B38A-B3D9-4580-A34C-0D7108AD1E0E}" dt="2023-04-12T00:33:14.566" v="100" actId="2711"/>
          <ac:spMkLst>
            <pc:docMk/>
            <pc:sldMk cId="0" sldId="256"/>
            <ac:spMk id="95" creationId="{00000000-0000-0000-0000-000000000000}"/>
          </ac:spMkLst>
        </pc:spChg>
        <pc:spChg chg="mod">
          <ac:chgData name="CANDACE BROWN" userId="8cd3640f7fd32da2" providerId="LiveId" clId="{FC91B38A-B3D9-4580-A34C-0D7108AD1E0E}" dt="2023-04-12T00:33:21.795" v="101" actId="2711"/>
          <ac:spMkLst>
            <pc:docMk/>
            <pc:sldMk cId="0" sldId="256"/>
            <ac:spMk id="96" creationId="{00000000-0000-0000-0000-000000000000}"/>
          </ac:spMkLst>
        </pc:spChg>
        <pc:spChg chg="mod">
          <ac:chgData name="CANDACE BROWN" userId="8cd3640f7fd32da2" providerId="LiveId" clId="{FC91B38A-B3D9-4580-A34C-0D7108AD1E0E}" dt="2023-04-12T00:30:39.826" v="68" actId="20577"/>
          <ac:spMkLst>
            <pc:docMk/>
            <pc:sldMk cId="0" sldId="256"/>
            <ac:spMk id="97" creationId="{00000000-0000-0000-0000-000000000000}"/>
          </ac:spMkLst>
        </pc:spChg>
        <pc:spChg chg="mod">
          <ac:chgData name="CANDACE BROWN" userId="8cd3640f7fd32da2" providerId="LiveId" clId="{FC91B38A-B3D9-4580-A34C-0D7108AD1E0E}" dt="2023-04-12T00:34:03.624" v="106" actId="2711"/>
          <ac:spMkLst>
            <pc:docMk/>
            <pc:sldMk cId="0" sldId="256"/>
            <ac:spMk id="99" creationId="{00000000-0000-0000-0000-000000000000}"/>
          </ac:spMkLst>
        </pc:spChg>
        <pc:spChg chg="mod">
          <ac:chgData name="CANDACE BROWN" userId="8cd3640f7fd32da2" providerId="LiveId" clId="{FC91B38A-B3D9-4580-A34C-0D7108AD1E0E}" dt="2023-04-12T00:33:43.867" v="104" actId="2711"/>
          <ac:spMkLst>
            <pc:docMk/>
            <pc:sldMk cId="0" sldId="256"/>
            <ac:spMk id="111" creationId="{00000000-0000-0000-0000-000000000000}"/>
          </ac:spMkLst>
        </pc:spChg>
      </pc:sldChg>
    </pc:docChg>
  </pc:docChgLst>
</pc:chgInfo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0653965-10A2-054A-8111-05D5AA7750D8}" authorId="{5A607235-8A1F-0A83-0241-89205E4E244D}" created="2023-03-23T13:19:43.21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06" creationId="{00000000-0000-0000-0000-000000000000}"/>
      <ac:txMk cp="0" len="10">
        <ac:context len="11" hash="3225458733"/>
      </ac:txMk>
    </ac:txMkLst>
    <p188:pos x="6038850" y="2432517"/>
    <p188:txBody>
      <a:bodyPr/>
      <a:lstStyle/>
      <a:p>
        <a:r>
          <a:rPr lang="en-US"/>
          <a:t>Background on intrinsic motivation (3), self efficacy (4), self determination theory (1), exercise (2), 53.3% of adults meet aerobic guidelines (150-300 mins/week)</a:t>
        </a:r>
      </a:p>
    </p188:txBody>
  </p188:cm>
  <p188:cm id="{38FE08A5-7AE6-BC4F-A6EB-C0D2F1446EFA}" authorId="{5A607235-8A1F-0A83-0241-89205E4E244D}" created="2023-03-23T14:09:54.98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08" creationId="{00000000-0000-0000-0000-000000000000}"/>
      <ac:txMk cp="33" len="8">
        <ac:context len="179" hash="1045216582"/>
      </ac:txMk>
    </ac:txMkLst>
    <p188:pos x="20982214" y="1769022"/>
    <p188:txBody>
      <a:bodyPr/>
      <a:lstStyle/>
      <a:p>
        <a:r>
          <a:rPr lang="en-US"/>
          <a:t>Results: MANOVA results revealed a significance in intrinsic motivation (p &lt; .001) in 2020 to exercise when gyms and outdoor spaces were closed.  The greatest determinants of not achieving self-efficacy to exercise in 2022, when gyms and outdoor spaces were reopened, included “being bored” (36.1%) and “not enjoying” (29.6%) the activity. Conclusion: Results suggest that full time employees endorse high levels of personal accepted values and goals to exercise that are enjoyable, to them, for continued self-efficacy to exercise.</a:t>
        </a:r>
      </a:p>
    </p188:txBody>
  </p188:cm>
  <p188:cm id="{55FB87D7-53DE-CD49-A4C6-BEE342F0652D}" authorId="{5A607235-8A1F-0A83-0241-89205E4E244D}" created="2023-03-23T14:23:30.38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11" creationId="{00000000-0000-0000-0000-000000000000}"/>
    </ac:deMkLst>
    <p188:txBody>
      <a:bodyPr/>
      <a:lstStyle/>
      <a:p>
        <a:r>
          <a:rPr lang="en-US"/>
          <a:t>SEE Total = INT([Exercise Alone]) +
INT([Exercise Boredom]) +
INT([Exercise Busy]) +
INT([Exercise Depression]) +
INT([Exercise Enjoyment]) +
INT([Exercise Pain]) +
INT([Exercise Stress]) +
INT([Exercise Tired]) +
INT([Exercise Weather])</a:t>
        </a:r>
      </a:p>
    </p188:txBody>
  </p188:cm>
  <p188:cm id="{6D841653-CE0E-9F4A-9222-A9E04E8F29A9}" authorId="{5A607235-8A1F-0A83-0241-89205E4E244D}" created="2023-03-23T14:23:46.7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11" creationId="{00000000-0000-0000-0000-000000000000}"/>
    </ac:deMkLst>
    <p188:txBody>
      <a:bodyPr/>
      <a:lstStyle/>
      <a:p>
        <a:r>
          <a:rPr lang="en-US"/>
          <a:t>SRQ-E Intrinsic Total =INT([Work Out Reason Enjoyment]) +
INT([Work Out Reason Training 1]) +
INT([Work Out Reason Fun])</a:t>
        </a:r>
      </a:p>
    </p188:txBody>
  </p188:cm>
  <p188:cm id="{7A41F031-B5E9-47B9-9860-6FFD7CFE372E}" authorId="{63037050-7E36-A838-22FA-6E7F9CF5C7B1}" created="2023-04-12T00:04:26.49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111" creationId="{00000000-0000-0000-0000-000000000000}"/>
    </ac:deMkLst>
    <p188:txBody>
      <a:bodyPr/>
      <a:lstStyle/>
      <a:p>
        <a:r>
          <a:rPr lang="en-US"/>
          <a:t>You can actually just explain this since we have that information under Demographic Information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05923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314950" y="0"/>
            <a:ext cx="4081463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704975" y="962025"/>
            <a:ext cx="5986463" cy="478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55713" y="6072188"/>
            <a:ext cx="6884987" cy="57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2122150"/>
            <a:ext cx="405923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314950" y="12122150"/>
            <a:ext cx="4081463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04975" y="962025"/>
            <a:ext cx="5986463" cy="478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255713" y="6072188"/>
            <a:ext cx="6884987" cy="575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5314950" y="12122150"/>
            <a:ext cx="4081463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25" tIns="13600" rIns="27225" bIns="136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dt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ft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26214138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2741864" y="2601532"/>
            <a:ext cx="31092276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 rot="5400000">
            <a:off x="9511048" y="1686510"/>
            <a:ext cx="17553904" cy="3109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457200" marR="0" lvl="0" indent="-1079500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Times New Roman"/>
              <a:buChar char="•"/>
              <a:defRPr sz="1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952500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Times New Roman"/>
              <a:buChar char="–"/>
              <a:defRPr sz="1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869950" algn="l" rtl="0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Times New Roman"/>
              <a:buChar char="•"/>
              <a:defRPr sz="10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–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26214138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 rot="5400000">
            <a:off x="18243903" y="10419367"/>
            <a:ext cx="23408069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 rot="5400000">
            <a:off x="2633599" y="2709799"/>
            <a:ext cx="23408069" cy="2319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457200" marR="0" lvl="0" indent="-1079500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Times New Roman"/>
              <a:buChar char="•"/>
              <a:defRPr sz="1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952500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Times New Roman"/>
              <a:buChar char="–"/>
              <a:defRPr sz="1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869950" algn="l" rtl="0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Times New Roman"/>
              <a:buChar char="•"/>
              <a:defRPr sz="10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–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26214138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2743200" y="9089625"/>
            <a:ext cx="31089601" cy="627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5486400" y="16580834"/>
            <a:ext cx="25603200" cy="747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Times New Roman"/>
              <a:buNone/>
              <a:defRPr sz="1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Times New Roman"/>
              <a:buNone/>
              <a:defRPr sz="1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Times New Roman"/>
              <a:buNone/>
              <a:defRPr sz="10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None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None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None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None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None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None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6214138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741864" y="2601532"/>
            <a:ext cx="31092276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741864" y="8455696"/>
            <a:ext cx="31092276" cy="1755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457200" marR="0" lvl="0" indent="-1079500" algn="l" rtl="0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Times New Roman"/>
              <a:buChar char="•"/>
              <a:defRPr sz="1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952500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Times New Roman"/>
              <a:buChar char="–"/>
              <a:defRPr sz="1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869950" algn="l" rtl="0">
              <a:spcBef>
                <a:spcPts val="2020"/>
              </a:spcBef>
              <a:spcAft>
                <a:spcPts val="0"/>
              </a:spcAft>
              <a:buClr>
                <a:schemeClr val="dk1"/>
              </a:buClr>
              <a:buSzPts val="10100"/>
              <a:buFont typeface="Times New Roman"/>
              <a:buChar char="•"/>
              <a:defRPr sz="10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–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762000" algn="l" rtl="0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Times New Roman"/>
              <a:buChar char="»"/>
              <a:defRPr sz="8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26214138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888917" y="18803156"/>
            <a:ext cx="31089601" cy="581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2888917" y="12402357"/>
            <a:ext cx="31089601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b" anchorCtr="0">
            <a:noAutofit/>
          </a:bodyPr>
          <a:lstStyle>
            <a:lvl1pPr marL="457200" marR="0" lvl="0" indent="-22860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26214138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741864" y="2601532"/>
            <a:ext cx="31092276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741866" y="8455696"/>
            <a:ext cx="15481966" cy="1755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–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18352170" y="8455696"/>
            <a:ext cx="15481968" cy="1755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•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–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26214138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828800" y="1171978"/>
            <a:ext cx="32918401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1828801" y="6549624"/>
            <a:ext cx="16161085" cy="273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b" anchorCtr="0">
            <a:noAutofit/>
          </a:bodyPr>
          <a:lstStyle>
            <a:lvl1pPr marL="457200" marR="0" lvl="0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  <a:defRPr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7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1828801" y="9279945"/>
            <a:ext cx="16161085" cy="1685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457200" marR="0" lvl="0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–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18580769" y="6549624"/>
            <a:ext cx="16166432" cy="273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b" anchorCtr="0">
            <a:noAutofit/>
          </a:bodyPr>
          <a:lstStyle>
            <a:lvl1pPr marL="457200" marR="0" lvl="0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  <a:defRPr sz="21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7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  <a:defRPr sz="15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4"/>
          </p:nvPr>
        </p:nvSpPr>
        <p:spPr>
          <a:xfrm>
            <a:off x="18580769" y="9279945"/>
            <a:ext cx="16166432" cy="1685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457200" marR="0" lvl="0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–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26214138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741864" y="2601532"/>
            <a:ext cx="31092276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26214138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1828801" y="1164824"/>
            <a:ext cx="12032917" cy="495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14300202" y="1164823"/>
            <a:ext cx="20447000" cy="2497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–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–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»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»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»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»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»"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1828801" y="6123190"/>
            <a:ext cx="12032917" cy="20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26214138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7169484" y="20483134"/>
            <a:ext cx="21945600" cy="241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1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>
            <a:spLocks noGrp="1"/>
          </p:cNvSpPr>
          <p:nvPr>
            <p:ph type="pic" idx="2"/>
          </p:nvPr>
        </p:nvSpPr>
        <p:spPr>
          <a:xfrm>
            <a:off x="7169484" y="2614414"/>
            <a:ext cx="21945600" cy="1755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7169484" y="22900069"/>
            <a:ext cx="21945600" cy="3434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  <a:defRPr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2741864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12498139" y="26660700"/>
            <a:ext cx="11579725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26214138" y="26660700"/>
            <a:ext cx="7620000" cy="19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175" tIns="45075" rIns="90175" bIns="450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0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04263" y="18681698"/>
            <a:ext cx="8540496" cy="96795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6550" tIns="38275" rIns="76550" bIns="38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7579625" y="13145188"/>
            <a:ext cx="8540400" cy="65628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6550" tIns="38275" rIns="76550" bIns="38275" anchor="t" anchorCtr="0">
            <a:noAutofit/>
          </a:bodyPr>
          <a:lstStyle/>
          <a:p>
            <a:pPr marL="457200" marR="0" indent="-4572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This study gave us a greater insight into how motivation, employment, and exercise are understood as constructs that are related to one another. </a:t>
            </a:r>
          </a:p>
          <a:p>
            <a:pPr marL="457200" marR="0" indent="-4572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esults indicate that employment status is related to intrinsic motivation to exercise.</a:t>
            </a:r>
          </a:p>
          <a:p>
            <a:pPr marL="457200" marR="0" indent="-4572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This study contributes to the insight on factors that influence individuals to continue exercising.</a:t>
            </a:r>
          </a:p>
          <a:p>
            <a:pPr marL="457200" marR="0" indent="-45720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hysical activity engagement is a public health concern, this study may help inform interventionists and researchers on how motivation may influence exercise engagement during times of altered work schedules.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endParaRPr sz="25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7579628" y="21997334"/>
            <a:ext cx="8540496" cy="64655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6550" tIns="38275" rIns="76550" bIns="38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endParaRPr sz="25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25173" y="6503470"/>
            <a:ext cx="8540496" cy="9774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6550" tIns="38275" rIns="76550" bIns="38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467573" y="6503469"/>
            <a:ext cx="8540496" cy="97744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6550" tIns="38275" rIns="76550" bIns="38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8351941" y="6626164"/>
            <a:ext cx="8525404" cy="218578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6550" tIns="38275" rIns="76550" bIns="38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40579" y="4759117"/>
            <a:ext cx="8525621" cy="1472357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29650" tIns="229650" rIns="229650" bIns="22965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9461500" y="4759117"/>
            <a:ext cx="8572500" cy="1472357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29650" tIns="229650" rIns="229650" bIns="22965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sz="4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8351941" y="4767872"/>
            <a:ext cx="8542533" cy="1472357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29650" tIns="229650" rIns="229650" bIns="22965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27586863" y="11419130"/>
            <a:ext cx="8526000" cy="1472400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29650" tIns="229650" rIns="229650" bIns="22965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27608079" y="20225885"/>
            <a:ext cx="8555567" cy="1472357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29650" tIns="229650" rIns="229650" bIns="22965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554841" y="6626468"/>
            <a:ext cx="8389918" cy="902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109725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Employment was greatly impacted by the COVID-19 pandemic causing alterations to the “work-from-home” culture.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3200"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Regular places of exercise, like gyms or fitness clubs and parks, were closed and impacted an individual’s ability to maintain or begin exercise habits.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The pandemic altered the home and working environments forcing individuals to reconsider routines, including exercise. </a:t>
            </a:r>
          </a:p>
          <a:p>
            <a:endParaRPr lang="en-US" sz="3200" b="1" dirty="0">
              <a:solidFill>
                <a:srgbClr val="87212E"/>
              </a:solidFill>
            </a:endParaRPr>
          </a:p>
          <a:p>
            <a:r>
              <a:rPr lang="en-US" sz="3500" b="1" dirty="0">
                <a:solidFill>
                  <a:srgbClr val="87212E"/>
                </a:solidFill>
              </a:rPr>
              <a:t>Purpose</a:t>
            </a:r>
            <a:endParaRPr lang="en-US"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This study explored the relationship of  employment, intrinsic motivation, and self-efficacy to exercise in 2020 and 2022, during and after the COVID-19 pandemic.</a:t>
            </a:r>
            <a:endParaRPr b="1" dirty="0">
              <a:latin typeface="+mn-lt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38802" y="18801145"/>
            <a:ext cx="8351198" cy="933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109725" anchor="t" anchorCtr="0">
            <a:spAutoFit/>
          </a:bodyPr>
          <a:lstStyle/>
          <a:p>
            <a:pPr marL="427240" marR="0" lvl="0" indent="-38506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The Self-Determination Theory (SDT) acts as a framework through which exercise behavior can be understood.</a:t>
            </a:r>
            <a:endParaRPr lang="en-US" sz="3200"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427240" marR="0" lvl="0" indent="-38506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Exercise is defined as any continuous movement. It improves well-being. </a:t>
            </a:r>
          </a:p>
          <a:p>
            <a:pPr marL="427240" marR="0" lvl="0" indent="-38506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Only 53.3% of adults (18+) meet exercise aerobic guidelines. </a:t>
            </a:r>
          </a:p>
          <a:p>
            <a:pPr marL="427240" marR="0" lvl="0" indent="-38506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Intrinsic motivation is when an individual </a:t>
            </a:r>
            <a:r>
              <a:rPr lang="en-US" sz="3200" dirty="0">
                <a:solidFill>
                  <a:schemeClr val="dk1"/>
                </a:solidFill>
                <a:latin typeface="+mn-lt"/>
              </a:rPr>
              <a:t>has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personal pleasure and/or satisfaction from exercising. </a:t>
            </a:r>
          </a:p>
          <a:p>
            <a:pPr marL="427240" lvl="0" indent="-385060">
              <a:spcBef>
                <a:spcPts val="1500"/>
              </a:spcBef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Individuals who develop more self-efficacy to engage in exercise move further along the regulation continuum towards intrinsic motivation.</a:t>
            </a:r>
          </a:p>
          <a:p>
            <a:pPr marL="427240" lvl="0" indent="-385060">
              <a:spcBef>
                <a:spcPts val="1500"/>
              </a:spcBef>
              <a:buClr>
                <a:schemeClr val="dk1"/>
              </a:buClr>
              <a:buSzPts val="3000"/>
              <a:buFont typeface="Arial"/>
              <a:buChar char="•"/>
            </a:pPr>
            <a:endParaRPr lang="en-US" sz="3200" dirty="0">
              <a:solidFill>
                <a:schemeClr val="dk1"/>
              </a:solidFill>
            </a:endParaRPr>
          </a:p>
          <a:p>
            <a:pPr marL="42180" lvl="0">
              <a:spcBef>
                <a:spcPts val="1500"/>
              </a:spcBef>
              <a:buClr>
                <a:schemeClr val="dk1"/>
              </a:buClr>
              <a:buSzPts val="3000"/>
            </a:pPr>
            <a:r>
              <a:rPr lang="en-US" sz="1200" dirty="0">
                <a:solidFill>
                  <a:schemeClr val="dk1"/>
                </a:solidFill>
              </a:rPr>
              <a:t> </a:t>
            </a: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9644216" y="6664912"/>
            <a:ext cx="8204437" cy="1035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109725" anchor="t" anchorCtr="0">
            <a:spAutoFit/>
          </a:bodyPr>
          <a:lstStyle/>
          <a:p>
            <a:pPr marL="42180" marR="0" lvl="0" indent="-4218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 dirty="0">
                <a:solidFill>
                  <a:srgbClr val="87212E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lang="en-US" sz="3500" b="1" dirty="0">
                <a:solidFill>
                  <a:srgbClr val="87212E"/>
                </a:solidFill>
              </a:rPr>
              <a:t> </a:t>
            </a:r>
            <a:r>
              <a:rPr lang="en-US" sz="3100" dirty="0">
                <a:solidFill>
                  <a:schemeClr val="dk1"/>
                </a:solidFill>
              </a:rPr>
              <a:t>A</a:t>
            </a:r>
            <a:r>
              <a:rPr lang="en-US" sz="3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cross-sectional design investigated motivation to exercise and employment status</a:t>
            </a:r>
            <a:r>
              <a:rPr lang="en-US" sz="3100" b="0" i="0" u="non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a US national sample</a:t>
            </a:r>
            <a:r>
              <a:rPr lang="en-US" sz="3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2180" lvl="0" indent="-42180">
              <a:spcBef>
                <a:spcPts val="1550"/>
              </a:spcBef>
            </a:pPr>
            <a:r>
              <a:rPr lang="en-US" sz="3500" b="1" i="0" u="none" strike="noStrike" cap="none" dirty="0">
                <a:solidFill>
                  <a:srgbClr val="87212E"/>
                </a:solidFill>
                <a:latin typeface="Arial"/>
                <a:ea typeface="Arial"/>
                <a:cs typeface="Arial"/>
                <a:sym typeface="Arial"/>
              </a:rPr>
              <a:t>Procedures</a:t>
            </a:r>
            <a:r>
              <a:rPr lang="en-US" b="1" i="0" u="none" strike="noStrike" cap="none" dirty="0"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</a:t>
            </a:r>
            <a:r>
              <a:rPr lang="en-US" sz="3100" dirty="0"/>
              <a:t>IRB Study #19-0739</a:t>
            </a:r>
            <a:r>
              <a:rPr lang="en-US" sz="3100" dirty="0">
                <a:solidFill>
                  <a:schemeClr val="dk1"/>
                </a:solidFill>
              </a:rPr>
              <a:t> information and a link to the Qualtrics consent and surveys were distributed via Internet.</a:t>
            </a:r>
            <a:r>
              <a:rPr lang="en-US" sz="3100" dirty="0">
                <a:solidFill>
                  <a:schemeClr val="dk1"/>
                </a:solidFill>
                <a:latin typeface="+mj-lt"/>
              </a:rPr>
              <a:t> Participants completed a </a:t>
            </a:r>
            <a:r>
              <a:rPr lang="en-US" sz="3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demographic questionnaire, Exercise Self-Regulation Questionnaire and Self-Efficacy for Exercise Scale</a:t>
            </a:r>
            <a:r>
              <a:rPr lang="en-US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3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2180" lvl="0" indent="-42180">
              <a:spcBef>
                <a:spcPts val="1550"/>
              </a:spcBef>
            </a:pPr>
            <a:r>
              <a:rPr lang="en-US" sz="3500" b="1" dirty="0">
                <a:solidFill>
                  <a:srgbClr val="87212E"/>
                </a:solidFill>
              </a:rPr>
              <a:t>Analysis</a:t>
            </a:r>
            <a:endParaRPr lang="en-US" sz="3500" b="1" i="0" u="none" strike="noStrike" cap="none" dirty="0">
              <a:solidFill>
                <a:srgbClr val="8721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Kolmogorov-Smirnov and the Shapiro-Wilk tests determined normality. Tableau explored the dataset through descriptive statistics and visualizations. MANOVA and Wilcoxon p-values analyzed between-subject differences. Significance = p &lt;.01.</a:t>
            </a:r>
            <a:r>
              <a:rPr kumimoji="0" lang="en-US" sz="3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  <a:sym typeface="Arial"/>
              </a:rPr>
              <a:t> </a:t>
            </a:r>
            <a:endParaRPr lang="en-US" sz="3100" i="0" u="none" strike="noStrike" cap="none" dirty="0">
              <a:solidFill>
                <a:srgbClr val="8721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180" marR="0" lvl="0" indent="-42180" algn="l" rtl="0">
              <a:spcBef>
                <a:spcPts val="1550"/>
              </a:spcBef>
              <a:spcAft>
                <a:spcPts val="0"/>
              </a:spcAft>
              <a:buNone/>
            </a:pPr>
            <a:endParaRPr lang="en-US" sz="3500" b="1" i="0" u="none" strike="noStrike" cap="none" dirty="0">
              <a:solidFill>
                <a:srgbClr val="8721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27569600" y="21895733"/>
            <a:ext cx="8190398" cy="686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09725" rIns="182875" bIns="109725" anchor="t" anchorCtr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5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Brown, C.S.; Cotter, J.J.; Dodd-McCue, D.; Huebschmann, A.G. A Mixed Methods Study of Intrinsic Motives among Aging Black Women Triathletes. International Journal of Multiple Research Approaches </a:t>
            </a:r>
            <a:r>
              <a:rPr lang="en-US" sz="155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2019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, 11, 61-76.</a:t>
            </a:r>
            <a:endParaRPr lang="en-US" sz="155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  Brynjolfsson, E.; Horton, J.J.; </a:t>
            </a:r>
            <a:r>
              <a:rPr lang="en-US" sz="155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Ozimek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, A.; Rock, D.; Sharma, G.; </a:t>
            </a:r>
            <a:r>
              <a:rPr lang="en-US" sz="155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TuYe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, H.-Y. COVID-19 and remote work: An early look at US data; 0898-2937; National Bureau of Economic Research: </a:t>
            </a:r>
            <a:r>
              <a:rPr lang="en-US" sz="155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2020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.</a:t>
            </a:r>
            <a:endParaRPr lang="en-US" sz="155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  Caspersen, C.J.; Powell, K.E.; Christenson, G.M. Physical activity, exercise, and physical fitness: definitions and distinctions for health-related research. Public Health Rep </a:t>
            </a:r>
            <a:r>
              <a:rPr lang="en-US" sz="155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1985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, 100, 126-131.</a:t>
            </a:r>
            <a:endParaRPr lang="en-US" sz="155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Corp., I. IBM SPSS, 26.0; Armonk, NY, </a:t>
            </a:r>
            <a:r>
              <a:rPr lang="en-US" sz="155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2019.</a:t>
            </a:r>
            <a:endParaRPr lang="en-US" sz="155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5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Egli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T.; Bland, H.W.; Melton, B.F.; Czech, D.R. Influence of age, sex, and race on college students’ exercise motivation of physical activity. Journal of American college health </a:t>
            </a:r>
            <a:r>
              <a:rPr lang="en-US" sz="155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2011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59, 399-406.</a:t>
            </a:r>
            <a:endParaRPr lang="en-US" sz="155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  </a:t>
            </a:r>
            <a:r>
              <a:rPr lang="en-US" sz="155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Ghasemi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, A.; </a:t>
            </a:r>
            <a:r>
              <a:rPr lang="en-US" sz="155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Zahediasl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, S. Normality tests for statistical analysis: a guide for non-statisticians. International journal of endocrinology and metabolism </a:t>
            </a:r>
            <a:r>
              <a:rPr lang="en-US" sz="155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2012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, 10, 486.</a:t>
            </a:r>
            <a:endParaRPr lang="en-US" sz="155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  Joshi, A.; Kale, S.; Chandel, S.; Pal, D.K. Likert scale: Explored and explained. Current Journal of Applied Science and Technology </a:t>
            </a:r>
            <a:r>
              <a:rPr lang="en-US" sz="155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2015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, 396-403.</a:t>
            </a:r>
            <a:endParaRPr lang="en-US" sz="155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  Prevention, </a:t>
            </a:r>
            <a:r>
              <a:rPr lang="en-US" sz="155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C.f.D.C.a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. Exercise or Physical Activity. </a:t>
            </a:r>
            <a:r>
              <a:rPr lang="en-US" sz="155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2021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.</a:t>
            </a:r>
            <a:endParaRPr lang="en-US" sz="155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 Resnick, B.; Jenkins, L. S. Testing the reliability and validity of the Self-Efficacy for Exercise Scale. Nursing Research </a:t>
            </a:r>
            <a:r>
              <a:rPr lang="en-US" sz="155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2000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, 49.</a:t>
            </a:r>
            <a:endParaRPr lang="en-US" sz="155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  Ryan, R.M.; Connell, J.P. Perceived locus of causality and internalization: Examining reasons for acting in two domains. Journal of Personality and Social Psychology </a:t>
            </a:r>
            <a:r>
              <a:rPr lang="en-US" sz="155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1989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, 57, 749-761.</a:t>
            </a:r>
            <a:endParaRPr lang="en-US" sz="155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Timo, J.; Sami, Y.-P.; Anthony, W.; </a:t>
            </a:r>
            <a:r>
              <a:rPr lang="en-US" sz="1550" dirty="0" err="1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Jarmo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L. Perceived physical competence towards physical activity, and motivation and enjoyment in physical education as longitudinal predictors of adolescents’ self-reported physical activity. Journal of Science and Medicine in Sport </a:t>
            </a:r>
            <a:r>
              <a:rPr lang="en-US" sz="1550" b="1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2016</a:t>
            </a:r>
            <a:r>
              <a:rPr lang="en-US" sz="155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19, 750-754.</a:t>
            </a:r>
            <a:endParaRPr lang="en-US" sz="155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8594766" y="13990540"/>
            <a:ext cx="8038399" cy="381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550" tIns="38275" rIns="76550" bIns="38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dk1"/>
                </a:solidFill>
                <a:latin typeface="+mn-lt"/>
                <a:sym typeface="Constantia"/>
              </a:rPr>
              <a:t>Figure 1. Box plots comparing SRQ-E Intrinsic totals for T1 and T2 timepoints in both full-time and part-time employment. Wilcoxon p-values were used. Significance observed between the T1 and T2 timepoints for full-time employment (p&lt;0.01).SRQ-E Intrinsic totals include working out due to enjoyment, because it is fun and interested, and for the pleasure of discovering and mastering new training techniques.</a:t>
            </a:r>
            <a:endParaRPr sz="27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8606103" y="25654651"/>
            <a:ext cx="8061041" cy="257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550" tIns="38275" rIns="76550" bIns="38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 Histograms comparing SEE Totals for T1 and T2 timepoints in both full-time (p=7.6e-10) and part-time employment (p=0.0026). Wilcoxon p-values were used, Significance was observed between the T1 and T2 timepoints for both full-time and part-time employment (p&lt;0.01). </a:t>
            </a:r>
            <a:endParaRPr sz="25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419100" y="16998483"/>
            <a:ext cx="8555567" cy="1472357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29650" tIns="229650" rIns="229650" bIns="22965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4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433367" y="503175"/>
            <a:ext cx="35709300" cy="3861000"/>
          </a:xfrm>
          <a:prstGeom prst="rect">
            <a:avLst/>
          </a:prstGeom>
          <a:solidFill>
            <a:srgbClr val="013C20"/>
          </a:solidFill>
          <a:ln>
            <a:noFill/>
          </a:ln>
        </p:spPr>
        <p:txBody>
          <a:bodyPr spcFirstLastPara="1" wrap="square" lIns="76550" tIns="38275" rIns="76550" bIns="38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485900" y="538749"/>
            <a:ext cx="21504729" cy="356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550" tIns="38275" rIns="76550" bIns="38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Effects of Exercise During a Pandemic</a:t>
            </a:r>
            <a:endParaRPr sz="8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18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Kira Chiles, UNC Charlotte  </a:t>
            </a:r>
            <a:endParaRPr sz="4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Candace S. Brown, PhD, Public Health Sciences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Colby T. Ford, PhD, Department of Bioinformatics and Genomics</a:t>
            </a:r>
            <a:endParaRPr sz="4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9502902" y="18801145"/>
            <a:ext cx="8540496" cy="95601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6550" tIns="38275" rIns="76550" bIns="38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None/>
            </a:pPr>
            <a:endParaRPr sz="2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9461500" y="16998483"/>
            <a:ext cx="8555567" cy="1555093"/>
          </a:xfrm>
          <a:prstGeom prst="rect">
            <a:avLst/>
          </a:prstGeom>
          <a:solidFill>
            <a:srgbClr val="013C2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229650" tIns="229650" rIns="229650" bIns="22965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</a:rPr>
              <a:t>St</a:t>
            </a:r>
            <a:r>
              <a:rPr lang="en-US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udy </a:t>
            </a:r>
            <a:r>
              <a:rPr lang="en-US" sz="4000" b="1" dirty="0">
                <a:solidFill>
                  <a:schemeClr val="lt1"/>
                </a:solidFill>
              </a:rPr>
              <a:t>M</a:t>
            </a:r>
            <a:r>
              <a:rPr lang="en-US" sz="4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easures </a:t>
            </a:r>
            <a:endParaRPr sz="4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9682802" y="18956938"/>
            <a:ext cx="8192567" cy="1019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109725" anchor="t" anchorCtr="0">
            <a:spAutoFit/>
          </a:bodyPr>
          <a:lstStyle/>
          <a:p>
            <a:pPr marL="42180" marR="0" lvl="0" indent="-4218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87212E"/>
                </a:solidFill>
              </a:rPr>
              <a:t>Demographic Information </a:t>
            </a:r>
            <a:r>
              <a:rPr lang="en-US" sz="3100" b="1" dirty="0">
                <a:solidFill>
                  <a:schemeClr val="dk1"/>
                </a:solidFill>
              </a:rPr>
              <a:t>          </a:t>
            </a:r>
            <a:r>
              <a:rPr lang="en-US" sz="3200" dirty="0">
                <a:solidFill>
                  <a:schemeClr val="dk1"/>
                </a:solidFill>
                <a:latin typeface="+mn-lt"/>
              </a:rPr>
              <a:t>Included employment status, COVID-19  effect on employment status, and time spent exercising.</a:t>
            </a:r>
            <a:endParaRPr lang="en-US" sz="3200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>
              <a:spcBef>
                <a:spcPts val="1600"/>
              </a:spcBef>
              <a:buClr>
                <a:schemeClr val="dk1"/>
              </a:buClr>
              <a:buSzPts val="3200"/>
            </a:pPr>
            <a:r>
              <a:rPr lang="en-US" sz="3500" b="1" dirty="0">
                <a:solidFill>
                  <a:srgbClr val="87212E"/>
                </a:solidFill>
                <a:latin typeface="Arial"/>
                <a:ea typeface="Arial"/>
                <a:cs typeface="Arial"/>
                <a:sym typeface="Arial"/>
              </a:rPr>
              <a:t>Exercise for Self-Regulation Questionnaire (SRQ-E)           </a:t>
            </a:r>
            <a:r>
              <a:rPr lang="en-US" sz="3200" dirty="0">
                <a:solidFill>
                  <a:schemeClr val="dk1"/>
                </a:solidFill>
                <a:latin typeface="+mn-lt"/>
              </a:rPr>
              <a:t>Motivation for working out was assessed via the SRQ-E. The 12-item scale presents different personal motivations to exercise and a 7-point scale to assess motivation</a:t>
            </a:r>
            <a:r>
              <a:rPr lang="en-US" sz="3200" dirty="0">
                <a:solidFill>
                  <a:schemeClr val="dk1"/>
                </a:solidFill>
              </a:rPr>
              <a:t>. </a:t>
            </a:r>
          </a:p>
          <a:p>
            <a:pPr>
              <a:spcBef>
                <a:spcPts val="1600"/>
              </a:spcBef>
              <a:buClr>
                <a:schemeClr val="dk1"/>
              </a:buClr>
              <a:buSzPts val="3200"/>
            </a:pPr>
            <a:r>
              <a:rPr lang="en-US" sz="3500" b="1" dirty="0">
                <a:solidFill>
                  <a:srgbClr val="87212E"/>
                </a:solidFill>
                <a:latin typeface="Arial"/>
                <a:ea typeface="Arial"/>
                <a:cs typeface="Arial"/>
                <a:sym typeface="Arial"/>
              </a:rPr>
              <a:t>Self-Efficacy for Exercise (SEE) Scale                                                   </a:t>
            </a:r>
            <a:r>
              <a:rPr lang="en-US" sz="3200" dirty="0">
                <a:solidFill>
                  <a:schemeClr val="dk1"/>
                </a:solidFill>
                <a:latin typeface="+mn-lt"/>
              </a:rPr>
              <a:t>An individuals’ confidence in exercising, despite barriers, was assessed using the  SEE Scale. The scale range has total scores from 0-90. A higher score indicated higher self-efficacy for exercise. </a:t>
            </a:r>
          </a:p>
          <a:p>
            <a:pPr>
              <a:spcBef>
                <a:spcPts val="1600"/>
              </a:spcBef>
              <a:buClr>
                <a:schemeClr val="dk1"/>
              </a:buClr>
              <a:buSzPts val="3200"/>
            </a:pPr>
            <a:endParaRPr lang="en-US" sz="3200" b="1" dirty="0">
              <a:solidFill>
                <a:srgbClr val="87212E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dirty="0"/>
          </a:p>
        </p:txBody>
      </p:sp>
      <p:pic>
        <p:nvPicPr>
          <p:cNvPr id="112" name="Google Shape;11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63013" y="784725"/>
            <a:ext cx="6445700" cy="329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69600" y="4759125"/>
            <a:ext cx="8526000" cy="53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73FB55B0-E313-A0F4-D23D-53EB5A971D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651"/>
          <a:stretch/>
        </p:blipFill>
        <p:spPr>
          <a:xfrm>
            <a:off x="18359049" y="6565534"/>
            <a:ext cx="8365084" cy="7425006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11DE46-C5E1-7E23-700E-43AFC80528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3391" y="17795710"/>
            <a:ext cx="8314318" cy="7739926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1024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Blank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Jon Byker</dc:creator>
  <cp:lastModifiedBy>CANDACE BROWN</cp:lastModifiedBy>
  <cp:revision>5</cp:revision>
  <dcterms:created xsi:type="dcterms:W3CDTF">2011-04-04T18:01:39Z</dcterms:created>
  <dcterms:modified xsi:type="dcterms:W3CDTF">2023-04-12T00:34:09Z</dcterms:modified>
</cp:coreProperties>
</file>