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60" r:id="rId4"/>
    <p:sldId id="257" r:id="rId5"/>
    <p:sldId id="259" r:id="rId6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A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02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8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3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3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9E6A-9984-4F20-A042-0ED078D52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97890"/>
            <a:ext cx="548640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F363-B9A0-4B5C-BA32-3B954F760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277D3-AD75-4E73-8DF1-F5C6CAAD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AEBF-CCD0-4A95-AC68-9245396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3FAAC-9140-4D69-9C84-656BCC1D7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6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D93F7-ED86-43D2-A02D-C4AC8795F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E2633-B8A3-4843-AEE8-721DCC546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DF892-036B-45A1-84A1-2A0858F0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BF26-B8AC-4C9B-BBD6-A5E9257C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CB22C-7FB8-4418-9BB3-A0F3CD79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6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BAB2-10FA-40F1-BCBD-A96A4277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06C23-9A7E-41F5-BF9F-06CB35F8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D50B-9E12-4A33-A14A-A7287732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C074-0FAB-4B23-BFAA-FF7AA0771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A0DA-BAA2-4C5C-B759-7819506A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941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1270F-501C-403F-B7B0-F0E9382C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A26BA-B289-4E05-8234-7B5C86622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3259-523D-4F88-A5B1-7006EC81E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B7156-A4BF-4D3A-857A-96A854C75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EEC0-70BD-409A-A968-4005A99FE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E00BB-5476-4B34-9A94-ED204300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99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8C29-03F8-49C0-9896-5740C02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F1FCE-D933-4D3E-A37E-3F5445414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873" y="1344930"/>
            <a:ext cx="3094672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4113A-B94D-48BE-B690-06D89995D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873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4B218-4A08-4B99-AA3E-21932DAA6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F878B-D0E4-4D37-A62F-EBA593C09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BEB12-D430-414C-9A8D-F57DB891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CF778-BD24-41E5-BDEB-771CFB4E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21FDC-2873-4272-B1A3-151A7A1A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50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E938-7885-4EE5-96E5-E34CA54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31C11-0950-4FD1-AB35-8CEDA987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F38C8-5B47-4523-80EC-4DBF95F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DDC4E-7DD2-44A5-852B-5E2B78D7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98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6FD9F-5DCA-452C-AD58-E45DB7C9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B79BE-2C84-405A-A961-42F9D13F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AB8B6-474F-44AB-9C29-B0C8CC6C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925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CBFF-F8EF-4B3A-B88A-0FBF15E5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3B73B-D9F5-4CB0-B47D-CF0FADEC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913" y="789940"/>
            <a:ext cx="370332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1D62-D56E-42E3-BA57-812CD90A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03A98-0775-444B-AD16-E748EDAD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8346-BE6D-40B6-A605-7FEB245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07C58-6A3A-4647-99D3-5C6353ED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277-99AF-46C7-AD04-8FF4B432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A1751-C3F6-4D45-873B-0370268CA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09913" y="789940"/>
            <a:ext cx="3703320" cy="3898900"/>
          </a:xfrm>
        </p:spPr>
        <p:txBody>
          <a:bodyPr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4DCED-CCFB-48D7-84F1-36046EB07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31287-621A-4AB8-B7A9-5D3F010E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9A23B-981D-46A8-B6F7-4D3B54A9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9E99-0027-481C-8933-359A2A56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14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F736-72D4-461A-822C-521F2041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B5A255-8853-4148-80EA-2A7F8E913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BB7A1-4116-4693-A42A-53EFE6B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5834A-DF2C-4F15-9507-A0FC4004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FDED-EA7B-4AAE-9262-14955FFF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6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CDBA5-D519-4786-91F2-3610C1BF4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A49D5-789E-4B9A-B118-B8A72628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E4B1-952F-40DA-8310-26CBC673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1ADA-3E8D-4EED-9DA5-3B437905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F15F-4D33-4BE8-B309-66E925D5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0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0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6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3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B7973-EE54-40B6-814D-4B97DB32E5B3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4FC26-DC20-410D-B345-C1ECE74A1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46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5954-ECF7-43A0-AB92-B4F850D0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51F4A-82C5-462B-8B36-FEE7D375E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04F06-9431-466B-983D-13ACE65B0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02920" y="5085080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3FBF9-7FD6-43C2-8557-8F5C9FBE75EA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42B48-A7B4-4724-8003-EAA09A29D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3160" y="5085080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BE5EA-3485-4BD4-AB72-D848C7A4F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66360" y="5085080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76177-7166-48FA-905C-416F91747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0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AEB40-D5DC-4473-A1B7-A33240A642B7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CAA1AE-28DD-4F96-AEAF-1A52C6104900}"/>
                </a:ext>
              </a:extLst>
            </p:cNvPr>
            <p:cNvSpPr/>
            <p:nvPr/>
          </p:nvSpPr>
          <p:spPr>
            <a:xfrm>
              <a:off x="0" y="3982720"/>
              <a:ext cx="7315200" cy="1503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78EC4-6871-4A26-8F8A-46658585BAB1}"/>
                </a:ext>
              </a:extLst>
            </p:cNvPr>
            <p:cNvSpPr/>
            <p:nvPr/>
          </p:nvSpPr>
          <p:spPr>
            <a:xfrm>
              <a:off x="0" y="0"/>
              <a:ext cx="7315200" cy="3982720"/>
            </a:xfrm>
            <a:prstGeom prst="rect">
              <a:avLst/>
            </a:prstGeom>
            <a:solidFill>
              <a:srgbClr val="810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A4A1F69-1BB1-4E98-98D0-9B8E945B5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20A10"/>
                </a:clrFrom>
                <a:clrTo>
                  <a:srgbClr val="820A1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00" b="90000" l="2055" r="21832">
                          <a14:foregroundMark x1="12757" y1="9200" x2="15582" y2="8800"/>
                          <a14:foregroundMark x1="14983" y1="42400" x2="15325" y2="49200"/>
                          <a14:foregroundMark x1="14640" y1="36800" x2="15497" y2="36800"/>
                          <a14:foregroundMark x1="14812" y1="56000" x2="19521" y2="74800"/>
                          <a14:foregroundMark x1="19521" y1="74800" x2="19863" y2="60800"/>
                          <a14:foregroundMark x1="19863" y1="60800" x2="18836" y2="47600"/>
                          <a14:foregroundMark x1="18836" y1="47600" x2="18921" y2="44800"/>
                          <a14:foregroundMark x1="20548" y1="75600" x2="17466" y2="82400"/>
                          <a14:foregroundMark x1="17466" y1="82400" x2="10959" y2="74400"/>
                          <a14:foregroundMark x1="10959" y1="74400" x2="10788" y2="74400"/>
                          <a14:foregroundMark x1="13014" y1="60800" x2="9846" y2="63200"/>
                          <a14:foregroundMark x1="9846" y1="63200" x2="7106" y2="80000"/>
                          <a14:foregroundMark x1="17380" y1="47600" x2="19521" y2="47200"/>
                          <a14:foregroundMark x1="15925" y1="52400" x2="16010" y2="55600"/>
                          <a14:foregroundMark x1="15068" y1="54400" x2="14640" y2="53200"/>
                          <a14:foregroundMark x1="14384" y1="54400" x2="14298" y2="53600"/>
                          <a14:foregroundMark x1="20890" y1="72800" x2="19863" y2="84000"/>
                          <a14:foregroundMark x1="21404" y1="74800" x2="21832" y2="78400"/>
                          <a14:foregroundMark x1="15668" y1="70000" x2="13613" y2="81600"/>
                          <a14:foregroundMark x1="13613" y1="81600" x2="10616" y2="82400"/>
                          <a14:foregroundMark x1="10616" y1="82400" x2="7962" y2="72800"/>
                          <a14:foregroundMark x1="7962" y1="72800" x2="10017" y2="62800"/>
                          <a14:foregroundMark x1="10017" y1="62800" x2="13099" y2="60000"/>
                          <a14:foregroundMark x1="13099" y1="60000" x2="13955" y2="60800"/>
                          <a14:foregroundMark x1="8134" y1="65200" x2="6250" y2="76800"/>
                          <a14:foregroundMark x1="6250" y1="76800" x2="9503" y2="86000"/>
                          <a14:foregroundMark x1="9503" y1="86000" x2="9503" y2="86000"/>
                          <a14:foregroundMark x1="14640" y1="24400" x2="12757" y2="26800"/>
                          <a14:foregroundMark x1="14897" y1="60000" x2="16952" y2="78400"/>
                          <a14:foregroundMark x1="13955" y1="54000" x2="11045" y2="51600"/>
                          <a14:foregroundMark x1="11045" y1="51600" x2="6336" y2="62400"/>
                          <a14:foregroundMark x1="6164" y1="64000" x2="5651" y2="67200"/>
                          <a14:foregroundMark x1="9247" y1="57600" x2="8476" y2="60000"/>
                          <a14:foregroundMark x1="11644" y1="51600" x2="13442" y2="52800"/>
                          <a14:foregroundMark x1="5479" y1="80000" x2="6678" y2="84000"/>
                          <a14:backgroundMark x1="20719" y1="58000" x2="20462" y2="57200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38"/>
            <a:stretch/>
          </p:blipFill>
          <p:spPr>
            <a:xfrm>
              <a:off x="242080" y="2217245"/>
              <a:ext cx="3173434" cy="303744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EB293-D3C5-408D-8729-171DEFB0F426}"/>
                </a:ext>
              </a:extLst>
            </p:cNvPr>
            <p:cNvSpPr/>
            <p:nvPr/>
          </p:nvSpPr>
          <p:spPr>
            <a:xfrm>
              <a:off x="961412" y="611015"/>
              <a:ext cx="1734770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🦟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3651F-C275-4E4A-B06D-FE1CCA4026E1}"/>
                </a:ext>
              </a:extLst>
            </p:cNvPr>
            <p:cNvSpPr txBox="1"/>
            <p:nvPr/>
          </p:nvSpPr>
          <p:spPr>
            <a:xfrm>
              <a:off x="2696182" y="1181423"/>
              <a:ext cx="4569238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Ensemble ML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 the Prediction of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Artemisinin Resistance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Malaria</a:t>
              </a:r>
            </a:p>
            <a:p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03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CBAEB40-D5DC-4473-A1B7-A33240A642B7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CAA1AE-28DD-4F96-AEAF-1A52C6104900}"/>
                </a:ext>
              </a:extLst>
            </p:cNvPr>
            <p:cNvSpPr/>
            <p:nvPr/>
          </p:nvSpPr>
          <p:spPr>
            <a:xfrm>
              <a:off x="0" y="3982720"/>
              <a:ext cx="7315200" cy="15036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A78EC4-6871-4A26-8F8A-46658585BAB1}"/>
                </a:ext>
              </a:extLst>
            </p:cNvPr>
            <p:cNvSpPr/>
            <p:nvPr/>
          </p:nvSpPr>
          <p:spPr>
            <a:xfrm>
              <a:off x="0" y="0"/>
              <a:ext cx="7315200" cy="3982720"/>
            </a:xfrm>
            <a:prstGeom prst="rect">
              <a:avLst/>
            </a:prstGeom>
            <a:solidFill>
              <a:srgbClr val="810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Picture 1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8A4A1F69-1BB1-4E98-98D0-9B8E945B5F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820A10"/>
                </a:clrFrom>
                <a:clrTo>
                  <a:srgbClr val="820A10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800" b="90000" l="2055" r="21832">
                          <a14:foregroundMark x1="12757" y1="9200" x2="15582" y2="8800"/>
                          <a14:foregroundMark x1="14983" y1="42400" x2="15325" y2="49200"/>
                          <a14:foregroundMark x1="14640" y1="36800" x2="15497" y2="36800"/>
                          <a14:foregroundMark x1="14812" y1="56000" x2="19521" y2="74800"/>
                          <a14:foregroundMark x1="19521" y1="74800" x2="19863" y2="60800"/>
                          <a14:foregroundMark x1="19863" y1="60800" x2="18836" y2="47600"/>
                          <a14:foregroundMark x1="18836" y1="47600" x2="18921" y2="44800"/>
                          <a14:foregroundMark x1="20548" y1="75600" x2="17466" y2="82400"/>
                          <a14:foregroundMark x1="17466" y1="82400" x2="10959" y2="74400"/>
                          <a14:foregroundMark x1="10959" y1="74400" x2="10788" y2="74400"/>
                          <a14:foregroundMark x1="13014" y1="60800" x2="9846" y2="63200"/>
                          <a14:foregroundMark x1="9846" y1="63200" x2="7106" y2="80000"/>
                          <a14:foregroundMark x1="17380" y1="47600" x2="19521" y2="47200"/>
                          <a14:foregroundMark x1="15925" y1="52400" x2="16010" y2="55600"/>
                          <a14:foregroundMark x1="15068" y1="54400" x2="14640" y2="53200"/>
                          <a14:foregroundMark x1="14384" y1="54400" x2="14298" y2="53600"/>
                          <a14:foregroundMark x1="20890" y1="72800" x2="19863" y2="84000"/>
                          <a14:foregroundMark x1="21404" y1="74800" x2="21832" y2="78400"/>
                          <a14:foregroundMark x1="15668" y1="70000" x2="13613" y2="81600"/>
                          <a14:foregroundMark x1="13613" y1="81600" x2="10616" y2="82400"/>
                          <a14:foregroundMark x1="10616" y1="82400" x2="7962" y2="72800"/>
                          <a14:foregroundMark x1="7962" y1="72800" x2="10017" y2="62800"/>
                          <a14:foregroundMark x1="10017" y1="62800" x2="13099" y2="60000"/>
                          <a14:foregroundMark x1="13099" y1="60000" x2="13955" y2="60800"/>
                          <a14:foregroundMark x1="8134" y1="65200" x2="6250" y2="76800"/>
                          <a14:foregroundMark x1="6250" y1="76800" x2="9503" y2="86000"/>
                          <a14:foregroundMark x1="9503" y1="86000" x2="9503" y2="86000"/>
                          <a14:foregroundMark x1="14640" y1="24400" x2="12757" y2="26800"/>
                          <a14:foregroundMark x1="14897" y1="60000" x2="16952" y2="78400"/>
                          <a14:foregroundMark x1="13955" y1="54000" x2="11045" y2="51600"/>
                          <a14:foregroundMark x1="11045" y1="51600" x2="6336" y2="62400"/>
                          <a14:foregroundMark x1="6164" y1="64000" x2="5651" y2="67200"/>
                          <a14:foregroundMark x1="9247" y1="57600" x2="8476" y2="60000"/>
                          <a14:foregroundMark x1="11644" y1="51600" x2="13442" y2="52800"/>
                          <a14:foregroundMark x1="5479" y1="80000" x2="6678" y2="84000"/>
                          <a14:backgroundMark x1="20719" y1="58000" x2="20462" y2="57200"/>
                        </a14:backgroundRemoval>
                      </a14:imgEffect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38"/>
            <a:stretch/>
          </p:blipFill>
          <p:spPr>
            <a:xfrm>
              <a:off x="242080" y="2217245"/>
              <a:ext cx="3173434" cy="303744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AEB293-D3C5-408D-8729-171DEFB0F426}"/>
                </a:ext>
              </a:extLst>
            </p:cNvPr>
            <p:cNvSpPr/>
            <p:nvPr/>
          </p:nvSpPr>
          <p:spPr>
            <a:xfrm>
              <a:off x="601746" y="611233"/>
              <a:ext cx="1734770" cy="14465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8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🦟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C3651F-C275-4E4A-B06D-FE1CCA4026E1}"/>
                </a:ext>
              </a:extLst>
            </p:cNvPr>
            <p:cNvSpPr txBox="1"/>
            <p:nvPr/>
          </p:nvSpPr>
          <p:spPr>
            <a:xfrm>
              <a:off x="2861862" y="1181423"/>
              <a:ext cx="4403557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Machine Learning in the Prediction of Artemisinin Resistance and Diagnostic Test Sensitivity in Malaria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9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DDDB094-2F21-4468-B17F-FA065FD1FC1C}"/>
              </a:ext>
            </a:extLst>
          </p:cNvPr>
          <p:cNvGrpSpPr/>
          <p:nvPr/>
        </p:nvGrpSpPr>
        <p:grpSpPr>
          <a:xfrm>
            <a:off x="0" y="0"/>
            <a:ext cx="7315200" cy="5486400"/>
            <a:chOff x="0" y="0"/>
            <a:chExt cx="7315200" cy="5486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E4938F-8C20-459B-A153-2AA55283C4CC}"/>
                </a:ext>
              </a:extLst>
            </p:cNvPr>
            <p:cNvSpPr/>
            <p:nvPr/>
          </p:nvSpPr>
          <p:spPr>
            <a:xfrm>
              <a:off x="0" y="0"/>
              <a:ext cx="7315200" cy="548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443F6F4-9FE6-4A35-906F-54795C4B2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120" y="1845408"/>
              <a:ext cx="6664960" cy="17955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979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08F26D-DA82-4B56-A7B5-CA20BBA87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4" r="21737"/>
          <a:stretch/>
        </p:blipFill>
        <p:spPr>
          <a:xfrm>
            <a:off x="0" y="0"/>
            <a:ext cx="7315200" cy="5486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CF8BFF-5844-48A5-B691-AD0A8E1F14F1}"/>
              </a:ext>
            </a:extLst>
          </p:cNvPr>
          <p:cNvSpPr/>
          <p:nvPr/>
        </p:nvSpPr>
        <p:spPr>
          <a:xfrm>
            <a:off x="542730" y="917786"/>
            <a:ext cx="6229740" cy="3650828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" tIns="27432" rIns="54864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48640"/>
            <a:r>
              <a:rPr lang="en-US" sz="32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Genetic Capitalism and Stabilizing Selection of Antimicrobial Resistance Genotypes in </a:t>
            </a:r>
            <a:r>
              <a:rPr lang="en-US" sz="3200" i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Escherichia coli</a:t>
            </a:r>
          </a:p>
          <a:p>
            <a:pPr algn="ctr" defTabSz="548640"/>
            <a:endParaRPr lang="en-US" sz="3200" i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548640"/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Colby T. Ford, Gabriel Lopez </a:t>
            </a:r>
            <a:r>
              <a:rPr lang="en-US" dirty="0" err="1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Zenarosa</a:t>
            </a:r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Kevin Smith,</a:t>
            </a:r>
          </a:p>
          <a:p>
            <a:pPr algn="ctr" defTabSz="548640"/>
            <a:r>
              <a:rPr lang="en-US" dirty="0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David Brown, John Williams, and Daniel </a:t>
            </a:r>
            <a:r>
              <a:rPr lang="en-US" dirty="0" err="1">
                <a:solidFill>
                  <a:srgbClr val="ED7D31">
                    <a:lumMod val="60000"/>
                    <a:lumOff val="40000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Janies</a:t>
            </a:r>
            <a:endParaRPr lang="en-US" dirty="0">
              <a:solidFill>
                <a:srgbClr val="ED7D31">
                  <a:lumMod val="60000"/>
                  <a:lumOff val="40000"/>
                </a:srgb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58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59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5</cp:revision>
  <dcterms:created xsi:type="dcterms:W3CDTF">2019-09-12T19:26:55Z</dcterms:created>
  <dcterms:modified xsi:type="dcterms:W3CDTF">2020-12-28T17:29:55Z</dcterms:modified>
</cp:coreProperties>
</file>