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79" r:id="rId3"/>
    <p:sldId id="288" r:id="rId4"/>
    <p:sldId id="2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>
        <p:scale>
          <a:sx n="100" d="100"/>
          <a:sy n="100" d="100"/>
        </p:scale>
        <p:origin x="50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3303632" y="554200"/>
            <a:ext cx="83256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3303632" y="6320000"/>
            <a:ext cx="8325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62300" y="840300"/>
            <a:ext cx="8442000" cy="2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87023" y="4317933"/>
            <a:ext cx="8442000" cy="1655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5674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566933" y="554200"/>
            <a:ext cx="110624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541900" y="2409100"/>
            <a:ext cx="11062400" cy="20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2341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04400" y="548767"/>
            <a:ext cx="11360800" cy="852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34446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26000" y="1248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26000" y="2462405"/>
            <a:ext cx="3744000" cy="374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3063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77471" y="949521"/>
            <a:ext cx="8325600" cy="51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85795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6096000" y="167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cxnSp>
        <p:nvCxnSpPr>
          <p:cNvPr id="50" name="Google Shape;5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354000" y="1863133"/>
            <a:ext cx="5393600" cy="175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4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354000" y="364716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27640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566931" y="554200"/>
            <a:ext cx="24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437356" y="5634700"/>
            <a:ext cx="111848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4306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566933" y="6320000"/>
            <a:ext cx="11062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566933" y="554200"/>
            <a:ext cx="110624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1138600" y="1739800"/>
            <a:ext cx="9914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12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138600" y="3892600"/>
            <a:ext cx="9914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64383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00333" y="767933"/>
            <a:ext cx="8428800" cy="8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13483" y="2127701"/>
            <a:ext cx="8428800" cy="40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30665" y="6251679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026188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66B74D-F892-49CE-9363-F721415E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0" y="366037"/>
            <a:ext cx="11360800" cy="606730"/>
          </a:xfrm>
        </p:spPr>
        <p:txBody>
          <a:bodyPr/>
          <a:lstStyle/>
          <a:p>
            <a:r>
              <a:rPr lang="en-US" dirty="0"/>
              <a:t>Genetic Capitalism in </a:t>
            </a:r>
            <a:r>
              <a:rPr lang="en-US" i="1" dirty="0"/>
              <a:t>E. coli</a:t>
            </a:r>
          </a:p>
        </p:txBody>
      </p:sp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EFCD1C6A-670D-4746-A176-F06C624DD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" y="3495954"/>
            <a:ext cx="6353773" cy="29900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447DF1-D602-42C4-BA9F-D85951BE2A4B}"/>
              </a:ext>
            </a:extLst>
          </p:cNvPr>
          <p:cNvSpPr txBox="1"/>
          <p:nvPr/>
        </p:nvSpPr>
        <p:spPr>
          <a:xfrm>
            <a:off x="404400" y="972767"/>
            <a:ext cx="46585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Stabilizing Selection:</a:t>
            </a:r>
            <a:r>
              <a:rPr lang="en-US" dirty="0"/>
              <a:t> A genotype is gained and lost frequently across a lineage.</a:t>
            </a:r>
          </a:p>
          <a:p>
            <a:r>
              <a:rPr lang="en-US" b="1" dirty="0"/>
              <a:t>Genetic Capitalism:</a:t>
            </a:r>
            <a:r>
              <a:rPr lang="en-US" dirty="0"/>
              <a:t> A genotype is gained across a lineage and not often lost.</a:t>
            </a:r>
          </a:p>
          <a:p>
            <a:endParaRPr lang="en-US" dirty="0"/>
          </a:p>
          <a:p>
            <a:r>
              <a:rPr lang="en-US" b="1" dirty="0"/>
              <a:t>Data:</a:t>
            </a:r>
            <a:r>
              <a:rPr lang="en-US" dirty="0"/>
              <a:t> 29k </a:t>
            </a:r>
            <a:r>
              <a:rPr lang="en-US" i="1" dirty="0"/>
              <a:t>E. coli</a:t>
            </a:r>
            <a:r>
              <a:rPr lang="en-US" dirty="0"/>
              <a:t> isolates from the NCBI Pathogen Detection Database</a:t>
            </a:r>
          </a:p>
        </p:txBody>
      </p:sp>
      <p:pic>
        <p:nvPicPr>
          <p:cNvPr id="13" name="Picture 12" descr="Chart, scatter chart&#10;&#10;Description automatically generated">
            <a:extLst>
              <a:ext uri="{FF2B5EF4-FFF2-40B4-BE49-F238E27FC236}">
                <a16:creationId xmlns:a16="http://schemas.microsoft.com/office/drawing/2014/main" id="{EEDC0EF3-837D-4AC5-A438-864C004FFA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043" y="3631628"/>
            <a:ext cx="5777154" cy="271866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720BC2E-0942-4CC3-BE43-B5E0803074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027" y="219436"/>
            <a:ext cx="4982617" cy="27186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F98C42-8B3A-450A-8B18-7979D1730A89}"/>
              </a:ext>
            </a:extLst>
          </p:cNvPr>
          <p:cNvSpPr txBox="1"/>
          <p:nvPr/>
        </p:nvSpPr>
        <p:spPr>
          <a:xfrm>
            <a:off x="2239174" y="6367872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/>
                </a:solidFill>
              </a:rPr>
              <a:t>Resistance Mechanism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34D016-D555-41E0-AD92-4239779D920C}"/>
              </a:ext>
            </a:extLst>
          </p:cNvPr>
          <p:cNvSpPr/>
          <p:nvPr/>
        </p:nvSpPr>
        <p:spPr>
          <a:xfrm>
            <a:off x="10564631" y="6516599"/>
            <a:ext cx="1627369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Ford et al. (2020)</a:t>
            </a:r>
          </a:p>
        </p:txBody>
      </p:sp>
    </p:spTree>
    <p:extLst>
      <p:ext uri="{BB962C8B-B14F-4D97-AF65-F5344CB8AC3E}">
        <p14:creationId xmlns:p14="http://schemas.microsoft.com/office/powerpoint/2010/main" val="842539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C030-18ED-4708-81F0-3BFCC90A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Explainable ML for Malaria Testing 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763D4-DFF4-43C0-A182-08897B4D2C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6" t="1019" r="3841" b="1017"/>
          <a:stretch/>
        </p:blipFill>
        <p:spPr>
          <a:xfrm>
            <a:off x="330198" y="1563446"/>
            <a:ext cx="3028951" cy="39417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AC6AC130-F2FB-48D9-B4C1-75E305274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232" y="1563445"/>
            <a:ext cx="4142795" cy="2603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E8A61493-B4A0-41F7-A5FB-0D4EBC80A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159" y="2959974"/>
            <a:ext cx="3987803" cy="2334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8EAF35D2-6254-4C9C-976D-BA5A5687F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2001" y="197390"/>
            <a:ext cx="1921283" cy="2782719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BAD10F64-9A42-4ECE-91EF-B5DA66435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1195" y="4290830"/>
            <a:ext cx="3872208" cy="24424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74" name="Picture 2" descr="Malaria Detection with Rapid Diagnostic Tests (RDTs) | The Partnership for  Global Health Technologies">
            <a:extLst>
              <a:ext uri="{FF2B5EF4-FFF2-40B4-BE49-F238E27FC236}">
                <a16:creationId xmlns:a16="http://schemas.microsoft.com/office/drawing/2014/main" id="{4A681D37-415D-4683-BF4B-9DA1057F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47" y="4328823"/>
            <a:ext cx="4530747" cy="212457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E5C7A67-A3FE-456F-8B41-B080B4D8D29F}"/>
              </a:ext>
            </a:extLst>
          </p:cNvPr>
          <p:cNvCxnSpPr>
            <a:cxnSpLocks/>
          </p:cNvCxnSpPr>
          <p:nvPr/>
        </p:nvCxnSpPr>
        <p:spPr>
          <a:xfrm>
            <a:off x="7833679" y="2203455"/>
            <a:ext cx="762767" cy="75651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EAC06F7-7C99-4B26-B1BE-6369C7140A6E}"/>
              </a:ext>
            </a:extLst>
          </p:cNvPr>
          <p:cNvCxnSpPr>
            <a:cxnSpLocks/>
          </p:cNvCxnSpPr>
          <p:nvPr/>
        </p:nvCxnSpPr>
        <p:spPr>
          <a:xfrm>
            <a:off x="9905043" y="3534311"/>
            <a:ext cx="762767" cy="75651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04FB412-21A0-2A4F-B2D8-4CF1A4A588B2}"/>
              </a:ext>
            </a:extLst>
          </p:cNvPr>
          <p:cNvSpPr/>
          <p:nvPr/>
        </p:nvSpPr>
        <p:spPr>
          <a:xfrm>
            <a:off x="6053761" y="6134827"/>
            <a:ext cx="1627369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Ford et al. (2021)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68A54-F23C-4161-A4F7-DB8E376A62B3}"/>
              </a:ext>
            </a:extLst>
          </p:cNvPr>
          <p:cNvSpPr txBox="1"/>
          <p:nvPr/>
        </p:nvSpPr>
        <p:spPr>
          <a:xfrm>
            <a:off x="7833679" y="1580606"/>
            <a:ext cx="13913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Explain important factors from general model.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4BEAD5-4D0A-4069-B700-806FEB507481}"/>
              </a:ext>
            </a:extLst>
          </p:cNvPr>
          <p:cNvSpPr txBox="1"/>
          <p:nvPr/>
        </p:nvSpPr>
        <p:spPr>
          <a:xfrm>
            <a:off x="10679951" y="3524494"/>
            <a:ext cx="13913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Refine model using only genetic important factors.</a:t>
            </a:r>
          </a:p>
        </p:txBody>
      </p:sp>
    </p:spTree>
    <p:extLst>
      <p:ext uri="{BB962C8B-B14F-4D97-AF65-F5344CB8AC3E}">
        <p14:creationId xmlns:p14="http://schemas.microsoft.com/office/powerpoint/2010/main" val="239263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83411B-084F-47F3-8D89-08E1081F8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65" y="1691620"/>
            <a:ext cx="3791309" cy="463812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5AC030-18ED-4708-81F0-3BFCC90A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0" y="156436"/>
            <a:ext cx="11360800" cy="622849"/>
          </a:xfrm>
        </p:spPr>
        <p:txBody>
          <a:bodyPr/>
          <a:lstStyle/>
          <a:p>
            <a:r>
              <a:rPr lang="en-US" dirty="0"/>
              <a:t>Explainable ML of Artemisinin Resistance in Malaria 🦟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4FB412-21A0-2A4F-B2D8-4CF1A4A588B2}"/>
              </a:ext>
            </a:extLst>
          </p:cNvPr>
          <p:cNvSpPr/>
          <p:nvPr/>
        </p:nvSpPr>
        <p:spPr>
          <a:xfrm>
            <a:off x="135931" y="6434944"/>
            <a:ext cx="2180405" cy="318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Ford and </a:t>
            </a:r>
            <a:r>
              <a:rPr lang="en-US" sz="1467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Janies</a:t>
            </a:r>
            <a:r>
              <a:rPr 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(2020)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FC016-89A4-4176-940D-548170C6A594}"/>
              </a:ext>
            </a:extLst>
          </p:cNvPr>
          <p:cNvSpPr txBox="1"/>
          <p:nvPr/>
        </p:nvSpPr>
        <p:spPr>
          <a:xfrm>
            <a:off x="268107" y="776845"/>
            <a:ext cx="3791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Task:</a:t>
            </a:r>
            <a:r>
              <a:rPr lang="en-US" dirty="0"/>
              <a:t> Create a ML model to predict artemisinin resistance and parasite clearance rate in </a:t>
            </a:r>
            <a:r>
              <a:rPr lang="en-US" i="1" dirty="0"/>
              <a:t>P. falciparum.</a:t>
            </a:r>
          </a:p>
        </p:txBody>
      </p:sp>
      <p:pic>
        <p:nvPicPr>
          <p:cNvPr id="18" name="Picture 17" descr="Chart, timeline, bar chart&#10;&#10;Description automatically generated">
            <a:extLst>
              <a:ext uri="{FF2B5EF4-FFF2-40B4-BE49-F238E27FC236}">
                <a16:creationId xmlns:a16="http://schemas.microsoft.com/office/drawing/2014/main" id="{8D9BB826-5695-40B7-9B9E-C0336067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597" y="1491975"/>
            <a:ext cx="4967866" cy="503741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53E0B2B-EB4C-43A9-B7A5-18C311D825F7}"/>
              </a:ext>
            </a:extLst>
          </p:cNvPr>
          <p:cNvSpPr txBox="1"/>
          <p:nvPr/>
        </p:nvSpPr>
        <p:spPr>
          <a:xfrm>
            <a:off x="4082332" y="776845"/>
            <a:ext cx="4743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Data:</a:t>
            </a:r>
            <a:r>
              <a:rPr lang="en-US" dirty="0"/>
              <a:t> Transcriptomes of 30 </a:t>
            </a:r>
            <a:r>
              <a:rPr lang="en-US" i="1" dirty="0"/>
              <a:t>P. falciparum</a:t>
            </a:r>
            <a:r>
              <a:rPr lang="en-US" dirty="0"/>
              <a:t> isolates (5,540 genes).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437286-1FD7-4913-A61F-8D43BA250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3701" y="3347006"/>
            <a:ext cx="4779523" cy="269306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17271FD-A8A0-4EDC-855C-D64216A20BF9}"/>
              </a:ext>
            </a:extLst>
          </p:cNvPr>
          <p:cNvSpPr/>
          <p:nvPr/>
        </p:nvSpPr>
        <p:spPr>
          <a:xfrm>
            <a:off x="9240086" y="1089744"/>
            <a:ext cx="2706053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Regression Model: Artemisinin Resistance (using IC</a:t>
            </a:r>
            <a:r>
              <a:rPr lang="en-US" baseline="-25000" dirty="0">
                <a:solidFill>
                  <a:schemeClr val="bg1"/>
                </a:solidFill>
              </a:rPr>
              <a:t>50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788B25-782A-402E-A381-E81738D4C948}"/>
              </a:ext>
            </a:extLst>
          </p:cNvPr>
          <p:cNvSpPr/>
          <p:nvPr/>
        </p:nvSpPr>
        <p:spPr>
          <a:xfrm>
            <a:off x="9254875" y="2122146"/>
            <a:ext cx="2691264" cy="914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Classification Model: Parasite Clearance Rate (“Fast” or “Slow”)</a:t>
            </a:r>
          </a:p>
        </p:txBody>
      </p:sp>
      <p:pic>
        <p:nvPicPr>
          <p:cNvPr id="29" name="Picture 28" descr="Chart, line chart&#10;&#10;Description automatically generated">
            <a:extLst>
              <a:ext uri="{FF2B5EF4-FFF2-40B4-BE49-F238E27FC236}">
                <a16:creationId xmlns:a16="http://schemas.microsoft.com/office/drawing/2014/main" id="{003499A2-4FFE-4AAC-957A-0FC0E29736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49" y="4693539"/>
            <a:ext cx="4448175" cy="2059505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2444018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FEE2B-4388-2B46-AFF5-204643D6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0" y="168575"/>
            <a:ext cx="11360800" cy="1232992"/>
          </a:xfrm>
        </p:spPr>
        <p:txBody>
          <a:bodyPr/>
          <a:lstStyle/>
          <a:p>
            <a:r>
              <a:rPr lang="en-US" dirty="0"/>
              <a:t>Deep Learning for Vaccine Efficacy</a:t>
            </a:r>
            <a:br>
              <a:rPr lang="en-US" dirty="0"/>
            </a:br>
            <a:r>
              <a:rPr lang="en-US" sz="2400" b="0" i="1" dirty="0">
                <a:solidFill>
                  <a:schemeClr val="bg2">
                    <a:lumMod val="65000"/>
                    <a:lumOff val="35000"/>
                  </a:schemeClr>
                </a:solidFill>
              </a:rPr>
              <a:t>P. falciparum </a:t>
            </a:r>
            <a:r>
              <a:rPr lang="en-US" sz="2400" b="0" dirty="0">
                <a:solidFill>
                  <a:schemeClr val="bg2">
                    <a:lumMod val="65000"/>
                    <a:lumOff val="35000"/>
                  </a:schemeClr>
                </a:solidFill>
              </a:rPr>
              <a:t>Haplotyping for Understanding RTS,S Vaccine Efficacy in Ghana</a:t>
            </a:r>
            <a:endParaRPr lang="en-US" b="0"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43BEF0-6073-3F46-BCF9-B1F9BCCAB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575" y="1403145"/>
            <a:ext cx="9434285" cy="2453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6C3FB-7425-9B4A-A81C-062E844CF6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031"/>
          <a:stretch/>
        </p:blipFill>
        <p:spPr>
          <a:xfrm>
            <a:off x="1929656" y="3333862"/>
            <a:ext cx="3835448" cy="2242149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BFD07635-A558-6A49-93C9-495C9BA0B4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7067" y="237067"/>
            <a:ext cx="9177867" cy="638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1219170">
              <a:buClr>
                <a:srgbClr val="000000"/>
              </a:buClr>
            </a:pP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485A78-80DD-D345-9017-21C75B720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528" y="3140744"/>
            <a:ext cx="3321631" cy="1810561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77B3A9-9B36-8B43-A169-9AE10FD4F90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341" b="24727"/>
          <a:stretch/>
        </p:blipFill>
        <p:spPr>
          <a:xfrm>
            <a:off x="-190426" y="1866756"/>
            <a:ext cx="4723879" cy="2242149"/>
          </a:xfrm>
          <a:prstGeom prst="rect">
            <a:avLst/>
          </a:prstGeom>
        </p:spPr>
      </p:pic>
      <p:pic>
        <p:nvPicPr>
          <p:cNvPr id="22" name="Graphic 21" descr="Back">
            <a:extLst>
              <a:ext uri="{FF2B5EF4-FFF2-40B4-BE49-F238E27FC236}">
                <a16:creationId xmlns:a16="http://schemas.microsoft.com/office/drawing/2014/main" id="{808B073F-DAF8-2743-AF02-ABE2A0F71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804404" y="3796685"/>
            <a:ext cx="1219200" cy="1219200"/>
          </a:xfrm>
          <a:prstGeom prst="rect">
            <a:avLst/>
          </a:prstGeom>
        </p:spPr>
      </p:pic>
      <p:pic>
        <p:nvPicPr>
          <p:cNvPr id="23" name="Graphic 22" descr="Back">
            <a:extLst>
              <a:ext uri="{FF2B5EF4-FFF2-40B4-BE49-F238E27FC236}">
                <a16:creationId xmlns:a16="http://schemas.microsoft.com/office/drawing/2014/main" id="{FB86E0C7-F2F9-BB4C-A04F-2D81CEEBE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837976" y="4966411"/>
            <a:ext cx="1219200" cy="12192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550B83-1748-CD4D-A7A3-3C005EC10F86}"/>
              </a:ext>
            </a:extLst>
          </p:cNvPr>
          <p:cNvSpPr txBox="1"/>
          <p:nvPr/>
        </p:nvSpPr>
        <p:spPr>
          <a:xfrm>
            <a:off x="9454771" y="6194815"/>
            <a:ext cx="2589170" cy="5438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Dieng and Ford et al., (2021)</a:t>
            </a:r>
          </a:p>
          <a:p>
            <a:pPr algn="ctr" defTabSz="1219170">
              <a:buClr>
                <a:srgbClr val="000000"/>
              </a:buClr>
            </a:pPr>
            <a:r>
              <a:rPr lang="en-US" sz="14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 Progress.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6D9E70-8368-D84D-B88F-3CDEBD28FF15}"/>
              </a:ext>
            </a:extLst>
          </p:cNvPr>
          <p:cNvSpPr txBox="1"/>
          <p:nvPr/>
        </p:nvSpPr>
        <p:spPr>
          <a:xfrm>
            <a:off x="2045824" y="6096113"/>
            <a:ext cx="301135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FF00FF"/>
                </a:solidFill>
                <a:latin typeface="Arial"/>
                <a:cs typeface="Arial"/>
                <a:sym typeface="Arial"/>
              </a:rPr>
              <a:t>Peptide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docking between </a:t>
            </a:r>
            <a:r>
              <a:rPr lang="en-US" sz="1867" kern="0" dirty="0">
                <a:solidFill>
                  <a:srgbClr val="00B0F0"/>
                </a:solidFill>
                <a:latin typeface="Arial"/>
                <a:cs typeface="Arial"/>
                <a:sym typeface="Arial"/>
              </a:rPr>
              <a:t>HLA</a:t>
            </a: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and </a:t>
            </a:r>
            <a:r>
              <a:rPr lang="en-US" sz="1867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  <a:sym typeface="Arial"/>
              </a:rPr>
              <a:t>T-Cell Receptor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620F7D-BC8F-F743-866F-2A6F985B6819}"/>
              </a:ext>
            </a:extLst>
          </p:cNvPr>
          <p:cNvSpPr txBox="1"/>
          <p:nvPr/>
        </p:nvSpPr>
        <p:spPr>
          <a:xfrm>
            <a:off x="136480" y="4667073"/>
            <a:ext cx="1843774" cy="88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Proteasomal</a:t>
            </a:r>
          </a:p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Degradation</a:t>
            </a:r>
          </a:p>
          <a:p>
            <a:pPr algn="ctr" defTabSz="1219170">
              <a:buClr>
                <a:srgbClr val="000000"/>
              </a:buClr>
            </a:pPr>
            <a:r>
              <a:rPr lang="en-US" sz="1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(to generate peptide)</a:t>
            </a:r>
            <a:endParaRPr lang="en-US"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856FF-62BF-A14B-B53C-172E7DC65E52}"/>
              </a:ext>
            </a:extLst>
          </p:cNvPr>
          <p:cNvSpPr txBox="1"/>
          <p:nvPr/>
        </p:nvSpPr>
        <p:spPr>
          <a:xfrm>
            <a:off x="117014" y="1623647"/>
            <a:ext cx="25939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Sequence-to-Structure</a:t>
            </a:r>
          </a:p>
        </p:txBody>
      </p:sp>
      <p:pic>
        <p:nvPicPr>
          <p:cNvPr id="7" name="Picture 6" descr="A picture containing laser, hydrozoan&#10;&#10;Description automatically generated">
            <a:extLst>
              <a:ext uri="{FF2B5EF4-FFF2-40B4-BE49-F238E27FC236}">
                <a16:creationId xmlns:a16="http://schemas.microsoft.com/office/drawing/2014/main" id="{25E36810-11B0-4A17-A36E-D4366D6ACA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318" y="4406285"/>
            <a:ext cx="4697914" cy="21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24921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199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Lato</vt:lpstr>
      <vt:lpstr>Raleway</vt:lpstr>
      <vt:lpstr>Swiss</vt:lpstr>
      <vt:lpstr>Genetic Capitalism in E. coli</vt:lpstr>
      <vt:lpstr>Explainable ML for Malaria Testing 🦟</vt:lpstr>
      <vt:lpstr>Explainable ML of Artemisinin Resistance in Malaria 🦟</vt:lpstr>
      <vt:lpstr>Deep Learning for Vaccine Efficacy P. falciparum Haplotyping for Understanding RTS,S Vaccine Efficacy in Ghana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Capitalism in E. coli</dc:title>
  <dc:creator>Colby Ford</dc:creator>
  <cp:lastModifiedBy>Colby Ford</cp:lastModifiedBy>
  <cp:revision>4</cp:revision>
  <dcterms:created xsi:type="dcterms:W3CDTF">2021-05-04T12:43:48Z</dcterms:created>
  <dcterms:modified xsi:type="dcterms:W3CDTF">2021-05-04T13:20:43Z</dcterms:modified>
</cp:coreProperties>
</file>