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637F-C893-4A88-91BA-FAB09A294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D3AF6-9925-401F-AF94-82300F570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45A5-9077-4BAE-BB60-361B9D50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CBEF-B1E0-40BB-90B1-46B38C15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C8411-0DC0-423A-8271-7D668EED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1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2619-EFDF-460A-AE6D-B93203D4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6CAC0-3192-47A5-9A6A-E97A4914C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B5186-F02B-4EEA-BB84-B7D7414B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1E42A-4839-4B8D-87F5-D693CF18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B6AD3-952C-496C-8330-6F5840CE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5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73DDD-E8CA-40A2-AEE3-B1FDFB502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E1D6C-953B-48C1-A23C-0C21087CA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ACFD5-8D23-4DAD-AC20-9545F4A0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E6FE0-9C2F-48DC-BA6C-2FCADCFB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67A1A-9004-4020-B328-1D110C29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8325-6CEA-4331-A2A3-B2B356CC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C209-F5D5-409A-BDA1-0930945D0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D3FE2-AB35-4C73-876C-539224C5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1EE9D-BC54-4FCD-A4A8-8EB05BF6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15312-3C80-4109-A6E3-2993B3BB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7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3E39-590A-4A48-A241-11954D02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02C45-5162-4B7D-8999-E92A96CDF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5FB2-498A-44BD-9897-05613E3B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8CBA-0D0B-4B1A-8E66-EBD73F9A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1EA21-4BC3-4505-B8B5-CA9FC57F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C71A-6DD1-4285-B224-AFC911E7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432E1-8A34-49D8-8A23-3437CBB96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BC6DF-88C0-4970-994D-0C31AA9C9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6231B-9AE8-4EC6-B9B5-0B4B28B3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C4C85-0C68-49C2-98DF-A7B3DF96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A9469-BDE4-4A6E-B3A0-CA42C8DE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0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4EFB-B726-496F-B283-C2FAEA5D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C5F9-849C-4F04-94E2-B1EB69F04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76D84-1F81-4424-BE65-2ED372E5D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C4C90-49CB-47C9-909A-BE767279B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2B794-D27A-4327-BAB6-74C75C340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168D7-D4FF-4F01-A71A-1946773A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4F35B-FB7C-4385-A143-6CA2844E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45214-89A3-4F2E-93E3-30A3A749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0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683E-60CE-43D8-AA8A-F5DCAEE3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C4A73-3D34-4B5B-B8A5-C8992012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BC9B1-6C15-430C-8C21-E4BAC995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A7013-A1E7-49EE-ABDE-F7A04C3A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1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45E179-1D45-4B90-B79C-A5F90C86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DC61F-173B-4E97-B847-1CD8B267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1ADB5-6FE8-46EE-9E73-0F868598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1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A13-6B18-4925-994E-A1F7242F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D480-4BAB-4D23-B5BE-92C41F04A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082FF-84DB-4157-8A54-4426A5DD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A4D76-BFA5-4F4C-977B-C88E2690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C8976-54CA-4259-A3D7-AA0AA524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0A230-F441-4BD8-8912-603E8D77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3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A1F4-A017-429C-9314-A4054142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7C534-DFC7-4613-BB19-5A2EA50D3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030E4-BE20-4427-8B5A-CFB3DAF58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1971C-E150-441A-95CC-0E754C84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9F300-3A48-4B77-95C4-EF0A68CD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7B916-0E41-4279-813D-17B85D9C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BEB9D-0CB6-496D-95A4-4FB67CBF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7F1CC-6769-4CC2-B0FC-AECA16CC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7B0D-D5B9-4360-B435-60B5689EF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1C5C1-91BB-4D0D-95FD-19F0E5A4700D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D0BDB-4F25-48C5-BF8F-6CF3AE865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66AF-5CD1-489B-B121-8B3ED9B50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6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F82DF92-C235-423A-8642-5C196A6A0057}"/>
              </a:ext>
            </a:extLst>
          </p:cNvPr>
          <p:cNvGrpSpPr/>
          <p:nvPr/>
        </p:nvGrpSpPr>
        <p:grpSpPr>
          <a:xfrm>
            <a:off x="3217083" y="87783"/>
            <a:ext cx="5760720" cy="6682435"/>
            <a:chOff x="3217083" y="87783"/>
            <a:chExt cx="5760720" cy="6682435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FEA114F5-FA2C-4A4C-8F0D-5A5643B1048A}"/>
                </a:ext>
              </a:extLst>
            </p:cNvPr>
            <p:cNvSpPr/>
            <p:nvPr/>
          </p:nvSpPr>
          <p:spPr>
            <a:xfrm rot="5400000">
              <a:off x="2756225" y="548641"/>
              <a:ext cx="6682435" cy="5760720"/>
            </a:xfrm>
            <a:prstGeom prst="hexagon">
              <a:avLst>
                <a:gd name="adj" fmla="val 28925"/>
                <a:gd name="vf" fmla="val 115470"/>
              </a:avLst>
            </a:pr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ACBDD5CD-7BA9-49F2-95EB-306F1CC8EA38}"/>
                </a:ext>
              </a:extLst>
            </p:cNvPr>
            <p:cNvSpPr/>
            <p:nvPr/>
          </p:nvSpPr>
          <p:spPr>
            <a:xfrm rot="5400000">
              <a:off x="3034861" y="788844"/>
              <a:ext cx="6125164" cy="5280314"/>
            </a:xfrm>
            <a:prstGeom prst="hexagon">
              <a:avLst>
                <a:gd name="adj" fmla="val 28925"/>
                <a:gd name="vf" fmla="val 115470"/>
              </a:avLst>
            </a:prstGeom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5FD36D-ECBF-4320-8B25-767517884850}"/>
                </a:ext>
              </a:extLst>
            </p:cNvPr>
            <p:cNvSpPr/>
            <p:nvPr/>
          </p:nvSpPr>
          <p:spPr>
            <a:xfrm>
              <a:off x="3217083" y="3774502"/>
              <a:ext cx="5760720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800" i="0" dirty="0" err="1">
                  <a:solidFill>
                    <a:srgbClr val="FFFFFF"/>
                  </a:solidFill>
                  <a:effectLst/>
                  <a:latin typeface="Raleway"/>
                </a:rPr>
                <a:t>parEBEN</a:t>
              </a:r>
              <a:endParaRPr lang="en-US" sz="8800" i="0" dirty="0">
                <a:solidFill>
                  <a:srgbClr val="FFFFFF"/>
                </a:solidFill>
                <a:effectLst/>
                <a:latin typeface="Raleway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0B0F823-1823-4C25-AB4B-1CBC0A721AE1}"/>
                </a:ext>
              </a:extLst>
            </p:cNvPr>
            <p:cNvGrpSpPr/>
            <p:nvPr/>
          </p:nvGrpSpPr>
          <p:grpSpPr>
            <a:xfrm>
              <a:off x="4919370" y="1078626"/>
              <a:ext cx="2350374" cy="2350374"/>
              <a:chOff x="4922255" y="1032542"/>
              <a:chExt cx="2350374" cy="2350374"/>
            </a:xfrm>
          </p:grpSpPr>
          <p:sp>
            <p:nvSpPr>
              <p:cNvPr id="67" name="Octagon 66">
                <a:extLst>
                  <a:ext uri="{FF2B5EF4-FFF2-40B4-BE49-F238E27FC236}">
                    <a16:creationId xmlns:a16="http://schemas.microsoft.com/office/drawing/2014/main" id="{8A17DC94-184F-4BA4-8ABD-B4F17407F25F}"/>
                  </a:ext>
                </a:extLst>
              </p:cNvPr>
              <p:cNvSpPr/>
              <p:nvPr/>
            </p:nvSpPr>
            <p:spPr>
              <a:xfrm>
                <a:off x="4922255" y="1032542"/>
                <a:ext cx="2350374" cy="2350374"/>
              </a:xfrm>
              <a:prstGeom prst="octagon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D59DA92D-3422-4476-87DD-6F0BD22945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63571" y="1376743"/>
                <a:ext cx="1661972" cy="1661972"/>
              </a:xfrm>
              <a:prstGeom prst="line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6C3F95E-F0E4-457C-8B92-58AB8B44DB05}"/>
                  </a:ext>
                </a:extLst>
              </p:cNvPr>
              <p:cNvCxnSpPr>
                <a:cxnSpLocks/>
                <a:stCxn id="67" idx="2"/>
                <a:endCxn id="67" idx="5"/>
              </p:cNvCxnSpPr>
              <p:nvPr/>
            </p:nvCxnSpPr>
            <p:spPr>
              <a:xfrm flipH="1" flipV="1">
                <a:off x="4922255" y="1720944"/>
                <a:ext cx="1661972" cy="1661972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757BCF2F-D65C-482B-990F-FDEB5B114D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66456" y="1376743"/>
                <a:ext cx="1661972" cy="1661972"/>
              </a:xfrm>
              <a:prstGeom prst="line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F9BAD9C-98C7-4186-931A-DFB1DDCC7EDE}"/>
                  </a:ext>
                </a:extLst>
              </p:cNvPr>
              <p:cNvCxnSpPr>
                <a:cxnSpLocks/>
                <a:stCxn id="67" idx="1"/>
                <a:endCxn id="67" idx="6"/>
              </p:cNvCxnSpPr>
              <p:nvPr/>
            </p:nvCxnSpPr>
            <p:spPr>
              <a:xfrm flipH="1" flipV="1">
                <a:off x="5610657" y="1032542"/>
                <a:ext cx="1661972" cy="1661972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463B147-4357-41E7-BCB0-8E1BEC57A52B}"/>
                  </a:ext>
                </a:extLst>
              </p:cNvPr>
              <p:cNvCxnSpPr>
                <a:cxnSpLocks/>
                <a:stCxn id="67" idx="4"/>
                <a:endCxn id="67" idx="7"/>
              </p:cNvCxnSpPr>
              <p:nvPr/>
            </p:nvCxnSpPr>
            <p:spPr>
              <a:xfrm flipV="1">
                <a:off x="4922255" y="1032542"/>
                <a:ext cx="1661972" cy="1661972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E2260AC-61AD-47EC-A771-07045028BCC6}"/>
                  </a:ext>
                </a:extLst>
              </p:cNvPr>
              <p:cNvCxnSpPr>
                <a:cxnSpLocks/>
                <a:stCxn id="67" idx="0"/>
                <a:endCxn id="67" idx="3"/>
              </p:cNvCxnSpPr>
              <p:nvPr/>
            </p:nvCxnSpPr>
            <p:spPr>
              <a:xfrm flipH="1">
                <a:off x="5610657" y="1720944"/>
                <a:ext cx="1661972" cy="1661972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6F76E68-2309-47CE-BD4A-19858918DA7A}"/>
                  </a:ext>
                </a:extLst>
              </p:cNvPr>
              <p:cNvCxnSpPr>
                <a:cxnSpLocks/>
                <a:stCxn id="67" idx="2"/>
                <a:endCxn id="67" idx="4"/>
              </p:cNvCxnSpPr>
              <p:nvPr/>
            </p:nvCxnSpPr>
            <p:spPr>
              <a:xfrm flipH="1" flipV="1">
                <a:off x="4922255" y="2694514"/>
                <a:ext cx="1661972" cy="688401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2BAD7B0-19A3-40CE-8893-2B2E445ABC8D}"/>
                  </a:ext>
                </a:extLst>
              </p:cNvPr>
              <p:cNvCxnSpPr>
                <a:cxnSpLocks/>
                <a:stCxn id="67" idx="0"/>
                <a:endCxn id="67" idx="2"/>
              </p:cNvCxnSpPr>
              <p:nvPr/>
            </p:nvCxnSpPr>
            <p:spPr>
              <a:xfrm flipH="1">
                <a:off x="6584227" y="1720944"/>
                <a:ext cx="688402" cy="1661972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781E061-210D-4C9D-9758-D6AD091F5E34}"/>
                  </a:ext>
                </a:extLst>
              </p:cNvPr>
              <p:cNvCxnSpPr>
                <a:cxnSpLocks/>
                <a:stCxn id="67" idx="6"/>
                <a:endCxn id="67" idx="0"/>
              </p:cNvCxnSpPr>
              <p:nvPr/>
            </p:nvCxnSpPr>
            <p:spPr>
              <a:xfrm>
                <a:off x="5610657" y="1032542"/>
                <a:ext cx="1661972" cy="688401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E872555-C77E-4D0C-8AD6-A46EFC7E8887}"/>
                  </a:ext>
                </a:extLst>
              </p:cNvPr>
              <p:cNvCxnSpPr>
                <a:cxnSpLocks/>
                <a:stCxn id="67" idx="4"/>
                <a:endCxn id="67" idx="6"/>
              </p:cNvCxnSpPr>
              <p:nvPr/>
            </p:nvCxnSpPr>
            <p:spPr>
              <a:xfrm flipV="1">
                <a:off x="4922255" y="1032542"/>
                <a:ext cx="688402" cy="1661972"/>
              </a:xfrm>
              <a:prstGeom prst="line">
                <a:avLst/>
              </a:prstGeom>
              <a:ln w="76200">
                <a:solidFill>
                  <a:schemeClr val="bg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7036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F50FDF-5A48-4580-8B4E-70EAC9D69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645209"/>
              </p:ext>
            </p:extLst>
          </p:nvPr>
        </p:nvGraphicFramePr>
        <p:xfrm>
          <a:off x="1303939" y="2543970"/>
          <a:ext cx="3447732" cy="2225040"/>
        </p:xfrm>
        <a:graphic>
          <a:graphicData uri="http://schemas.openxmlformats.org/drawingml/2006/table">
            <a:tbl>
              <a:tblPr firstRow="1" firstCol="1" bandRow="1"/>
              <a:tblGrid>
                <a:gridCol w="975042">
                  <a:extLst>
                    <a:ext uri="{9D8B030D-6E8A-4147-A177-3AD203B41FA5}">
                      <a16:colId xmlns:a16="http://schemas.microsoft.com/office/drawing/2014/main" val="692215564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45094234"/>
                    </a:ext>
                  </a:extLst>
                </a:gridCol>
                <a:gridCol w="454343">
                  <a:extLst>
                    <a:ext uri="{9D8B030D-6E8A-4147-A177-3AD203B41FA5}">
                      <a16:colId xmlns:a16="http://schemas.microsoft.com/office/drawing/2014/main" val="2925381175"/>
                    </a:ext>
                  </a:extLst>
                </a:gridCol>
                <a:gridCol w="1314767">
                  <a:extLst>
                    <a:ext uri="{9D8B030D-6E8A-4147-A177-3AD203B41FA5}">
                      <a16:colId xmlns:a16="http://schemas.microsoft.com/office/drawing/2014/main" val="376481294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(0)</a:t>
                      </a:r>
                      <a:r>
                        <a:rPr lang="el-GR" dirty="0"/>
                        <a:t>λ</a:t>
                      </a:r>
                      <a:endParaRPr lang="en-US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(1)</a:t>
                      </a:r>
                      <a:r>
                        <a:rPr lang="el-GR" dirty="0"/>
                        <a:t>λ</a:t>
                      </a:r>
                      <a:endParaRPr lang="en-US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39729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(1)</a:t>
                      </a:r>
                      <a:r>
                        <a:rPr lang="el-GR" dirty="0"/>
                        <a:t>λ</a:t>
                      </a:r>
                      <a:endParaRPr lang="en-US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192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(0.95)</a:t>
                      </a:r>
                      <a:r>
                        <a:rPr lang="el-GR" dirty="0"/>
                        <a:t>λ</a:t>
                      </a:r>
                      <a:endParaRPr lang="en-US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64359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68337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(0.05)</a:t>
                      </a:r>
                      <a:r>
                        <a:rPr lang="el-GR" dirty="0"/>
                        <a:t>λ</a:t>
                      </a:r>
                      <a:endParaRPr lang="en-US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43238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(0)</a:t>
                      </a:r>
                      <a:r>
                        <a:rPr lang="el-GR" dirty="0"/>
                        <a:t>λ</a:t>
                      </a:r>
                      <a:endParaRPr lang="en-US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526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DF20542-9BE2-4F91-9451-C849E80F569D}"/>
              </a:ext>
            </a:extLst>
          </p:cNvPr>
          <p:cNvSpPr/>
          <p:nvPr/>
        </p:nvSpPr>
        <p:spPr>
          <a:xfrm>
            <a:off x="2298699" y="3104303"/>
            <a:ext cx="249901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accent1">
                    <a:lumMod val="50000"/>
                  </a:schemeClr>
                </a:solidFill>
                <a:latin typeface="Raleway"/>
              </a:rPr>
              <a:t>400</a:t>
            </a:r>
          </a:p>
          <a:p>
            <a:pPr algn="ctr"/>
            <a:r>
              <a:rPr lang="en-US" sz="4000" b="1" dirty="0">
                <a:ln w="0"/>
                <a:solidFill>
                  <a:schemeClr val="accent1">
                    <a:lumMod val="50000"/>
                  </a:schemeClr>
                </a:solidFill>
                <a:latin typeface="Raleway"/>
              </a:rPr>
              <a:t>Iterations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72C50-FD2A-4DFA-954F-C8AC6E662215}"/>
              </a:ext>
            </a:extLst>
          </p:cNvPr>
          <p:cNvSpPr txBox="1"/>
          <p:nvPr/>
        </p:nvSpPr>
        <p:spPr>
          <a:xfrm>
            <a:off x="2173391" y="1711358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Raleway"/>
              </a:rPr>
              <a:t>20 steps of </a:t>
            </a:r>
            <a:r>
              <a:rPr lang="el-GR" i="1" dirty="0">
                <a:solidFill>
                  <a:prstClr val="black"/>
                </a:solidFill>
                <a:latin typeface="Raleway"/>
              </a:rPr>
              <a:t>λ</a:t>
            </a:r>
            <a:r>
              <a:rPr lang="en-US" i="1" baseline="-25000" dirty="0">
                <a:solidFill>
                  <a:prstClr val="black"/>
                </a:solidFill>
                <a:latin typeface="Raleway"/>
              </a:rPr>
              <a:t>2</a:t>
            </a:r>
            <a:r>
              <a:rPr lang="en-US" dirty="0">
                <a:solidFill>
                  <a:prstClr val="black"/>
                </a:solidFill>
                <a:latin typeface="Raleway"/>
              </a:rPr>
              <a:t> 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9F6410A-7446-482B-88F6-01E92E719DF7}"/>
              </a:ext>
            </a:extLst>
          </p:cNvPr>
          <p:cNvSpPr/>
          <p:nvPr/>
        </p:nvSpPr>
        <p:spPr>
          <a:xfrm rot="5400000">
            <a:off x="2802082" y="774415"/>
            <a:ext cx="274256" cy="3176270"/>
          </a:xfrm>
          <a:prstGeom prst="leftBrac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CEC18-2692-4C1D-9C17-5E7B33DC3841}"/>
              </a:ext>
            </a:extLst>
          </p:cNvPr>
          <p:cNvSpPr txBox="1"/>
          <p:nvPr/>
        </p:nvSpPr>
        <p:spPr>
          <a:xfrm rot="16200000">
            <a:off x="-211563" y="3462884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Raleway"/>
              </a:rPr>
              <a:t>20 steps of</a:t>
            </a:r>
            <a:r>
              <a:rPr lang="el-GR" i="1" dirty="0">
                <a:solidFill>
                  <a:prstClr val="black"/>
                </a:solidFill>
                <a:latin typeface="Raleway"/>
              </a:rPr>
              <a:t> λ</a:t>
            </a:r>
            <a:r>
              <a:rPr lang="en-US" i="1" baseline="-25000" dirty="0">
                <a:solidFill>
                  <a:prstClr val="black"/>
                </a:solidFill>
                <a:latin typeface="Raleway"/>
              </a:rPr>
              <a:t>1</a:t>
            </a:r>
            <a:r>
              <a:rPr lang="en-US" i="1" dirty="0">
                <a:solidFill>
                  <a:prstClr val="black"/>
                </a:solidFill>
                <a:latin typeface="Raleway"/>
              </a:rPr>
              <a:t>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57A629C-375E-4191-8B1E-93658CF9DBE6}"/>
              </a:ext>
            </a:extLst>
          </p:cNvPr>
          <p:cNvSpPr/>
          <p:nvPr/>
        </p:nvSpPr>
        <p:spPr>
          <a:xfrm>
            <a:off x="1006730" y="2535030"/>
            <a:ext cx="297209" cy="2225040"/>
          </a:xfrm>
          <a:prstGeom prst="leftBrac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</a:endParaRPr>
          </a:p>
        </p:txBody>
      </p:sp>
      <p:pic>
        <p:nvPicPr>
          <p:cNvPr id="10" name="Graphic 9" descr="Arrow: Straight">
            <a:extLst>
              <a:ext uri="{FF2B5EF4-FFF2-40B4-BE49-F238E27FC236}">
                <a16:creationId xmlns:a16="http://schemas.microsoft.com/office/drawing/2014/main" id="{0F97A3A5-795A-446E-B989-15FCDB317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732512" y="3205467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04E992-CDC7-430A-8A3E-0DAFC89CB904}"/>
              </a:ext>
            </a:extLst>
          </p:cNvPr>
          <p:cNvSpPr/>
          <p:nvPr/>
        </p:nvSpPr>
        <p:spPr>
          <a:xfrm>
            <a:off x="5581707" y="2625439"/>
            <a:ext cx="2888931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accent1"/>
                </a:solidFill>
                <a:latin typeface="Raleway"/>
              </a:rPr>
              <a:t>Generate and </a:t>
            </a:r>
          </a:p>
          <a:p>
            <a:pPr algn="ctr"/>
            <a:r>
              <a:rPr lang="en-US" sz="3200" b="1" dirty="0">
                <a:ln w="0"/>
                <a:solidFill>
                  <a:schemeClr val="accent1"/>
                </a:solidFill>
                <a:latin typeface="Raleway"/>
              </a:rPr>
              <a:t>Compare 400</a:t>
            </a:r>
          </a:p>
          <a:p>
            <a:pPr algn="ctr"/>
            <a:r>
              <a:rPr lang="en-US" sz="3200" b="1" dirty="0">
                <a:ln w="0"/>
                <a:solidFill>
                  <a:schemeClr val="accent1"/>
                </a:solidFill>
                <a:latin typeface="Raleway"/>
              </a:rPr>
              <a:t>Prediction</a:t>
            </a:r>
          </a:p>
          <a:p>
            <a:pPr algn="ctr"/>
            <a:r>
              <a:rPr lang="en-US" sz="3200" b="1" dirty="0">
                <a:ln w="0"/>
                <a:solidFill>
                  <a:schemeClr val="accent1"/>
                </a:solidFill>
                <a:latin typeface="Raleway"/>
              </a:rPr>
              <a:t>Error Values</a:t>
            </a:r>
          </a:p>
        </p:txBody>
      </p:sp>
      <p:pic>
        <p:nvPicPr>
          <p:cNvPr id="12" name="Graphic 11" descr="Stopwatch">
            <a:extLst>
              <a:ext uri="{FF2B5EF4-FFF2-40B4-BE49-F238E27FC236}">
                <a16:creationId xmlns:a16="http://schemas.microsoft.com/office/drawing/2014/main" id="{BC9F90CA-75DE-4BDE-9257-B25F34706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7639" y="2403387"/>
            <a:ext cx="1828800" cy="18288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890F66-AE9D-4AB6-AE6B-716E883B24CD}"/>
              </a:ext>
            </a:extLst>
          </p:cNvPr>
          <p:cNvSpPr/>
          <p:nvPr/>
        </p:nvSpPr>
        <p:spPr>
          <a:xfrm>
            <a:off x="9553852" y="4138868"/>
            <a:ext cx="17363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accent1">
                    <a:lumMod val="50000"/>
                  </a:schemeClr>
                </a:solidFill>
                <a:latin typeface="Raleway"/>
              </a:rPr>
              <a:t>Time</a:t>
            </a:r>
          </a:p>
          <a:p>
            <a:pPr algn="ctr"/>
            <a:r>
              <a:rPr lang="en-US" sz="2400" b="1" dirty="0">
                <a:ln w="0"/>
                <a:solidFill>
                  <a:schemeClr val="accent1">
                    <a:lumMod val="50000"/>
                  </a:schemeClr>
                </a:solidFill>
                <a:latin typeface="Raleway"/>
              </a:rPr>
              <a:t>Bottleneck</a:t>
            </a:r>
          </a:p>
        </p:txBody>
      </p:sp>
      <p:pic>
        <p:nvPicPr>
          <p:cNvPr id="14" name="Graphic 13" descr="Pause">
            <a:extLst>
              <a:ext uri="{FF2B5EF4-FFF2-40B4-BE49-F238E27FC236}">
                <a16:creationId xmlns:a16="http://schemas.microsoft.com/office/drawing/2014/main" id="{1AEF6427-5945-4875-8F7C-F964B28A74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8531938" y="3190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1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F50FDF-5A48-4580-8B4E-70EAC9D69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382537"/>
              </p:ext>
            </p:extLst>
          </p:nvPr>
        </p:nvGraphicFramePr>
        <p:xfrm>
          <a:off x="1303939" y="2543970"/>
          <a:ext cx="3447732" cy="2225040"/>
        </p:xfrm>
        <a:graphic>
          <a:graphicData uri="http://schemas.openxmlformats.org/drawingml/2006/table">
            <a:tbl>
              <a:tblPr firstRow="1" firstCol="1" bandRow="1"/>
              <a:tblGrid>
                <a:gridCol w="975042">
                  <a:extLst>
                    <a:ext uri="{9D8B030D-6E8A-4147-A177-3AD203B41FA5}">
                      <a16:colId xmlns:a16="http://schemas.microsoft.com/office/drawing/2014/main" val="692215564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45094234"/>
                    </a:ext>
                  </a:extLst>
                </a:gridCol>
                <a:gridCol w="454343">
                  <a:extLst>
                    <a:ext uri="{9D8B030D-6E8A-4147-A177-3AD203B41FA5}">
                      <a16:colId xmlns:a16="http://schemas.microsoft.com/office/drawing/2014/main" val="2925381175"/>
                    </a:ext>
                  </a:extLst>
                </a:gridCol>
                <a:gridCol w="1314767">
                  <a:extLst>
                    <a:ext uri="{9D8B030D-6E8A-4147-A177-3AD203B41FA5}">
                      <a16:colId xmlns:a16="http://schemas.microsoft.com/office/drawing/2014/main" val="376481294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(0)</a:t>
                      </a:r>
                      <a:r>
                        <a:rPr lang="el-GR" dirty="0"/>
                        <a:t>λ</a:t>
                      </a:r>
                      <a:endParaRPr lang="en-US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(1)</a:t>
                      </a:r>
                      <a:r>
                        <a:rPr lang="el-GR" dirty="0"/>
                        <a:t>λ</a:t>
                      </a:r>
                      <a:endParaRPr lang="en-US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39729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(1)</a:t>
                      </a:r>
                      <a:r>
                        <a:rPr lang="el-GR" dirty="0"/>
                        <a:t>λ</a:t>
                      </a:r>
                      <a:endParaRPr lang="en-US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192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(0.95)</a:t>
                      </a:r>
                      <a:r>
                        <a:rPr lang="el-GR" dirty="0"/>
                        <a:t>λ</a:t>
                      </a:r>
                      <a:endParaRPr lang="en-US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noFill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64359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noFill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noFill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noFill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68337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(0.05)</a:t>
                      </a:r>
                      <a:r>
                        <a:rPr lang="el-GR" dirty="0"/>
                        <a:t>λ</a:t>
                      </a:r>
                      <a:endParaRPr lang="en-US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43238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(0)</a:t>
                      </a:r>
                      <a:r>
                        <a:rPr lang="el-GR" dirty="0"/>
                        <a:t>λ</a:t>
                      </a:r>
                      <a:endParaRPr lang="en-US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526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DF20542-9BE2-4F91-9451-C849E80F569D}"/>
              </a:ext>
            </a:extLst>
          </p:cNvPr>
          <p:cNvSpPr/>
          <p:nvPr/>
        </p:nvSpPr>
        <p:spPr>
          <a:xfrm>
            <a:off x="2298699" y="3104303"/>
            <a:ext cx="249901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latin typeface="Raleway"/>
              </a:rPr>
              <a:t>400</a:t>
            </a:r>
          </a:p>
          <a:p>
            <a:pPr algn="ctr"/>
            <a:r>
              <a:rPr lang="en-US" sz="4000" b="1" dirty="0">
                <a:ln w="0"/>
                <a:latin typeface="Raleway"/>
              </a:rPr>
              <a:t>Iterations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72C50-FD2A-4DFA-954F-C8AC6E662215}"/>
              </a:ext>
            </a:extLst>
          </p:cNvPr>
          <p:cNvSpPr txBox="1"/>
          <p:nvPr/>
        </p:nvSpPr>
        <p:spPr>
          <a:xfrm>
            <a:off x="2173391" y="1711358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Raleway"/>
              </a:rPr>
              <a:t>20 steps of </a:t>
            </a:r>
            <a:r>
              <a:rPr lang="el-GR" i="1" dirty="0">
                <a:solidFill>
                  <a:prstClr val="black"/>
                </a:solidFill>
                <a:latin typeface="Raleway"/>
              </a:rPr>
              <a:t>λ</a:t>
            </a:r>
            <a:r>
              <a:rPr lang="en-US" i="1" baseline="-25000" dirty="0">
                <a:solidFill>
                  <a:prstClr val="black"/>
                </a:solidFill>
                <a:latin typeface="Raleway"/>
              </a:rPr>
              <a:t>2</a:t>
            </a:r>
            <a:r>
              <a:rPr lang="en-US" dirty="0">
                <a:solidFill>
                  <a:prstClr val="black"/>
                </a:solidFill>
                <a:latin typeface="Raleway"/>
              </a:rPr>
              <a:t> 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9F6410A-7446-482B-88F6-01E92E719DF7}"/>
              </a:ext>
            </a:extLst>
          </p:cNvPr>
          <p:cNvSpPr/>
          <p:nvPr/>
        </p:nvSpPr>
        <p:spPr>
          <a:xfrm rot="5400000">
            <a:off x="2802082" y="774415"/>
            <a:ext cx="274256" cy="3176270"/>
          </a:xfrm>
          <a:prstGeom prst="leftBrac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CEC18-2692-4C1D-9C17-5E7B33DC3841}"/>
              </a:ext>
            </a:extLst>
          </p:cNvPr>
          <p:cNvSpPr txBox="1"/>
          <p:nvPr/>
        </p:nvSpPr>
        <p:spPr>
          <a:xfrm rot="16200000">
            <a:off x="-211563" y="3462884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Raleway"/>
              </a:rPr>
              <a:t>20 steps of</a:t>
            </a:r>
            <a:r>
              <a:rPr lang="el-GR" i="1" dirty="0">
                <a:solidFill>
                  <a:prstClr val="black"/>
                </a:solidFill>
                <a:latin typeface="Raleway"/>
              </a:rPr>
              <a:t> λ</a:t>
            </a:r>
            <a:r>
              <a:rPr lang="en-US" i="1" baseline="-25000" dirty="0">
                <a:solidFill>
                  <a:prstClr val="black"/>
                </a:solidFill>
                <a:latin typeface="Raleway"/>
              </a:rPr>
              <a:t>1</a:t>
            </a:r>
            <a:r>
              <a:rPr lang="en-US" i="1" dirty="0">
                <a:solidFill>
                  <a:prstClr val="black"/>
                </a:solidFill>
                <a:latin typeface="Raleway"/>
              </a:rPr>
              <a:t>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57A629C-375E-4191-8B1E-93658CF9DBE6}"/>
              </a:ext>
            </a:extLst>
          </p:cNvPr>
          <p:cNvSpPr/>
          <p:nvPr/>
        </p:nvSpPr>
        <p:spPr>
          <a:xfrm>
            <a:off x="1006730" y="2535030"/>
            <a:ext cx="297209" cy="2225040"/>
          </a:xfrm>
          <a:prstGeom prst="leftBrace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</a:endParaRPr>
          </a:p>
        </p:txBody>
      </p:sp>
      <p:pic>
        <p:nvPicPr>
          <p:cNvPr id="10" name="Graphic 9" descr="Arrow: Straight">
            <a:extLst>
              <a:ext uri="{FF2B5EF4-FFF2-40B4-BE49-F238E27FC236}">
                <a16:creationId xmlns:a16="http://schemas.microsoft.com/office/drawing/2014/main" id="{0F97A3A5-795A-446E-B989-15FCDB317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732512" y="3205467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04E992-CDC7-430A-8A3E-0DAFC89CB904}"/>
              </a:ext>
            </a:extLst>
          </p:cNvPr>
          <p:cNvSpPr/>
          <p:nvPr/>
        </p:nvSpPr>
        <p:spPr>
          <a:xfrm>
            <a:off x="5581707" y="2625439"/>
            <a:ext cx="2888931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latin typeface="Raleway"/>
              </a:rPr>
              <a:t>Generate and </a:t>
            </a:r>
          </a:p>
          <a:p>
            <a:pPr algn="ctr"/>
            <a:r>
              <a:rPr lang="en-US" sz="3200" b="1" dirty="0">
                <a:ln w="0"/>
                <a:latin typeface="Raleway"/>
              </a:rPr>
              <a:t>Compare 400</a:t>
            </a:r>
          </a:p>
          <a:p>
            <a:pPr algn="ctr"/>
            <a:r>
              <a:rPr lang="en-US" sz="3200" b="1" dirty="0">
                <a:ln w="0"/>
                <a:latin typeface="Raleway"/>
              </a:rPr>
              <a:t>Prediction</a:t>
            </a:r>
          </a:p>
          <a:p>
            <a:pPr algn="ctr"/>
            <a:r>
              <a:rPr lang="en-US" sz="3200" b="1" dirty="0">
                <a:ln w="0"/>
                <a:latin typeface="Raleway"/>
              </a:rPr>
              <a:t>Error Values</a:t>
            </a:r>
          </a:p>
        </p:txBody>
      </p:sp>
      <p:pic>
        <p:nvPicPr>
          <p:cNvPr id="12" name="Graphic 11" descr="Stopwatch">
            <a:extLst>
              <a:ext uri="{FF2B5EF4-FFF2-40B4-BE49-F238E27FC236}">
                <a16:creationId xmlns:a16="http://schemas.microsoft.com/office/drawing/2014/main" id="{BC9F90CA-75DE-4BDE-9257-B25F34706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7639" y="2403387"/>
            <a:ext cx="1828800" cy="18288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890F66-AE9D-4AB6-AE6B-716E883B24CD}"/>
              </a:ext>
            </a:extLst>
          </p:cNvPr>
          <p:cNvSpPr/>
          <p:nvPr/>
        </p:nvSpPr>
        <p:spPr>
          <a:xfrm>
            <a:off x="9553852" y="4138868"/>
            <a:ext cx="17363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latin typeface="Raleway"/>
              </a:rPr>
              <a:t>Time</a:t>
            </a:r>
          </a:p>
          <a:p>
            <a:pPr algn="ctr"/>
            <a:r>
              <a:rPr lang="en-US" sz="2400" b="1" dirty="0">
                <a:ln w="0"/>
                <a:latin typeface="Raleway"/>
              </a:rPr>
              <a:t>Bottleneck</a:t>
            </a:r>
          </a:p>
        </p:txBody>
      </p:sp>
      <p:pic>
        <p:nvPicPr>
          <p:cNvPr id="14" name="Graphic 13" descr="Pause">
            <a:extLst>
              <a:ext uri="{FF2B5EF4-FFF2-40B4-BE49-F238E27FC236}">
                <a16:creationId xmlns:a16="http://schemas.microsoft.com/office/drawing/2014/main" id="{1AEF6427-5945-4875-8F7C-F964B28A74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8531938" y="3190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2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Arrow: Straight">
            <a:extLst>
              <a:ext uri="{FF2B5EF4-FFF2-40B4-BE49-F238E27FC236}">
                <a16:creationId xmlns:a16="http://schemas.microsoft.com/office/drawing/2014/main" id="{0F97A3A5-795A-446E-B989-15FCDB317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714378" y="2907037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04E992-CDC7-430A-8A3E-0DAFC89CB904}"/>
              </a:ext>
            </a:extLst>
          </p:cNvPr>
          <p:cNvSpPr/>
          <p:nvPr/>
        </p:nvSpPr>
        <p:spPr>
          <a:xfrm>
            <a:off x="7643490" y="2521059"/>
            <a:ext cx="3249608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latin typeface="Raleway"/>
              </a:rPr>
              <a:t>Generate and Compare Prediction Error Values</a:t>
            </a:r>
          </a:p>
        </p:txBody>
      </p:sp>
      <p:pic>
        <p:nvPicPr>
          <p:cNvPr id="12" name="Graphic 11" descr="Stopwatch">
            <a:extLst>
              <a:ext uri="{FF2B5EF4-FFF2-40B4-BE49-F238E27FC236}">
                <a16:creationId xmlns:a16="http://schemas.microsoft.com/office/drawing/2014/main" id="{BC9F90CA-75DE-4BDE-9257-B25F34706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09368" y="2129730"/>
            <a:ext cx="1828800" cy="18288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890F66-AE9D-4AB6-AE6B-716E883B24CD}"/>
              </a:ext>
            </a:extLst>
          </p:cNvPr>
          <p:cNvSpPr/>
          <p:nvPr/>
        </p:nvSpPr>
        <p:spPr>
          <a:xfrm>
            <a:off x="11855581" y="3865211"/>
            <a:ext cx="17363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accent1">
                    <a:lumMod val="50000"/>
                  </a:schemeClr>
                </a:solidFill>
                <a:latin typeface="Raleway"/>
              </a:rPr>
              <a:t>Time</a:t>
            </a:r>
          </a:p>
          <a:p>
            <a:pPr algn="ctr"/>
            <a:r>
              <a:rPr lang="en-US" sz="2400" b="1" dirty="0">
                <a:ln w="0"/>
                <a:solidFill>
                  <a:schemeClr val="accent1">
                    <a:lumMod val="50000"/>
                  </a:schemeClr>
                </a:solidFill>
                <a:latin typeface="Raleway"/>
              </a:rPr>
              <a:t>Bottleneck</a:t>
            </a:r>
          </a:p>
        </p:txBody>
      </p:sp>
      <p:pic>
        <p:nvPicPr>
          <p:cNvPr id="14" name="Graphic 13" descr="Pause">
            <a:extLst>
              <a:ext uri="{FF2B5EF4-FFF2-40B4-BE49-F238E27FC236}">
                <a16:creationId xmlns:a16="http://schemas.microsoft.com/office/drawing/2014/main" id="{1AEF6427-5945-4875-8F7C-F964B28A74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10833667" y="2916693"/>
            <a:ext cx="914400" cy="914400"/>
          </a:xfrm>
          <a:prstGeom prst="rect">
            <a:avLst/>
          </a:prstGeom>
        </p:spPr>
      </p:pic>
      <p:pic>
        <p:nvPicPr>
          <p:cNvPr id="3" name="Graphic 2" descr="Close">
            <a:extLst>
              <a:ext uri="{FF2B5EF4-FFF2-40B4-BE49-F238E27FC236}">
                <a16:creationId xmlns:a16="http://schemas.microsoft.com/office/drawing/2014/main" id="{F609592E-89F4-4E47-ADB1-38989F9841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49652" y="2916693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E71BB6-9712-4E05-B4E4-04FD3CE7BC07}"/>
              </a:ext>
            </a:extLst>
          </p:cNvPr>
          <p:cNvSpPr/>
          <p:nvPr/>
        </p:nvSpPr>
        <p:spPr>
          <a:xfrm>
            <a:off x="3575960" y="2787993"/>
            <a:ext cx="324960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20455A"/>
                </a:solidFill>
                <a:latin typeface="Raleway"/>
              </a:rPr>
              <a:t>n-Fold</a:t>
            </a:r>
          </a:p>
          <a:p>
            <a:pPr algn="ctr"/>
            <a:r>
              <a:rPr lang="en-US" sz="3200" b="1" dirty="0">
                <a:ln w="0"/>
                <a:solidFill>
                  <a:srgbClr val="20455A"/>
                </a:solidFill>
                <a:latin typeface="Raleway"/>
              </a:rPr>
              <a:t>Cross-Validation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8A9AED5-CBA9-4E8A-BAE7-E9E464697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46111"/>
              </p:ext>
            </p:extLst>
          </p:nvPr>
        </p:nvGraphicFramePr>
        <p:xfrm>
          <a:off x="-812792" y="2227775"/>
          <a:ext cx="3447732" cy="2225040"/>
        </p:xfrm>
        <a:graphic>
          <a:graphicData uri="http://schemas.openxmlformats.org/drawingml/2006/table">
            <a:tbl>
              <a:tblPr firstRow="1" firstCol="1" bandRow="1"/>
              <a:tblGrid>
                <a:gridCol w="975042">
                  <a:extLst>
                    <a:ext uri="{9D8B030D-6E8A-4147-A177-3AD203B41FA5}">
                      <a16:colId xmlns:a16="http://schemas.microsoft.com/office/drawing/2014/main" val="692215564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45094234"/>
                    </a:ext>
                  </a:extLst>
                </a:gridCol>
                <a:gridCol w="454343">
                  <a:extLst>
                    <a:ext uri="{9D8B030D-6E8A-4147-A177-3AD203B41FA5}">
                      <a16:colId xmlns:a16="http://schemas.microsoft.com/office/drawing/2014/main" val="2925381175"/>
                    </a:ext>
                  </a:extLst>
                </a:gridCol>
                <a:gridCol w="1314767">
                  <a:extLst>
                    <a:ext uri="{9D8B030D-6E8A-4147-A177-3AD203B41FA5}">
                      <a16:colId xmlns:a16="http://schemas.microsoft.com/office/drawing/2014/main" val="376481294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(0)</a:t>
                      </a:r>
                      <a:r>
                        <a:rPr lang="el-GR" dirty="0"/>
                        <a:t>λ</a:t>
                      </a:r>
                      <a:endParaRPr lang="en-US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(1)</a:t>
                      </a:r>
                      <a:r>
                        <a:rPr lang="el-GR" dirty="0"/>
                        <a:t>λ</a:t>
                      </a:r>
                      <a:endParaRPr lang="en-US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39729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(1)</a:t>
                      </a:r>
                      <a:r>
                        <a:rPr lang="el-GR" dirty="0"/>
                        <a:t>λ</a:t>
                      </a:r>
                      <a:endParaRPr lang="en-US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192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(0.95)</a:t>
                      </a:r>
                      <a:r>
                        <a:rPr lang="el-GR" dirty="0"/>
                        <a:t>λ</a:t>
                      </a:r>
                      <a:endParaRPr lang="en-US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64359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68337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(0.05)</a:t>
                      </a:r>
                      <a:r>
                        <a:rPr lang="el-GR" dirty="0"/>
                        <a:t>λ</a:t>
                      </a:r>
                      <a:endParaRPr lang="en-US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43238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(0)</a:t>
                      </a:r>
                      <a:r>
                        <a:rPr lang="el-GR" dirty="0"/>
                        <a:t>λ</a:t>
                      </a:r>
                      <a:endParaRPr lang="en-US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526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4F890522-B78C-4514-897C-59DB842693F1}"/>
              </a:ext>
            </a:extLst>
          </p:cNvPr>
          <p:cNvSpPr/>
          <p:nvPr/>
        </p:nvSpPr>
        <p:spPr>
          <a:xfrm>
            <a:off x="181968" y="2788108"/>
            <a:ext cx="249901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accent1">
                    <a:lumMod val="50000"/>
                  </a:schemeClr>
                </a:solidFill>
                <a:latin typeface="Raleway"/>
              </a:rPr>
              <a:t>400</a:t>
            </a:r>
          </a:p>
          <a:p>
            <a:pPr algn="ctr"/>
            <a:r>
              <a:rPr lang="en-US" sz="4000" b="1" dirty="0">
                <a:ln w="0"/>
                <a:solidFill>
                  <a:schemeClr val="accent1">
                    <a:lumMod val="50000"/>
                  </a:schemeClr>
                </a:solidFill>
                <a:latin typeface="Raleway"/>
              </a:rPr>
              <a:t>Iterations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830E1-A5A7-46C5-9969-2283A3861500}"/>
              </a:ext>
            </a:extLst>
          </p:cNvPr>
          <p:cNvSpPr txBox="1"/>
          <p:nvPr/>
        </p:nvSpPr>
        <p:spPr>
          <a:xfrm>
            <a:off x="56660" y="1395163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Raleway"/>
              </a:rPr>
              <a:t>20 steps of </a:t>
            </a:r>
            <a:r>
              <a:rPr lang="el-GR" i="1" dirty="0">
                <a:solidFill>
                  <a:prstClr val="black"/>
                </a:solidFill>
                <a:latin typeface="Raleway"/>
              </a:rPr>
              <a:t>λ</a:t>
            </a:r>
            <a:r>
              <a:rPr lang="en-US" i="1" baseline="-25000" dirty="0">
                <a:solidFill>
                  <a:prstClr val="black"/>
                </a:solidFill>
                <a:latin typeface="Raleway"/>
              </a:rPr>
              <a:t>2</a:t>
            </a:r>
            <a:r>
              <a:rPr lang="en-US" dirty="0">
                <a:solidFill>
                  <a:prstClr val="black"/>
                </a:solidFill>
                <a:latin typeface="Raleway"/>
              </a:rPr>
              <a:t> 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32582079-4C2D-414C-9BB0-D8555BF2893C}"/>
              </a:ext>
            </a:extLst>
          </p:cNvPr>
          <p:cNvSpPr/>
          <p:nvPr/>
        </p:nvSpPr>
        <p:spPr>
          <a:xfrm rot="5400000">
            <a:off x="685351" y="458220"/>
            <a:ext cx="274256" cy="3176270"/>
          </a:xfrm>
          <a:prstGeom prst="leftBrac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80E5E6-5823-43E5-9C49-DFD70D265E29}"/>
              </a:ext>
            </a:extLst>
          </p:cNvPr>
          <p:cNvSpPr txBox="1"/>
          <p:nvPr/>
        </p:nvSpPr>
        <p:spPr>
          <a:xfrm rot="16200000">
            <a:off x="-2328294" y="3146689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Raleway"/>
              </a:rPr>
              <a:t>20 steps of</a:t>
            </a:r>
            <a:r>
              <a:rPr lang="el-GR" i="1" dirty="0">
                <a:solidFill>
                  <a:prstClr val="black"/>
                </a:solidFill>
                <a:latin typeface="Raleway"/>
              </a:rPr>
              <a:t> λ</a:t>
            </a:r>
            <a:r>
              <a:rPr lang="en-US" i="1" baseline="-25000" dirty="0">
                <a:solidFill>
                  <a:prstClr val="black"/>
                </a:solidFill>
                <a:latin typeface="Raleway"/>
              </a:rPr>
              <a:t>1</a:t>
            </a:r>
            <a:r>
              <a:rPr lang="en-US" i="1" dirty="0">
                <a:solidFill>
                  <a:prstClr val="black"/>
                </a:solidFill>
                <a:latin typeface="Raleway"/>
              </a:rPr>
              <a:t> 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AA4F248B-4F85-407F-B459-4D0BDE982F08}"/>
              </a:ext>
            </a:extLst>
          </p:cNvPr>
          <p:cNvSpPr/>
          <p:nvPr/>
        </p:nvSpPr>
        <p:spPr>
          <a:xfrm>
            <a:off x="-1110001" y="2218835"/>
            <a:ext cx="297209" cy="2225040"/>
          </a:xfrm>
          <a:prstGeom prst="leftBrac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92573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143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Raleway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12</cp:revision>
  <dcterms:created xsi:type="dcterms:W3CDTF">2018-01-16T15:06:53Z</dcterms:created>
  <dcterms:modified xsi:type="dcterms:W3CDTF">2020-03-26T19:32:05Z</dcterms:modified>
</cp:coreProperties>
</file>