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46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F2E5-7A1D-462A-8CF9-70AE814DB35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741F-4E87-4997-BB88-C1107C74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0D62-E4AC-49EA-A279-AC568C54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3" y="122920"/>
            <a:ext cx="5744964" cy="1438518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Top 10 Genes in Schizonts</a:t>
            </a:r>
            <a:br>
              <a:rPr lang="en-US" sz="2800" b="1" i="1" dirty="0"/>
            </a:br>
            <a:r>
              <a:rPr lang="en-US" sz="1600" i="1" dirty="0"/>
              <a:t>(by </a:t>
            </a:r>
            <a:r>
              <a:rPr lang="en-US" sz="1600" i="1" dirty="0" err="1"/>
              <a:t>Pvalue</a:t>
            </a:r>
            <a:r>
              <a:rPr lang="en-US" sz="1600" i="1" dirty="0"/>
              <a:t>) </a:t>
            </a:r>
            <a:r>
              <a:rPr lang="en-US" sz="1600" dirty="0"/>
              <a:t>Determined by modeling</a:t>
            </a:r>
            <a:br>
              <a:rPr lang="en-US" sz="1600" dirty="0"/>
            </a:br>
            <a:r>
              <a:rPr lang="en-US" sz="1600" i="1" dirty="0">
                <a:solidFill>
                  <a:schemeClr val="tx2"/>
                </a:solidFill>
              </a:rPr>
              <a:t>gene expression ~ schizont percentage</a:t>
            </a:r>
            <a:br>
              <a:rPr lang="en-US" sz="1600" dirty="0"/>
            </a:br>
            <a:r>
              <a:rPr lang="en-US" sz="1600" dirty="0"/>
              <a:t>(from </a:t>
            </a:r>
            <a:r>
              <a:rPr lang="en-US" sz="1600" dirty="0" err="1"/>
              <a:t>CIBERSORTx</a:t>
            </a:r>
            <a:r>
              <a:rPr lang="en-US" sz="1600" dirty="0"/>
              <a:t>) using</a:t>
            </a:r>
            <a:br>
              <a:rPr lang="en-US" sz="1600" dirty="0"/>
            </a:br>
            <a:r>
              <a:rPr lang="en-US" sz="1600" dirty="0"/>
              <a:t>Gene-wise Negative Binomial Generalized Linear Models.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B830D-030A-4E02-B5FF-0EE35FE8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36" y="1714861"/>
            <a:ext cx="5157787" cy="42379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Ethiopian Isolates 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</a:rPr>
              <a:t>(Ford, et al.)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4A92F9-6AB7-47A4-9D25-AC8663FE55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2417506"/>
              </p:ext>
            </p:extLst>
          </p:nvPr>
        </p:nvGraphicFramePr>
        <p:xfrm>
          <a:off x="475598" y="2138659"/>
          <a:ext cx="4648199" cy="284988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66190">
                  <a:extLst>
                    <a:ext uri="{9D8B030D-6E8A-4147-A177-3AD203B41FA5}">
                      <a16:colId xmlns:a16="http://schemas.microsoft.com/office/drawing/2014/main" val="2768063283"/>
                    </a:ext>
                  </a:extLst>
                </a:gridCol>
                <a:gridCol w="829627">
                  <a:extLst>
                    <a:ext uri="{9D8B030D-6E8A-4147-A177-3AD203B41FA5}">
                      <a16:colId xmlns:a16="http://schemas.microsoft.com/office/drawing/2014/main" val="3287217295"/>
                    </a:ext>
                  </a:extLst>
                </a:gridCol>
                <a:gridCol w="829627">
                  <a:extLst>
                    <a:ext uri="{9D8B030D-6E8A-4147-A177-3AD203B41FA5}">
                      <a16:colId xmlns:a16="http://schemas.microsoft.com/office/drawing/2014/main" val="3873737495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348545876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8702957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logCPM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62198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PVP01_1136800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11.108743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0.5670554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10.487846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0.001201624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83973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PVP01_1033100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15.173781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0.1236001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9.25519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0.00234829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659789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PVP01_0735200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16.644916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0.5705376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6.747984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0.009385368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092809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PVP01_1033300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14.999334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2.9482798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6.22802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0.012574428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043050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PVP01_MIT01800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-31.441836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-0.983237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5.987668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0.014406235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39925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PVP01_1324400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-14.265807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0.3283303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5.863691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0.015456347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687883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PVP01_1225900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8.491968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1.2691892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5.533446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0.018656331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63902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PVP01_0200600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12.676625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-1.0979549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5.328104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0.020984201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8284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PVP01_1404500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-9.318592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1.7803554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5.180228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0.022845326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4692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PVP01_1321300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6.019099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2.4908956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5.153361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0.023201419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327391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0E58-C597-40A9-8471-4DF5E782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05811"/>
            <a:ext cx="5183188" cy="42379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Cambodian Isolates 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(Sa, et al.)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E8FB9A-BE0E-4C5F-8A45-B93DB4FE3D5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14825513"/>
              </p:ext>
            </p:extLst>
          </p:nvPr>
        </p:nvGraphicFramePr>
        <p:xfrm>
          <a:off x="6194427" y="529609"/>
          <a:ext cx="4464683" cy="2849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82053">
                  <a:extLst>
                    <a:ext uri="{9D8B030D-6E8A-4147-A177-3AD203B41FA5}">
                      <a16:colId xmlns:a16="http://schemas.microsoft.com/office/drawing/2014/main" val="3359149293"/>
                    </a:ext>
                  </a:extLst>
                </a:gridCol>
                <a:gridCol w="829627">
                  <a:extLst>
                    <a:ext uri="{9D8B030D-6E8A-4147-A177-3AD203B41FA5}">
                      <a16:colId xmlns:a16="http://schemas.microsoft.com/office/drawing/2014/main" val="3129856958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3501881918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3156316719"/>
                    </a:ext>
                  </a:extLst>
                </a:gridCol>
                <a:gridCol w="885823">
                  <a:extLst>
                    <a:ext uri="{9D8B030D-6E8A-4147-A177-3AD203B41FA5}">
                      <a16:colId xmlns:a16="http://schemas.microsoft.com/office/drawing/2014/main" val="3432187747"/>
                    </a:ext>
                  </a:extLst>
                </a:gridCol>
              </a:tblGrid>
              <a:tr h="168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gene_id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logCPM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84763753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PVP01_0319500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6.887323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13.35361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114.97603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7.97E-27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158381906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PVP01_0202900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5.857327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10.512488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59.65638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1.13E-14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98550640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PVP01_1315200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16.108368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2.328147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50.15914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808324864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PVP01_1000200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6.449493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11.820202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44.36646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2.72E-11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647997460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PVP01_0319600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11.397539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42.24682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8.05E-11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47108857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PVP01_1028600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4.365672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7.617785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42.19522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8.26E-11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851566721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PVP01_0920900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-11.079403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6.506626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35.54107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43000093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PVP01_1147200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9.802493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1.266981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24.39755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986393592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PVP01_1270200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6.923827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3.509548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18179458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PVP01_1400600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6.448492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3.191768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21.12539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4.30E-06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52743121"/>
                  </a:ext>
                </a:extLst>
              </a:tr>
            </a:tbl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6EDE69-C0C6-4757-93C4-8A4C938B3AD8}"/>
              </a:ext>
            </a:extLst>
          </p:cNvPr>
          <p:cNvSpPr txBox="1">
            <a:spLocks/>
          </p:cNvSpPr>
          <p:nvPr/>
        </p:nvSpPr>
        <p:spPr>
          <a:xfrm>
            <a:off x="6096000" y="3478512"/>
            <a:ext cx="5157787" cy="423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Maryland Isolates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Tebben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, et al.)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2B44314F-26A3-4CB9-B48A-3EAEABD05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028619"/>
              </p:ext>
            </p:extLst>
          </p:nvPr>
        </p:nvGraphicFramePr>
        <p:xfrm>
          <a:off x="6194427" y="3908513"/>
          <a:ext cx="4288470" cy="28498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88403">
                  <a:extLst>
                    <a:ext uri="{9D8B030D-6E8A-4147-A177-3AD203B41FA5}">
                      <a16:colId xmlns:a16="http://schemas.microsoft.com/office/drawing/2014/main" val="3359149293"/>
                    </a:ext>
                  </a:extLst>
                </a:gridCol>
                <a:gridCol w="712152">
                  <a:extLst>
                    <a:ext uri="{9D8B030D-6E8A-4147-A177-3AD203B41FA5}">
                      <a16:colId xmlns:a16="http://schemas.microsoft.com/office/drawing/2014/main" val="3129856958"/>
                    </a:ext>
                  </a:extLst>
                </a:gridCol>
                <a:gridCol w="712152">
                  <a:extLst>
                    <a:ext uri="{9D8B030D-6E8A-4147-A177-3AD203B41FA5}">
                      <a16:colId xmlns:a16="http://schemas.microsoft.com/office/drawing/2014/main" val="3501881918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3156316719"/>
                    </a:ext>
                  </a:extLst>
                </a:gridCol>
                <a:gridCol w="885823">
                  <a:extLst>
                    <a:ext uri="{9D8B030D-6E8A-4147-A177-3AD203B41FA5}">
                      <a16:colId xmlns:a16="http://schemas.microsoft.com/office/drawing/2014/main" val="3432187747"/>
                    </a:ext>
                  </a:extLst>
                </a:gridCol>
              </a:tblGrid>
              <a:tr h="168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gene_id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logCPM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84763753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PVP01_0728900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9.47332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14.27296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11065.189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158381906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PVP01_0317900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8.06242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12.01845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4078.712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98550640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PVP01_1338500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7.990739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11.90456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4702.088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808324864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PVP01_0304100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7.782833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11.86822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7038.995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647997460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PVP01_0517600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7.756462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12.11718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5567.425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47108857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PVP01_1008000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7.246881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12.33005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1556.942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851566721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PVP01_0812300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7.014119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11.63601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4353.346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43000093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PVP01_0210500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6.793333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11.94909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2603.163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986393592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PVP01_0934200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6.685836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11.71756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1824.196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18179458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PVP01_0918000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6.165702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11.37943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3364.21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527431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E726D1-578A-432F-9E49-10738245D18F}"/>
              </a:ext>
            </a:extLst>
          </p:cNvPr>
          <p:cNvSpPr txBox="1"/>
          <p:nvPr/>
        </p:nvSpPr>
        <p:spPr>
          <a:xfrm>
            <a:off x="1790525" y="540755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LogFC</a:t>
            </a:r>
            <a:r>
              <a:rPr lang="en-US" sz="1200" dirty="0"/>
              <a:t> : log(fold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LogCPM</a:t>
            </a:r>
            <a:r>
              <a:rPr lang="en-US" sz="1200" dirty="0"/>
              <a:t>: log(counts per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LR: Likelihood ratio</a:t>
            </a:r>
          </a:p>
        </p:txBody>
      </p:sp>
    </p:spTree>
    <p:extLst>
      <p:ext uri="{BB962C8B-B14F-4D97-AF65-F5344CB8AC3E}">
        <p14:creationId xmlns:p14="http://schemas.microsoft.com/office/powerpoint/2010/main" val="23891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0D62-E4AC-49EA-A279-AC568C54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99607"/>
            <a:ext cx="6039587" cy="1438518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Top/Bottom 5 Genes in Schizonts</a:t>
            </a:r>
            <a:br>
              <a:rPr lang="en-US" sz="2800" b="1" i="1" dirty="0"/>
            </a:br>
            <a:r>
              <a:rPr lang="en-US" sz="1600" i="1" dirty="0"/>
              <a:t>(by Odds Ratio) </a:t>
            </a:r>
            <a:r>
              <a:rPr lang="en-US" sz="1600" dirty="0"/>
              <a:t>Determined by modeling</a:t>
            </a:r>
            <a:br>
              <a:rPr lang="en-US" sz="1600" dirty="0"/>
            </a:br>
            <a:r>
              <a:rPr lang="en-US" sz="1600" i="1" dirty="0">
                <a:solidFill>
                  <a:schemeClr val="tx2"/>
                </a:solidFill>
              </a:rPr>
              <a:t>gene expression ~ schizont percentage</a:t>
            </a:r>
            <a:br>
              <a:rPr lang="en-US" sz="1600" dirty="0"/>
            </a:br>
            <a:r>
              <a:rPr lang="en-US" sz="1600" dirty="0"/>
              <a:t>(from </a:t>
            </a:r>
            <a:r>
              <a:rPr lang="en-US" sz="1600" dirty="0" err="1"/>
              <a:t>CIBERSORTx</a:t>
            </a:r>
            <a:r>
              <a:rPr lang="en-US" sz="1600" dirty="0"/>
              <a:t>) using</a:t>
            </a:r>
            <a:br>
              <a:rPr lang="en-US" sz="1600" dirty="0"/>
            </a:br>
            <a:r>
              <a:rPr lang="en-US" sz="1600" dirty="0"/>
              <a:t>Gene-wise Negative Binomial Generalized Linear Models.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B830D-030A-4E02-B5FF-0EE35FE8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8586" y="1791061"/>
            <a:ext cx="2884065" cy="423798"/>
          </a:xfrm>
        </p:spPr>
        <p:txBody>
          <a:bodyPr>
            <a:normAutofit fontScale="6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Ethiopian Isolates</a:t>
            </a:r>
          </a:p>
          <a:p>
            <a:pPr algn="ctr">
              <a:spcBef>
                <a:spcPts val="0"/>
              </a:spcBef>
            </a:pPr>
            <a:r>
              <a:rPr lang="en-US" b="0" dirty="0">
                <a:solidFill>
                  <a:schemeClr val="accent4">
                    <a:lumMod val="50000"/>
                  </a:schemeClr>
                </a:solidFill>
              </a:rPr>
              <a:t>(Ford, et al.)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4A92F9-6AB7-47A4-9D25-AC8663FE55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68568"/>
              </p:ext>
            </p:extLst>
          </p:nvPr>
        </p:nvGraphicFramePr>
        <p:xfrm>
          <a:off x="1520286" y="2214859"/>
          <a:ext cx="2902365" cy="33528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36800">
                  <a:extLst>
                    <a:ext uri="{9D8B030D-6E8A-4147-A177-3AD203B41FA5}">
                      <a16:colId xmlns:a16="http://schemas.microsoft.com/office/drawing/2014/main" val="2768063283"/>
                    </a:ext>
                  </a:extLst>
                </a:gridCol>
                <a:gridCol w="1590040">
                  <a:extLst>
                    <a:ext uri="{9D8B030D-6E8A-4147-A177-3AD203B41FA5}">
                      <a16:colId xmlns:a16="http://schemas.microsoft.com/office/drawing/2014/main" val="1397992108"/>
                    </a:ext>
                  </a:extLst>
                </a:gridCol>
                <a:gridCol w="975525">
                  <a:extLst>
                    <a:ext uri="{9D8B030D-6E8A-4147-A177-3AD203B41FA5}">
                      <a16:colId xmlns:a16="http://schemas.microsoft.com/office/drawing/2014/main" val="32872172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gene_id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Coeff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62198246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Top 5</a:t>
                      </a:r>
                    </a:p>
                  </a:txBody>
                  <a:tcPr marL="45720" marR="4572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PVP01_0735200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11.537376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7286207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PVP01_1033100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10.517663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49760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PVP01_1033300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10.396746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945912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PVP01_0200600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8.786767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0890283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PVP01_1136800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7.699994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0865451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Bottom 5</a:t>
                      </a:r>
                    </a:p>
                  </a:txBody>
                  <a:tcPr marL="45720" marR="4572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PVP01_MIT01800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-21.79382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8124722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PVP01_0532000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-10.12407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201363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PVP01_1324400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-9.888304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349208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PVP01_1136000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-6.722857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573161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PVP01_0821100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-6.575604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740156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0E58-C597-40A9-8471-4DF5E782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0260" y="1773202"/>
            <a:ext cx="3160603" cy="423798"/>
          </a:xfrm>
        </p:spPr>
        <p:txBody>
          <a:bodyPr>
            <a:normAutofit fontScale="6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Cambodian Isolates</a:t>
            </a:r>
          </a:p>
          <a:p>
            <a:pPr algn="ctr">
              <a:spcBef>
                <a:spcPts val="0"/>
              </a:spcBef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(Sa, et al.)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6EDE69-C0C6-4757-93C4-8A4C938B3AD8}"/>
              </a:ext>
            </a:extLst>
          </p:cNvPr>
          <p:cNvSpPr txBox="1">
            <a:spLocks/>
          </p:cNvSpPr>
          <p:nvPr/>
        </p:nvSpPr>
        <p:spPr>
          <a:xfrm>
            <a:off x="7995151" y="1791061"/>
            <a:ext cx="2794415" cy="423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Maryland Isolates</a:t>
            </a:r>
          </a:p>
          <a:p>
            <a:pPr algn="ctr">
              <a:spcBef>
                <a:spcPts val="0"/>
              </a:spcBef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Tebben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, et al.)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B633665A-A450-439B-82F2-7747B0C99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491997"/>
              </p:ext>
            </p:extLst>
          </p:nvPr>
        </p:nvGraphicFramePr>
        <p:xfrm>
          <a:off x="4640260" y="2214859"/>
          <a:ext cx="3160603" cy="3352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2634">
                  <a:extLst>
                    <a:ext uri="{9D8B030D-6E8A-4147-A177-3AD203B41FA5}">
                      <a16:colId xmlns:a16="http://schemas.microsoft.com/office/drawing/2014/main" val="2768063283"/>
                    </a:ext>
                  </a:extLst>
                </a:gridCol>
                <a:gridCol w="1617435">
                  <a:extLst>
                    <a:ext uri="{9D8B030D-6E8A-4147-A177-3AD203B41FA5}">
                      <a16:colId xmlns:a16="http://schemas.microsoft.com/office/drawing/2014/main" val="1397992108"/>
                    </a:ext>
                  </a:extLst>
                </a:gridCol>
                <a:gridCol w="1210534">
                  <a:extLst>
                    <a:ext uri="{9D8B030D-6E8A-4147-A177-3AD203B41FA5}">
                      <a16:colId xmlns:a16="http://schemas.microsoft.com/office/drawing/2014/main" val="32872172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gene_id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Coeff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62198246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PVP01_1315200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11.16547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7286207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PVP01_1147200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6.7945701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49760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PVP01_0400800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6.1883294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945912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PVP01_0820600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6.1396015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0890283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PVP01_1262100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6.1396015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0865451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Bottom 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PVP01_1340000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-16.849677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8124722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PVP01_1147600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-11.6549931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201363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PVP01_0839100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-11.0583153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349208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PVP01_1104700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-9.8860755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573161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PVP01_1132100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-9.8137051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740156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F9430CD0-3D46-4CC6-9393-2531B3B46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372303"/>
              </p:ext>
            </p:extLst>
          </p:nvPr>
        </p:nvGraphicFramePr>
        <p:xfrm>
          <a:off x="7995151" y="2214859"/>
          <a:ext cx="2794415" cy="33528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36800">
                  <a:extLst>
                    <a:ext uri="{9D8B030D-6E8A-4147-A177-3AD203B41FA5}">
                      <a16:colId xmlns:a16="http://schemas.microsoft.com/office/drawing/2014/main" val="2768063283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1397992108"/>
                    </a:ext>
                  </a:extLst>
                </a:gridCol>
                <a:gridCol w="975525">
                  <a:extLst>
                    <a:ext uri="{9D8B030D-6E8A-4147-A177-3AD203B41FA5}">
                      <a16:colId xmlns:a16="http://schemas.microsoft.com/office/drawing/2014/main" val="32872172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gene_id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Coeff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62198246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PVP01_0728900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6.5664054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7286207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PVP01_0317900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5.5884438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49760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PVP01_1338500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5.5387585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945912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PVP01_0304100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5.3946485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0890283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PVP01_0517600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5.37637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0865451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Bottom 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PVP01_1253300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-2.578744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8124722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PVP01_1426100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-2.549331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201363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PVP01_1340400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-2.531575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349208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PVP01_1006300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-2.526067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573161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PVP01_1212800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-2.525976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74015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514519-DC88-41F1-B86B-42E2E13F684A}"/>
              </a:ext>
            </a:extLst>
          </p:cNvPr>
          <p:cNvSpPr txBox="1"/>
          <p:nvPr/>
        </p:nvSpPr>
        <p:spPr>
          <a:xfrm>
            <a:off x="7800863" y="218701"/>
            <a:ext cx="388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For every 1 increase in gene count, the odds of being a schizont type gets multiplied by </a:t>
            </a:r>
            <a:r>
              <a:rPr lang="en-US" i="1" dirty="0" err="1"/>
              <a:t>e</a:t>
            </a:r>
            <a:r>
              <a:rPr lang="en-US" baseline="30000" dirty="0" err="1"/>
              <a:t>coeff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05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438</Words>
  <Application>Microsoft Office PowerPoint</Application>
  <PresentationFormat>Widescreen</PresentationFormat>
  <Paragraphs>253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Top 10 Genes in Schizonts (by Pvalue) Determined by modeling gene expression ~ schizont percentage (from CIBERSORTx) using Gene-wise Negative Binomial Generalized Linear Models.</vt:lpstr>
      <vt:lpstr>Top/Bottom 5 Genes in Schizonts (by Odds Ratio) Determined by modeling gene expression ~ schizont percentage (from CIBERSORTx) using Gene-wise Negative Binomial Generalized Linear Models.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Genes in Schizonts Determined by modeling gene expression ~ schizont percentage (from CIBERSORTx).</dc:title>
  <dc:creator>Colby Ford</dc:creator>
  <cp:lastModifiedBy>Colby Ford</cp:lastModifiedBy>
  <cp:revision>4</cp:revision>
  <dcterms:created xsi:type="dcterms:W3CDTF">2022-03-19T17:45:40Z</dcterms:created>
  <dcterms:modified xsi:type="dcterms:W3CDTF">2022-03-19T19:06:57Z</dcterms:modified>
</cp:coreProperties>
</file>