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0" r:id="rId7"/>
    <p:sldId id="261" r:id="rId8"/>
    <p:sldId id="262" r:id="rId9"/>
    <p:sldId id="263" r:id="rId10"/>
    <p:sldId id="264"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4" d="100"/>
          <a:sy n="154" d="100"/>
        </p:scale>
        <p:origin x="42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BDFEA7-AE08-4761-8250-71F86BD7C050}"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381898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DFEA7-AE08-4761-8250-71F86BD7C050}"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2254356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DFEA7-AE08-4761-8250-71F86BD7C050}"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2958359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DFEA7-AE08-4761-8250-71F86BD7C050}"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4235484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DFEA7-AE08-4761-8250-71F86BD7C050}"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4222499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BDFEA7-AE08-4761-8250-71F86BD7C050}"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86032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DFEA7-AE08-4761-8250-71F86BD7C050}" type="datetimeFigureOut">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273672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BDFEA7-AE08-4761-8250-71F86BD7C050}" type="datetimeFigureOut">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126366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DFEA7-AE08-4761-8250-71F86BD7C050}" type="datetimeFigureOut">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242509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DFEA7-AE08-4761-8250-71F86BD7C050}"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304006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DFEA7-AE08-4761-8250-71F86BD7C050}"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E68F8-94B1-4123-B58A-A5F9ABD6AB6D}" type="slidenum">
              <a:rPr lang="en-US" smtClean="0"/>
              <a:t>‹#›</a:t>
            </a:fld>
            <a:endParaRPr lang="en-US"/>
          </a:p>
        </p:txBody>
      </p:sp>
    </p:spTree>
    <p:extLst>
      <p:ext uri="{BB962C8B-B14F-4D97-AF65-F5344CB8AC3E}">
        <p14:creationId xmlns:p14="http://schemas.microsoft.com/office/powerpoint/2010/main" val="103277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DFEA7-AE08-4761-8250-71F86BD7C050}" type="datetimeFigureOut">
              <a:rPr lang="en-US" smtClean="0"/>
              <a:t>7/28/2023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E68F8-94B1-4123-B58A-A5F9ABD6AB6D}" type="slidenum">
              <a:rPr lang="en-US" smtClean="0"/>
              <a:t>‹#›</a:t>
            </a:fld>
            <a:endParaRPr lang="en-US"/>
          </a:p>
        </p:txBody>
      </p:sp>
    </p:spTree>
    <p:extLst>
      <p:ext uri="{BB962C8B-B14F-4D97-AF65-F5344CB8AC3E}">
        <p14:creationId xmlns:p14="http://schemas.microsoft.com/office/powerpoint/2010/main" val="3170837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kegg.jp/pathway/map=dre00010&amp;keyword=glycolysis" TargetMode="Externa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kegg.jp/pathway/dre00020" TargetMode="Externa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kegg.jp/pathway/dre00190" TargetMode="Externa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038/ng.2738"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hyperlink" Target="https://www.kegg.jp/pathway/dre00900+M0009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hyperlink" Target="https://www.kegg.jp/pathway/dre00100+M0010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kegg.jp/kegg-bin/show_pathway?dre00140" TargetMode="External"/><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F1FBA-F912-ED5F-A353-A94FC3A9069C}"/>
              </a:ext>
            </a:extLst>
          </p:cNvPr>
          <p:cNvSpPr>
            <a:spLocks noGrp="1"/>
          </p:cNvSpPr>
          <p:nvPr>
            <p:ph type="ctrTitle"/>
          </p:nvPr>
        </p:nvSpPr>
        <p:spPr/>
        <p:txBody>
          <a:bodyPr>
            <a:normAutofit/>
          </a:bodyPr>
          <a:lstStyle/>
          <a:p>
            <a:r>
              <a:rPr lang="en-US" dirty="0"/>
              <a:t>Pathway Analyses in </a:t>
            </a:r>
            <a:r>
              <a:rPr lang="en-US" i="1" dirty="0"/>
              <a:t>D. Rerio </a:t>
            </a:r>
            <a:r>
              <a:rPr lang="en-US" dirty="0"/>
              <a:t>Mecp2 Mutants</a:t>
            </a:r>
          </a:p>
        </p:txBody>
      </p:sp>
      <p:sp>
        <p:nvSpPr>
          <p:cNvPr id="5" name="Subtitle 4">
            <a:extLst>
              <a:ext uri="{FF2B5EF4-FFF2-40B4-BE49-F238E27FC236}">
                <a16:creationId xmlns:a16="http://schemas.microsoft.com/office/drawing/2014/main" id="{463005C8-1FE9-E120-8B10-9B220D90DD7B}"/>
              </a:ext>
            </a:extLst>
          </p:cNvPr>
          <p:cNvSpPr>
            <a:spLocks noGrp="1"/>
          </p:cNvSpPr>
          <p:nvPr>
            <p:ph type="subTitle" idx="1"/>
          </p:nvPr>
        </p:nvSpPr>
        <p:spPr/>
        <p:txBody>
          <a:bodyPr/>
          <a:lstStyle/>
          <a:p>
            <a:r>
              <a:rPr lang="en-US" dirty="0"/>
              <a:t>KEGG Pathways</a:t>
            </a:r>
          </a:p>
        </p:txBody>
      </p:sp>
    </p:spTree>
    <p:extLst>
      <p:ext uri="{BB962C8B-B14F-4D97-AF65-F5344CB8AC3E}">
        <p14:creationId xmlns:p14="http://schemas.microsoft.com/office/powerpoint/2010/main" val="1214387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611FA-1948-5191-4FB2-998A36191F07}"/>
              </a:ext>
            </a:extLst>
          </p:cNvPr>
          <p:cNvSpPr>
            <a:spLocks noGrp="1"/>
          </p:cNvSpPr>
          <p:nvPr>
            <p:ph type="title"/>
          </p:nvPr>
        </p:nvSpPr>
        <p:spPr>
          <a:xfrm>
            <a:off x="839788" y="365125"/>
            <a:ext cx="10515600" cy="636361"/>
          </a:xfrm>
        </p:spPr>
        <p:txBody>
          <a:bodyPr>
            <a:normAutofit fontScale="90000"/>
          </a:bodyPr>
          <a:lstStyle/>
          <a:p>
            <a:r>
              <a:rPr lang="en-US" dirty="0"/>
              <a:t>Steroid Hormone Biosynthesis</a:t>
            </a:r>
          </a:p>
        </p:txBody>
      </p:sp>
      <p:pic>
        <p:nvPicPr>
          <p:cNvPr id="11" name="Content Placeholder 10">
            <a:extLst>
              <a:ext uri="{FF2B5EF4-FFF2-40B4-BE49-F238E27FC236}">
                <a16:creationId xmlns:a16="http://schemas.microsoft.com/office/drawing/2014/main" id="{9FFC8BE7-EE63-7CBE-5437-9C0B291B12A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018367" y="1184074"/>
            <a:ext cx="4377644" cy="5647334"/>
          </a:xfrm>
        </p:spPr>
      </p:pic>
      <p:pic>
        <p:nvPicPr>
          <p:cNvPr id="13" name="Content Placeholder 12">
            <a:extLst>
              <a:ext uri="{FF2B5EF4-FFF2-40B4-BE49-F238E27FC236}">
                <a16:creationId xmlns:a16="http://schemas.microsoft.com/office/drawing/2014/main" id="{0D8E4CF1-0FD8-A161-2C04-9BA4BC63B60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363479" y="1184074"/>
            <a:ext cx="4377644" cy="5647334"/>
          </a:xfrm>
        </p:spPr>
      </p:pic>
      <p:sp>
        <p:nvSpPr>
          <p:cNvPr id="6" name="Text Placeholder 5">
            <a:extLst>
              <a:ext uri="{FF2B5EF4-FFF2-40B4-BE49-F238E27FC236}">
                <a16:creationId xmlns:a16="http://schemas.microsoft.com/office/drawing/2014/main" id="{B2E23E4F-C5E9-F45C-492F-9FD4086A97F7}"/>
              </a:ext>
            </a:extLst>
          </p:cNvPr>
          <p:cNvSpPr>
            <a:spLocks noGrp="1"/>
          </p:cNvSpPr>
          <p:nvPr>
            <p:ph type="body" idx="1"/>
          </p:nvPr>
        </p:nvSpPr>
        <p:spPr>
          <a:xfrm>
            <a:off x="2584008" y="1011129"/>
            <a:ext cx="1246362" cy="345890"/>
          </a:xfrm>
          <a:solidFill>
            <a:schemeClr val="tx1"/>
          </a:solidFill>
        </p:spPr>
        <p:txBody>
          <a:bodyPr anchor="ctr">
            <a:normAutofit/>
          </a:bodyPr>
          <a:lstStyle/>
          <a:p>
            <a:pPr algn="ctr"/>
            <a:r>
              <a:rPr lang="en-US" sz="1600" dirty="0">
                <a:solidFill>
                  <a:schemeClr val="bg1"/>
                </a:solidFill>
              </a:rPr>
              <a:t>Wildtype</a:t>
            </a:r>
          </a:p>
        </p:txBody>
      </p:sp>
      <p:sp>
        <p:nvSpPr>
          <p:cNvPr id="16" name="Text Placeholder 5">
            <a:extLst>
              <a:ext uri="{FF2B5EF4-FFF2-40B4-BE49-F238E27FC236}">
                <a16:creationId xmlns:a16="http://schemas.microsoft.com/office/drawing/2014/main" id="{54F1C941-3ACB-F971-986B-5A57F8A28AD2}"/>
              </a:ext>
            </a:extLst>
          </p:cNvPr>
          <p:cNvSpPr txBox="1">
            <a:spLocks/>
          </p:cNvSpPr>
          <p:nvPr/>
        </p:nvSpPr>
        <p:spPr>
          <a:xfrm>
            <a:off x="7929120" y="1011129"/>
            <a:ext cx="1246362" cy="345890"/>
          </a:xfrm>
          <a:prstGeom prst="rect">
            <a:avLst/>
          </a:prstGeom>
          <a:solidFill>
            <a:schemeClr val="tx1"/>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dirty="0">
                <a:solidFill>
                  <a:schemeClr val="bg1"/>
                </a:solidFill>
              </a:rPr>
              <a:t>Mutant</a:t>
            </a:r>
          </a:p>
        </p:txBody>
      </p:sp>
    </p:spTree>
    <p:extLst>
      <p:ext uri="{BB962C8B-B14F-4D97-AF65-F5344CB8AC3E}">
        <p14:creationId xmlns:p14="http://schemas.microsoft.com/office/powerpoint/2010/main" val="3736621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992DD-750E-ECD1-A5DE-B03D7E1A9C9C}"/>
              </a:ext>
            </a:extLst>
          </p:cNvPr>
          <p:cNvSpPr>
            <a:spLocks noGrp="1"/>
          </p:cNvSpPr>
          <p:nvPr>
            <p:ph type="title"/>
          </p:nvPr>
        </p:nvSpPr>
        <p:spPr/>
        <p:txBody>
          <a:bodyPr/>
          <a:lstStyle/>
          <a:p>
            <a:r>
              <a:rPr lang="en-US" dirty="0"/>
              <a:t>Glycolysis and ATP Synthesis</a:t>
            </a:r>
          </a:p>
        </p:txBody>
      </p:sp>
      <p:sp>
        <p:nvSpPr>
          <p:cNvPr id="5" name="Text Placeholder 4">
            <a:extLst>
              <a:ext uri="{FF2B5EF4-FFF2-40B4-BE49-F238E27FC236}">
                <a16:creationId xmlns:a16="http://schemas.microsoft.com/office/drawing/2014/main" id="{6C1EDE6E-77C6-1EAA-7867-FF27A77DEF3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0566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E92204A-D390-D596-811B-03D86AA0CDF7}"/>
              </a:ext>
            </a:extLst>
          </p:cNvPr>
          <p:cNvSpPr>
            <a:spLocks noGrp="1"/>
          </p:cNvSpPr>
          <p:nvPr>
            <p:ph type="title"/>
          </p:nvPr>
        </p:nvSpPr>
        <p:spPr>
          <a:xfrm>
            <a:off x="602442" y="1048139"/>
            <a:ext cx="2507761" cy="594049"/>
          </a:xfrm>
        </p:spPr>
        <p:txBody>
          <a:bodyPr>
            <a:noAutofit/>
          </a:bodyPr>
          <a:lstStyle/>
          <a:p>
            <a:r>
              <a:rPr lang="en-US" sz="2800" dirty="0"/>
              <a:t>Glycolysis/</a:t>
            </a:r>
            <a:br>
              <a:rPr lang="en-US" sz="2800" dirty="0"/>
            </a:br>
            <a:r>
              <a:rPr lang="en-US" sz="2800" dirty="0"/>
              <a:t>Glucogenesis</a:t>
            </a:r>
          </a:p>
        </p:txBody>
      </p:sp>
      <p:sp>
        <p:nvSpPr>
          <p:cNvPr id="11" name="Text Placeholder 10">
            <a:extLst>
              <a:ext uri="{FF2B5EF4-FFF2-40B4-BE49-F238E27FC236}">
                <a16:creationId xmlns:a16="http://schemas.microsoft.com/office/drawing/2014/main" id="{35C42B0E-076B-19FE-BB4E-DE53F130A662}"/>
              </a:ext>
            </a:extLst>
          </p:cNvPr>
          <p:cNvSpPr>
            <a:spLocks noGrp="1"/>
          </p:cNvSpPr>
          <p:nvPr>
            <p:ph type="body" sz="half" idx="2"/>
          </p:nvPr>
        </p:nvSpPr>
        <p:spPr>
          <a:xfrm>
            <a:off x="286140" y="2057400"/>
            <a:ext cx="2562808" cy="3811588"/>
          </a:xfrm>
        </p:spPr>
        <p:txBody>
          <a:bodyPr/>
          <a:lstStyle/>
          <a:p>
            <a:r>
              <a:rPr lang="en-US" dirty="0"/>
              <a:t>KEGG ID: dre00010</a:t>
            </a:r>
          </a:p>
          <a:p>
            <a:r>
              <a:rPr lang="en-US" dirty="0"/>
              <a:t>Contains:</a:t>
            </a:r>
          </a:p>
          <a:p>
            <a:pPr marL="285750" indent="-285750">
              <a:buFontTx/>
              <a:buChar char="-"/>
            </a:pPr>
            <a:r>
              <a:rPr lang="en-US" b="1" dirty="0"/>
              <a:t>Starch and sucrose metabolism</a:t>
            </a:r>
          </a:p>
          <a:p>
            <a:r>
              <a:rPr lang="en-US" dirty="0"/>
              <a:t>Connects To:</a:t>
            </a:r>
          </a:p>
          <a:p>
            <a:pPr marL="285750" indent="-285750">
              <a:buFontTx/>
              <a:buChar char="-"/>
            </a:pPr>
            <a:r>
              <a:rPr lang="en-US" b="1" dirty="0"/>
              <a:t>Citrate cycle</a:t>
            </a:r>
          </a:p>
          <a:p>
            <a:r>
              <a:rPr lang="en-US" dirty="0">
                <a:hlinkClick r:id="rId2"/>
              </a:rPr>
              <a:t>https://www.kegg.jp/pathway/map=dre00010</a:t>
            </a:r>
            <a:endParaRPr lang="en-US" b="1" dirty="0"/>
          </a:p>
        </p:txBody>
      </p:sp>
      <p:pic>
        <p:nvPicPr>
          <p:cNvPr id="3" name="Picture 2" descr="A diagram of a computer&#10;&#10;Description automatically generated">
            <a:extLst>
              <a:ext uri="{FF2B5EF4-FFF2-40B4-BE49-F238E27FC236}">
                <a16:creationId xmlns:a16="http://schemas.microsoft.com/office/drawing/2014/main" id="{90AE1BF6-D34D-0764-6580-53F7D1622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3487" y="174448"/>
            <a:ext cx="4416490" cy="6322490"/>
          </a:xfrm>
          <a:prstGeom prst="rect">
            <a:avLst/>
          </a:prstGeom>
        </p:spPr>
      </p:pic>
      <p:pic>
        <p:nvPicPr>
          <p:cNvPr id="5" name="Picture 4" descr="A diagram of a computer generated flowchart&#10;&#10;Description automatically generated">
            <a:extLst>
              <a:ext uri="{FF2B5EF4-FFF2-40B4-BE49-F238E27FC236}">
                <a16:creationId xmlns:a16="http://schemas.microsoft.com/office/drawing/2014/main" id="{9F542641-103C-D139-61F1-DA57E2CD34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7322" y="174448"/>
            <a:ext cx="4416490" cy="6322490"/>
          </a:xfrm>
          <a:prstGeom prst="rect">
            <a:avLst/>
          </a:prstGeom>
        </p:spPr>
      </p:pic>
      <p:sp>
        <p:nvSpPr>
          <p:cNvPr id="6" name="Text Placeholder 5">
            <a:extLst>
              <a:ext uri="{FF2B5EF4-FFF2-40B4-BE49-F238E27FC236}">
                <a16:creationId xmlns:a16="http://schemas.microsoft.com/office/drawing/2014/main" id="{F9E68E2A-B7BE-A799-BBA8-62B70BCB3F6F}"/>
              </a:ext>
            </a:extLst>
          </p:cNvPr>
          <p:cNvSpPr txBox="1">
            <a:spLocks/>
          </p:cNvSpPr>
          <p:nvPr/>
        </p:nvSpPr>
        <p:spPr>
          <a:xfrm>
            <a:off x="4580759" y="36944"/>
            <a:ext cx="1246362" cy="345890"/>
          </a:xfrm>
          <a:prstGeom prst="rect">
            <a:avLst/>
          </a:prstGeom>
          <a:solidFill>
            <a:schemeClr val="tx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b="1" dirty="0">
                <a:solidFill>
                  <a:schemeClr val="bg1"/>
                </a:solidFill>
              </a:rPr>
              <a:t>Wildtype</a:t>
            </a:r>
          </a:p>
        </p:txBody>
      </p:sp>
      <p:sp>
        <p:nvSpPr>
          <p:cNvPr id="7" name="Text Placeholder 5">
            <a:extLst>
              <a:ext uri="{FF2B5EF4-FFF2-40B4-BE49-F238E27FC236}">
                <a16:creationId xmlns:a16="http://schemas.microsoft.com/office/drawing/2014/main" id="{8748002C-CFA0-5B7B-E368-860455B2EC5A}"/>
              </a:ext>
            </a:extLst>
          </p:cNvPr>
          <p:cNvSpPr txBox="1">
            <a:spLocks/>
          </p:cNvSpPr>
          <p:nvPr/>
        </p:nvSpPr>
        <p:spPr>
          <a:xfrm>
            <a:off x="9409578" y="36944"/>
            <a:ext cx="1246362" cy="345890"/>
          </a:xfrm>
          <a:prstGeom prst="rect">
            <a:avLst/>
          </a:prstGeom>
          <a:solidFill>
            <a:schemeClr val="tx1"/>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dirty="0">
                <a:solidFill>
                  <a:schemeClr val="bg1"/>
                </a:solidFill>
              </a:rPr>
              <a:t>Mutant</a:t>
            </a:r>
          </a:p>
        </p:txBody>
      </p:sp>
    </p:spTree>
    <p:extLst>
      <p:ext uri="{BB962C8B-B14F-4D97-AF65-F5344CB8AC3E}">
        <p14:creationId xmlns:p14="http://schemas.microsoft.com/office/powerpoint/2010/main" val="2099388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E92204A-D390-D596-811B-03D86AA0CDF7}"/>
              </a:ext>
            </a:extLst>
          </p:cNvPr>
          <p:cNvSpPr>
            <a:spLocks noGrp="1"/>
          </p:cNvSpPr>
          <p:nvPr>
            <p:ph type="title"/>
          </p:nvPr>
        </p:nvSpPr>
        <p:spPr>
          <a:xfrm>
            <a:off x="201053" y="1122830"/>
            <a:ext cx="6861077" cy="594049"/>
          </a:xfrm>
        </p:spPr>
        <p:txBody>
          <a:bodyPr/>
          <a:lstStyle/>
          <a:p>
            <a:r>
              <a:rPr lang="en-US" dirty="0"/>
              <a:t>Citrate Cycle</a:t>
            </a:r>
          </a:p>
        </p:txBody>
      </p:sp>
      <p:sp>
        <p:nvSpPr>
          <p:cNvPr id="11" name="Text Placeholder 10">
            <a:extLst>
              <a:ext uri="{FF2B5EF4-FFF2-40B4-BE49-F238E27FC236}">
                <a16:creationId xmlns:a16="http://schemas.microsoft.com/office/drawing/2014/main" id="{35C42B0E-076B-19FE-BB4E-DE53F130A662}"/>
              </a:ext>
            </a:extLst>
          </p:cNvPr>
          <p:cNvSpPr>
            <a:spLocks noGrp="1"/>
          </p:cNvSpPr>
          <p:nvPr>
            <p:ph type="body" sz="half" idx="2"/>
          </p:nvPr>
        </p:nvSpPr>
        <p:spPr>
          <a:xfrm>
            <a:off x="2850123" y="336176"/>
            <a:ext cx="3932237" cy="3811588"/>
          </a:xfrm>
        </p:spPr>
        <p:txBody>
          <a:bodyPr/>
          <a:lstStyle/>
          <a:p>
            <a:r>
              <a:rPr lang="en-US" dirty="0"/>
              <a:t>KEGG ID: dre00020</a:t>
            </a:r>
          </a:p>
          <a:p>
            <a:r>
              <a:rPr lang="en-US" dirty="0"/>
              <a:t>Contains:</a:t>
            </a:r>
          </a:p>
          <a:p>
            <a:pPr marL="285750" indent="-285750">
              <a:buFontTx/>
              <a:buChar char="-"/>
            </a:pPr>
            <a:r>
              <a:rPr lang="en-US" b="1" dirty="0"/>
              <a:t>Gluconeogenesis</a:t>
            </a:r>
          </a:p>
          <a:p>
            <a:r>
              <a:rPr lang="en-US" dirty="0"/>
              <a:t>Connects To:</a:t>
            </a:r>
          </a:p>
          <a:p>
            <a:pPr marL="285750" indent="-285750">
              <a:buFontTx/>
              <a:buChar char="-"/>
            </a:pPr>
            <a:r>
              <a:rPr lang="en-US" b="1" dirty="0"/>
              <a:t>Oxidative Phosphorylation</a:t>
            </a:r>
          </a:p>
          <a:p>
            <a:r>
              <a:rPr lang="en-US" dirty="0">
                <a:hlinkClick r:id="rId2"/>
              </a:rPr>
              <a:t>https://www.kegg.jp/pathway/dre00020</a:t>
            </a:r>
            <a:endParaRPr lang="en-US" dirty="0"/>
          </a:p>
          <a:p>
            <a:endParaRPr lang="en-US" dirty="0"/>
          </a:p>
          <a:p>
            <a:endParaRPr lang="en-US" b="1" dirty="0"/>
          </a:p>
        </p:txBody>
      </p:sp>
      <p:pic>
        <p:nvPicPr>
          <p:cNvPr id="5" name="Picture 4" descr="A diagram of a cycle&#10;&#10;Description automatically generated">
            <a:extLst>
              <a:ext uri="{FF2B5EF4-FFF2-40B4-BE49-F238E27FC236}">
                <a16:creationId xmlns:a16="http://schemas.microsoft.com/office/drawing/2014/main" id="{D178DE93-1EF8-5EEB-693D-6F397B859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643" y="0"/>
            <a:ext cx="5459573" cy="4148151"/>
          </a:xfrm>
          <a:prstGeom prst="rect">
            <a:avLst/>
          </a:prstGeom>
        </p:spPr>
      </p:pic>
      <p:pic>
        <p:nvPicPr>
          <p:cNvPr id="7" name="Picture 6" descr="A diagram of a cycle&#10;&#10;Description automatically generated">
            <a:extLst>
              <a:ext uri="{FF2B5EF4-FFF2-40B4-BE49-F238E27FC236}">
                <a16:creationId xmlns:a16="http://schemas.microsoft.com/office/drawing/2014/main" id="{65CCC4E8-7A0A-BECE-1FC3-C8BB04446E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028" y="2589184"/>
            <a:ext cx="5459573" cy="4148151"/>
          </a:xfrm>
          <a:prstGeom prst="rect">
            <a:avLst/>
          </a:prstGeom>
        </p:spPr>
      </p:pic>
      <p:sp>
        <p:nvSpPr>
          <p:cNvPr id="8" name="Text Placeholder 5">
            <a:extLst>
              <a:ext uri="{FF2B5EF4-FFF2-40B4-BE49-F238E27FC236}">
                <a16:creationId xmlns:a16="http://schemas.microsoft.com/office/drawing/2014/main" id="{4BCED2C3-325C-A515-3AFE-9A9C62EC8330}"/>
              </a:ext>
            </a:extLst>
          </p:cNvPr>
          <p:cNvSpPr txBox="1">
            <a:spLocks/>
          </p:cNvSpPr>
          <p:nvPr/>
        </p:nvSpPr>
        <p:spPr>
          <a:xfrm>
            <a:off x="8977947" y="3974819"/>
            <a:ext cx="1246362" cy="345890"/>
          </a:xfrm>
          <a:prstGeom prst="rect">
            <a:avLst/>
          </a:prstGeom>
          <a:solidFill>
            <a:schemeClr val="tx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b="1" dirty="0">
                <a:solidFill>
                  <a:schemeClr val="bg1"/>
                </a:solidFill>
              </a:rPr>
              <a:t>Wildtype</a:t>
            </a:r>
          </a:p>
        </p:txBody>
      </p:sp>
      <p:sp>
        <p:nvSpPr>
          <p:cNvPr id="10" name="Text Placeholder 5">
            <a:extLst>
              <a:ext uri="{FF2B5EF4-FFF2-40B4-BE49-F238E27FC236}">
                <a16:creationId xmlns:a16="http://schemas.microsoft.com/office/drawing/2014/main" id="{9E32CBC3-6F59-D233-1DB8-AB8C085165A7}"/>
              </a:ext>
            </a:extLst>
          </p:cNvPr>
          <p:cNvSpPr txBox="1">
            <a:spLocks/>
          </p:cNvSpPr>
          <p:nvPr/>
        </p:nvSpPr>
        <p:spPr>
          <a:xfrm>
            <a:off x="2226942" y="6484562"/>
            <a:ext cx="1246362" cy="345890"/>
          </a:xfrm>
          <a:prstGeom prst="rect">
            <a:avLst/>
          </a:prstGeom>
          <a:solidFill>
            <a:schemeClr val="tx1"/>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dirty="0">
                <a:solidFill>
                  <a:schemeClr val="bg1"/>
                </a:solidFill>
              </a:rPr>
              <a:t>Mutant</a:t>
            </a:r>
          </a:p>
        </p:txBody>
      </p:sp>
    </p:spTree>
    <p:extLst>
      <p:ext uri="{BB962C8B-B14F-4D97-AF65-F5344CB8AC3E}">
        <p14:creationId xmlns:p14="http://schemas.microsoft.com/office/powerpoint/2010/main" val="130356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E92204A-D390-D596-811B-03D86AA0CDF7}"/>
              </a:ext>
            </a:extLst>
          </p:cNvPr>
          <p:cNvSpPr>
            <a:spLocks noGrp="1"/>
          </p:cNvSpPr>
          <p:nvPr>
            <p:ph type="title"/>
          </p:nvPr>
        </p:nvSpPr>
        <p:spPr>
          <a:xfrm>
            <a:off x="275698" y="264391"/>
            <a:ext cx="6861077" cy="594049"/>
          </a:xfrm>
        </p:spPr>
        <p:txBody>
          <a:bodyPr/>
          <a:lstStyle/>
          <a:p>
            <a:r>
              <a:rPr lang="en-US" dirty="0"/>
              <a:t>Oxidative </a:t>
            </a:r>
            <a:r>
              <a:rPr lang="en-US" dirty="0" err="1"/>
              <a:t>Phophorylation</a:t>
            </a:r>
            <a:endParaRPr lang="en-US" dirty="0"/>
          </a:p>
        </p:txBody>
      </p:sp>
      <p:sp>
        <p:nvSpPr>
          <p:cNvPr id="11" name="Text Placeholder 10">
            <a:extLst>
              <a:ext uri="{FF2B5EF4-FFF2-40B4-BE49-F238E27FC236}">
                <a16:creationId xmlns:a16="http://schemas.microsoft.com/office/drawing/2014/main" id="{35C42B0E-076B-19FE-BB4E-DE53F130A662}"/>
              </a:ext>
            </a:extLst>
          </p:cNvPr>
          <p:cNvSpPr>
            <a:spLocks noGrp="1"/>
          </p:cNvSpPr>
          <p:nvPr>
            <p:ph type="body" sz="half" idx="2"/>
          </p:nvPr>
        </p:nvSpPr>
        <p:spPr>
          <a:xfrm>
            <a:off x="2850123" y="1122830"/>
            <a:ext cx="3932237" cy="3024934"/>
          </a:xfrm>
        </p:spPr>
        <p:txBody>
          <a:bodyPr/>
          <a:lstStyle/>
          <a:p>
            <a:r>
              <a:rPr lang="en-US" dirty="0"/>
              <a:t>KEGG ID: dre00190</a:t>
            </a:r>
          </a:p>
          <a:p>
            <a:r>
              <a:rPr lang="en-US" dirty="0"/>
              <a:t>Contains:</a:t>
            </a:r>
          </a:p>
          <a:p>
            <a:pPr marL="285750" indent="-285750">
              <a:buFontTx/>
              <a:buChar char="-"/>
            </a:pPr>
            <a:r>
              <a:rPr lang="en-US" b="1" dirty="0"/>
              <a:t>ATP</a:t>
            </a:r>
          </a:p>
          <a:p>
            <a:r>
              <a:rPr lang="en-US" dirty="0">
                <a:hlinkClick r:id="rId2"/>
              </a:rPr>
              <a:t>https://www.kegg.jp/pathway/dre00190</a:t>
            </a:r>
            <a:endParaRPr lang="en-US" dirty="0"/>
          </a:p>
          <a:p>
            <a:endParaRPr lang="en-US" dirty="0"/>
          </a:p>
          <a:p>
            <a:endParaRPr lang="en-US" b="1" dirty="0"/>
          </a:p>
        </p:txBody>
      </p:sp>
      <p:pic>
        <p:nvPicPr>
          <p:cNvPr id="5" name="Picture 4">
            <a:extLst>
              <a:ext uri="{FF2B5EF4-FFF2-40B4-BE49-F238E27FC236}">
                <a16:creationId xmlns:a16="http://schemas.microsoft.com/office/drawing/2014/main" id="{D178DE93-1EF8-5EEB-693D-6F397B8595F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01643" y="100167"/>
            <a:ext cx="5459573" cy="3947817"/>
          </a:xfrm>
          <a:prstGeom prst="rect">
            <a:avLst/>
          </a:prstGeom>
        </p:spPr>
      </p:pic>
      <p:pic>
        <p:nvPicPr>
          <p:cNvPr id="7" name="Picture 6">
            <a:extLst>
              <a:ext uri="{FF2B5EF4-FFF2-40B4-BE49-F238E27FC236}">
                <a16:creationId xmlns:a16="http://schemas.microsoft.com/office/drawing/2014/main" id="{65CCC4E8-7A0A-BECE-1FC3-C8BB04446E6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96028" y="2689351"/>
            <a:ext cx="5459573" cy="3947817"/>
          </a:xfrm>
          <a:prstGeom prst="rect">
            <a:avLst/>
          </a:prstGeom>
        </p:spPr>
      </p:pic>
      <p:sp>
        <p:nvSpPr>
          <p:cNvPr id="8" name="Text Placeholder 5">
            <a:extLst>
              <a:ext uri="{FF2B5EF4-FFF2-40B4-BE49-F238E27FC236}">
                <a16:creationId xmlns:a16="http://schemas.microsoft.com/office/drawing/2014/main" id="{4BCED2C3-325C-A515-3AFE-9A9C62EC8330}"/>
              </a:ext>
            </a:extLst>
          </p:cNvPr>
          <p:cNvSpPr txBox="1">
            <a:spLocks/>
          </p:cNvSpPr>
          <p:nvPr/>
        </p:nvSpPr>
        <p:spPr>
          <a:xfrm>
            <a:off x="8977947" y="3974819"/>
            <a:ext cx="1246362" cy="345890"/>
          </a:xfrm>
          <a:prstGeom prst="rect">
            <a:avLst/>
          </a:prstGeom>
          <a:solidFill>
            <a:schemeClr val="tx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b="1" dirty="0">
                <a:solidFill>
                  <a:schemeClr val="bg1"/>
                </a:solidFill>
              </a:rPr>
              <a:t>Wildtype</a:t>
            </a:r>
          </a:p>
        </p:txBody>
      </p:sp>
      <p:sp>
        <p:nvSpPr>
          <p:cNvPr id="10" name="Text Placeholder 5">
            <a:extLst>
              <a:ext uri="{FF2B5EF4-FFF2-40B4-BE49-F238E27FC236}">
                <a16:creationId xmlns:a16="http://schemas.microsoft.com/office/drawing/2014/main" id="{9E32CBC3-6F59-D233-1DB8-AB8C085165A7}"/>
              </a:ext>
            </a:extLst>
          </p:cNvPr>
          <p:cNvSpPr txBox="1">
            <a:spLocks/>
          </p:cNvSpPr>
          <p:nvPr/>
        </p:nvSpPr>
        <p:spPr>
          <a:xfrm>
            <a:off x="2226942" y="6484562"/>
            <a:ext cx="1246362" cy="345890"/>
          </a:xfrm>
          <a:prstGeom prst="rect">
            <a:avLst/>
          </a:prstGeom>
          <a:solidFill>
            <a:schemeClr val="tx1"/>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dirty="0">
                <a:solidFill>
                  <a:schemeClr val="bg1"/>
                </a:solidFill>
              </a:rPr>
              <a:t>Mutant</a:t>
            </a:r>
          </a:p>
        </p:txBody>
      </p:sp>
    </p:spTree>
    <p:extLst>
      <p:ext uri="{BB962C8B-B14F-4D97-AF65-F5344CB8AC3E}">
        <p14:creationId xmlns:p14="http://schemas.microsoft.com/office/powerpoint/2010/main" val="114206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992DD-750E-ECD1-A5DE-B03D7E1A9C9C}"/>
              </a:ext>
            </a:extLst>
          </p:cNvPr>
          <p:cNvSpPr>
            <a:spLocks noGrp="1"/>
          </p:cNvSpPr>
          <p:nvPr>
            <p:ph type="title"/>
          </p:nvPr>
        </p:nvSpPr>
        <p:spPr/>
        <p:txBody>
          <a:bodyPr/>
          <a:lstStyle/>
          <a:p>
            <a:r>
              <a:rPr lang="en-US" dirty="0"/>
              <a:t>Cholesterol Metabolism</a:t>
            </a:r>
          </a:p>
        </p:txBody>
      </p:sp>
      <p:sp>
        <p:nvSpPr>
          <p:cNvPr id="5" name="Text Placeholder 4">
            <a:extLst>
              <a:ext uri="{FF2B5EF4-FFF2-40B4-BE49-F238E27FC236}">
                <a16:creationId xmlns:a16="http://schemas.microsoft.com/office/drawing/2014/main" id="{6C1EDE6E-77C6-1EAA-7867-FF27A77DEF3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1358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C6FA-5915-9320-553E-8CE758E33808}"/>
              </a:ext>
            </a:extLst>
          </p:cNvPr>
          <p:cNvSpPr>
            <a:spLocks noGrp="1"/>
          </p:cNvSpPr>
          <p:nvPr>
            <p:ph type="title"/>
          </p:nvPr>
        </p:nvSpPr>
        <p:spPr/>
        <p:txBody>
          <a:bodyPr/>
          <a:lstStyle/>
          <a:p>
            <a:r>
              <a:rPr lang="en-US" dirty="0"/>
              <a:t>Background</a:t>
            </a:r>
          </a:p>
        </p:txBody>
      </p:sp>
      <p:sp>
        <p:nvSpPr>
          <p:cNvPr id="4" name="Content Placeholder 3">
            <a:extLst>
              <a:ext uri="{FF2B5EF4-FFF2-40B4-BE49-F238E27FC236}">
                <a16:creationId xmlns:a16="http://schemas.microsoft.com/office/drawing/2014/main" id="{66C38EFE-E204-4449-C0C0-218B05D3D6B0}"/>
              </a:ext>
            </a:extLst>
          </p:cNvPr>
          <p:cNvSpPr>
            <a:spLocks noGrp="1"/>
          </p:cNvSpPr>
          <p:nvPr>
            <p:ph sz="half" idx="1"/>
          </p:nvPr>
        </p:nvSpPr>
        <p:spPr>
          <a:xfrm>
            <a:off x="838200" y="1690688"/>
            <a:ext cx="5181600" cy="4159547"/>
          </a:xfrm>
        </p:spPr>
        <p:txBody>
          <a:bodyPr>
            <a:normAutofit/>
          </a:bodyPr>
          <a:lstStyle/>
          <a:p>
            <a:pPr>
              <a:lnSpc>
                <a:spcPct val="120000"/>
              </a:lnSpc>
            </a:pPr>
            <a:r>
              <a:rPr lang="en-US" sz="1800" dirty="0"/>
              <a:t>This “study demonstrates that cholesterol homeostasis is disrupted in Mecp2 mutant mice”</a:t>
            </a:r>
          </a:p>
          <a:p>
            <a:pPr>
              <a:lnSpc>
                <a:spcPct val="120000"/>
              </a:lnSpc>
            </a:pPr>
            <a:r>
              <a:rPr lang="en-US" sz="1800" dirty="0"/>
              <a:t>“…inhibition (green) of the mevalonate-cholesterol pathway led to amelioration of behavioral and clinical symptoms. Cellular and molecular processes that, on the basis of their known functional connections to cholesterol, may be perturbed by loss of </a:t>
            </a:r>
            <a:r>
              <a:rPr lang="en-US" sz="1800" i="1" dirty="0"/>
              <a:t>Mecp2</a:t>
            </a:r>
            <a:r>
              <a:rPr lang="en-US" sz="1800" dirty="0"/>
              <a:t> and potentially restored by statins are shown in blue. Farnesyl-PP, farnesyl pyrophosphate.”</a:t>
            </a:r>
          </a:p>
        </p:txBody>
      </p:sp>
      <p:pic>
        <p:nvPicPr>
          <p:cNvPr id="7" name="Content Placeholder 6" descr="A diagram of a nerve cell&#10;&#10;Description automatically generated">
            <a:extLst>
              <a:ext uri="{FF2B5EF4-FFF2-40B4-BE49-F238E27FC236}">
                <a16:creationId xmlns:a16="http://schemas.microsoft.com/office/drawing/2014/main" id="{38AB0690-E86E-5B6E-A5EE-AE3062D3430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4175" y="391813"/>
            <a:ext cx="4810341" cy="6074373"/>
          </a:xfrm>
        </p:spPr>
      </p:pic>
      <p:sp>
        <p:nvSpPr>
          <p:cNvPr id="10" name="TextBox 9">
            <a:extLst>
              <a:ext uri="{FF2B5EF4-FFF2-40B4-BE49-F238E27FC236}">
                <a16:creationId xmlns:a16="http://schemas.microsoft.com/office/drawing/2014/main" id="{6ADFED2A-E0DC-8ABF-B60A-3381F924CD39}"/>
              </a:ext>
            </a:extLst>
          </p:cNvPr>
          <p:cNvSpPr txBox="1"/>
          <p:nvPr/>
        </p:nvSpPr>
        <p:spPr>
          <a:xfrm>
            <a:off x="253825" y="5850235"/>
            <a:ext cx="6094948" cy="923330"/>
          </a:xfrm>
          <a:prstGeom prst="rect">
            <a:avLst/>
          </a:prstGeom>
          <a:noFill/>
        </p:spPr>
        <p:txBody>
          <a:bodyPr wrap="square">
            <a:spAutoFit/>
          </a:bodyPr>
          <a:lstStyle/>
          <a:p>
            <a:r>
              <a:rPr lang="en-US" b="1" dirty="0"/>
              <a:t>Reference: </a:t>
            </a:r>
            <a:r>
              <a:rPr lang="en-US" dirty="0"/>
              <a:t>Nagy, G., Ackerman, S. Cholesterol metabolism and Rett syndrome pathogenesis. </a:t>
            </a:r>
            <a:r>
              <a:rPr lang="en-US" i="1" dirty="0"/>
              <a:t>Nat Genet</a:t>
            </a:r>
            <a:r>
              <a:rPr lang="en-US" dirty="0"/>
              <a:t> </a:t>
            </a:r>
            <a:r>
              <a:rPr lang="en-US" b="1" dirty="0"/>
              <a:t>45</a:t>
            </a:r>
            <a:r>
              <a:rPr lang="en-US" dirty="0"/>
              <a:t>, 965–967 (2013). </a:t>
            </a:r>
            <a:r>
              <a:rPr lang="en-US" dirty="0">
                <a:hlinkClick r:id="rId3"/>
              </a:rPr>
              <a:t>https://doi.org/10.1038/ng.2738</a:t>
            </a:r>
            <a:endParaRPr lang="en-US" dirty="0"/>
          </a:p>
        </p:txBody>
      </p:sp>
    </p:spTree>
    <p:extLst>
      <p:ext uri="{BB962C8B-B14F-4D97-AF65-F5344CB8AC3E}">
        <p14:creationId xmlns:p14="http://schemas.microsoft.com/office/powerpoint/2010/main" val="134155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097EA27F-BAD1-321A-D570-A9D49844F45D}"/>
              </a:ext>
            </a:extLst>
          </p:cNvPr>
          <p:cNvPicPr>
            <a:picLocks noChangeAspect="1"/>
          </p:cNvPicPr>
          <p:nvPr/>
        </p:nvPicPr>
        <p:blipFill>
          <a:blip r:embed="rId2"/>
          <a:stretch>
            <a:fillRect/>
          </a:stretch>
        </p:blipFill>
        <p:spPr>
          <a:xfrm>
            <a:off x="4173423" y="915143"/>
            <a:ext cx="5400000" cy="5942857"/>
          </a:xfrm>
          <a:prstGeom prst="rect">
            <a:avLst/>
          </a:prstGeom>
        </p:spPr>
      </p:pic>
      <p:sp>
        <p:nvSpPr>
          <p:cNvPr id="9" name="Title 8">
            <a:extLst>
              <a:ext uri="{FF2B5EF4-FFF2-40B4-BE49-F238E27FC236}">
                <a16:creationId xmlns:a16="http://schemas.microsoft.com/office/drawing/2014/main" id="{CE92204A-D390-D596-811B-03D86AA0CDF7}"/>
              </a:ext>
            </a:extLst>
          </p:cNvPr>
          <p:cNvSpPr>
            <a:spLocks noGrp="1"/>
          </p:cNvSpPr>
          <p:nvPr>
            <p:ph type="title"/>
          </p:nvPr>
        </p:nvSpPr>
        <p:spPr>
          <a:xfrm>
            <a:off x="839788" y="457200"/>
            <a:ext cx="6861077" cy="594049"/>
          </a:xfrm>
        </p:spPr>
        <p:txBody>
          <a:bodyPr/>
          <a:lstStyle/>
          <a:p>
            <a:r>
              <a:rPr lang="en-US" dirty="0"/>
              <a:t>Terpenoid Backbone Biosynthesis</a:t>
            </a:r>
          </a:p>
        </p:txBody>
      </p:sp>
      <p:pic>
        <p:nvPicPr>
          <p:cNvPr id="13" name="Content Placeholder 12" descr="A diagram of a project&#10;&#10;Description automatically generated">
            <a:extLst>
              <a:ext uri="{FF2B5EF4-FFF2-40B4-BE49-F238E27FC236}">
                <a16:creationId xmlns:a16="http://schemas.microsoft.com/office/drawing/2014/main" id="{9BAB1509-6C57-077C-0B91-8805BC564C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99671" y="110422"/>
            <a:ext cx="3243512" cy="4184258"/>
          </a:xfrm>
        </p:spPr>
      </p:pic>
      <p:sp>
        <p:nvSpPr>
          <p:cNvPr id="11" name="Text Placeholder 10">
            <a:extLst>
              <a:ext uri="{FF2B5EF4-FFF2-40B4-BE49-F238E27FC236}">
                <a16:creationId xmlns:a16="http://schemas.microsoft.com/office/drawing/2014/main" id="{35C42B0E-076B-19FE-BB4E-DE53F130A662}"/>
              </a:ext>
            </a:extLst>
          </p:cNvPr>
          <p:cNvSpPr>
            <a:spLocks noGrp="1"/>
          </p:cNvSpPr>
          <p:nvPr>
            <p:ph type="body" sz="half" idx="2"/>
          </p:nvPr>
        </p:nvSpPr>
        <p:spPr/>
        <p:txBody>
          <a:bodyPr/>
          <a:lstStyle/>
          <a:p>
            <a:r>
              <a:rPr lang="en-US" dirty="0"/>
              <a:t>KEGG ID: dre00900</a:t>
            </a:r>
          </a:p>
          <a:p>
            <a:r>
              <a:rPr lang="en-US" dirty="0"/>
              <a:t>Contains:</a:t>
            </a:r>
          </a:p>
          <a:p>
            <a:pPr marL="285750" indent="-285750">
              <a:buFontTx/>
              <a:buChar char="-"/>
            </a:pPr>
            <a:r>
              <a:rPr lang="en-US" b="1" dirty="0"/>
              <a:t>Mevalonate Pathway</a:t>
            </a:r>
          </a:p>
          <a:p>
            <a:r>
              <a:rPr lang="en-US" dirty="0"/>
              <a:t>Connects To:</a:t>
            </a:r>
          </a:p>
          <a:p>
            <a:pPr marL="285750" indent="-285750">
              <a:buFontTx/>
              <a:buChar char="-"/>
            </a:pPr>
            <a:r>
              <a:rPr lang="en-US" b="1" dirty="0"/>
              <a:t>Steroid Biosynthesis</a:t>
            </a:r>
          </a:p>
          <a:p>
            <a:r>
              <a:rPr lang="en-US" dirty="0">
                <a:hlinkClick r:id="rId4"/>
              </a:rPr>
              <a:t>https://www.kegg.jp/pathway/dre00900+M00095</a:t>
            </a:r>
            <a:endParaRPr lang="en-US" dirty="0"/>
          </a:p>
          <a:p>
            <a:endParaRPr lang="en-US" b="1" dirty="0"/>
          </a:p>
        </p:txBody>
      </p:sp>
      <p:sp>
        <p:nvSpPr>
          <p:cNvPr id="18" name="Rectangle 17">
            <a:extLst>
              <a:ext uri="{FF2B5EF4-FFF2-40B4-BE49-F238E27FC236}">
                <a16:creationId xmlns:a16="http://schemas.microsoft.com/office/drawing/2014/main" id="{2FFEF754-8B78-A77D-2944-8D670B88F118}"/>
              </a:ext>
            </a:extLst>
          </p:cNvPr>
          <p:cNvSpPr/>
          <p:nvPr/>
        </p:nvSpPr>
        <p:spPr>
          <a:xfrm>
            <a:off x="9181322" y="534956"/>
            <a:ext cx="2040295" cy="20029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AAF586A-B043-5BD1-6109-8B85B7DFF26D}"/>
              </a:ext>
            </a:extLst>
          </p:cNvPr>
          <p:cNvSpPr/>
          <p:nvPr/>
        </p:nvSpPr>
        <p:spPr>
          <a:xfrm>
            <a:off x="9364825" y="3166188"/>
            <a:ext cx="538066" cy="25011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6158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E4F160-38DA-638E-5495-9675227479F0}"/>
              </a:ext>
            </a:extLst>
          </p:cNvPr>
          <p:cNvPicPr>
            <a:picLocks noChangeAspect="1"/>
          </p:cNvPicPr>
          <p:nvPr/>
        </p:nvPicPr>
        <p:blipFill>
          <a:blip r:embed="rId2"/>
          <a:stretch>
            <a:fillRect/>
          </a:stretch>
        </p:blipFill>
        <p:spPr>
          <a:xfrm>
            <a:off x="4395500" y="0"/>
            <a:ext cx="3787016" cy="6858000"/>
          </a:xfrm>
          <a:prstGeom prst="rect">
            <a:avLst/>
          </a:prstGeom>
        </p:spPr>
      </p:pic>
      <p:pic>
        <p:nvPicPr>
          <p:cNvPr id="5" name="Picture 4" descr="A diagram of a computer&#10;&#10;Description automatically generated">
            <a:extLst>
              <a:ext uri="{FF2B5EF4-FFF2-40B4-BE49-F238E27FC236}">
                <a16:creationId xmlns:a16="http://schemas.microsoft.com/office/drawing/2014/main" id="{8022884D-350D-4187-0F31-06C28ACF81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4982" y="0"/>
            <a:ext cx="3787017" cy="4878387"/>
          </a:xfrm>
          <a:prstGeom prst="rect">
            <a:avLst/>
          </a:prstGeom>
        </p:spPr>
      </p:pic>
      <p:sp>
        <p:nvSpPr>
          <p:cNvPr id="9" name="Title 8">
            <a:extLst>
              <a:ext uri="{FF2B5EF4-FFF2-40B4-BE49-F238E27FC236}">
                <a16:creationId xmlns:a16="http://schemas.microsoft.com/office/drawing/2014/main" id="{CE92204A-D390-D596-811B-03D86AA0CDF7}"/>
              </a:ext>
            </a:extLst>
          </p:cNvPr>
          <p:cNvSpPr>
            <a:spLocks noGrp="1"/>
          </p:cNvSpPr>
          <p:nvPr>
            <p:ph type="title"/>
          </p:nvPr>
        </p:nvSpPr>
        <p:spPr>
          <a:xfrm>
            <a:off x="839788" y="457200"/>
            <a:ext cx="6861077" cy="594049"/>
          </a:xfrm>
        </p:spPr>
        <p:txBody>
          <a:bodyPr/>
          <a:lstStyle/>
          <a:p>
            <a:r>
              <a:rPr lang="en-US" dirty="0"/>
              <a:t>Steroid Biosynthesis</a:t>
            </a:r>
          </a:p>
        </p:txBody>
      </p:sp>
      <p:sp>
        <p:nvSpPr>
          <p:cNvPr id="11" name="Text Placeholder 10">
            <a:extLst>
              <a:ext uri="{FF2B5EF4-FFF2-40B4-BE49-F238E27FC236}">
                <a16:creationId xmlns:a16="http://schemas.microsoft.com/office/drawing/2014/main" id="{35C42B0E-076B-19FE-BB4E-DE53F130A662}"/>
              </a:ext>
            </a:extLst>
          </p:cNvPr>
          <p:cNvSpPr>
            <a:spLocks noGrp="1"/>
          </p:cNvSpPr>
          <p:nvPr>
            <p:ph type="body" sz="half" idx="2"/>
          </p:nvPr>
        </p:nvSpPr>
        <p:spPr/>
        <p:txBody>
          <a:bodyPr/>
          <a:lstStyle/>
          <a:p>
            <a:r>
              <a:rPr lang="en-US" dirty="0"/>
              <a:t>KEGG ID: dre00100</a:t>
            </a:r>
          </a:p>
          <a:p>
            <a:r>
              <a:rPr lang="en-US" dirty="0"/>
              <a:t>Contains:</a:t>
            </a:r>
          </a:p>
          <a:p>
            <a:pPr marL="285750" indent="-285750">
              <a:buFontTx/>
              <a:buChar char="-"/>
            </a:pPr>
            <a:r>
              <a:rPr lang="en-US" b="1" dirty="0"/>
              <a:t>Cholesterol Synthesis</a:t>
            </a:r>
          </a:p>
          <a:p>
            <a:r>
              <a:rPr lang="en-US" dirty="0"/>
              <a:t>Connects To:</a:t>
            </a:r>
          </a:p>
          <a:p>
            <a:pPr marL="285750" indent="-285750">
              <a:buFontTx/>
              <a:buChar char="-"/>
            </a:pPr>
            <a:r>
              <a:rPr lang="en-US" b="1" dirty="0"/>
              <a:t>Steroid Hormone Biosynthesis Pathway</a:t>
            </a:r>
          </a:p>
          <a:p>
            <a:endParaRPr lang="en-US" b="1" dirty="0"/>
          </a:p>
          <a:p>
            <a:r>
              <a:rPr lang="en-US" dirty="0">
                <a:hlinkClick r:id="rId4"/>
              </a:rPr>
              <a:t>https://www.kegg.jp/pathway/dre00100+M00101</a:t>
            </a:r>
            <a:endParaRPr lang="en-US" dirty="0"/>
          </a:p>
          <a:p>
            <a:endParaRPr lang="en-US" b="1" dirty="0"/>
          </a:p>
        </p:txBody>
      </p:sp>
      <p:sp>
        <p:nvSpPr>
          <p:cNvPr id="18" name="Rectangle 17">
            <a:extLst>
              <a:ext uri="{FF2B5EF4-FFF2-40B4-BE49-F238E27FC236}">
                <a16:creationId xmlns:a16="http://schemas.microsoft.com/office/drawing/2014/main" id="{2FFEF754-8B78-A77D-2944-8D670B88F118}"/>
              </a:ext>
            </a:extLst>
          </p:cNvPr>
          <p:cNvSpPr/>
          <p:nvPr/>
        </p:nvSpPr>
        <p:spPr>
          <a:xfrm>
            <a:off x="8870302" y="982824"/>
            <a:ext cx="1424475" cy="343366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70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company&#10;&#10;Description automatically generated">
            <a:extLst>
              <a:ext uri="{FF2B5EF4-FFF2-40B4-BE49-F238E27FC236}">
                <a16:creationId xmlns:a16="http://schemas.microsoft.com/office/drawing/2014/main" id="{D3FC9205-8A20-ACF8-E3B3-432CF6018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4405" y="0"/>
            <a:ext cx="3787016" cy="4217487"/>
          </a:xfrm>
          <a:prstGeom prst="rect">
            <a:avLst/>
          </a:prstGeom>
        </p:spPr>
      </p:pic>
      <p:sp>
        <p:nvSpPr>
          <p:cNvPr id="9" name="Title 8">
            <a:extLst>
              <a:ext uri="{FF2B5EF4-FFF2-40B4-BE49-F238E27FC236}">
                <a16:creationId xmlns:a16="http://schemas.microsoft.com/office/drawing/2014/main" id="{CE92204A-D390-D596-811B-03D86AA0CDF7}"/>
              </a:ext>
            </a:extLst>
          </p:cNvPr>
          <p:cNvSpPr>
            <a:spLocks noGrp="1"/>
          </p:cNvSpPr>
          <p:nvPr>
            <p:ph type="title"/>
          </p:nvPr>
        </p:nvSpPr>
        <p:spPr>
          <a:xfrm>
            <a:off x="839788" y="457200"/>
            <a:ext cx="6861077" cy="594049"/>
          </a:xfrm>
        </p:spPr>
        <p:txBody>
          <a:bodyPr/>
          <a:lstStyle/>
          <a:p>
            <a:r>
              <a:rPr lang="en-US" dirty="0"/>
              <a:t>Steroid Hormone Biosynthesis</a:t>
            </a:r>
          </a:p>
        </p:txBody>
      </p:sp>
      <p:sp>
        <p:nvSpPr>
          <p:cNvPr id="11" name="Text Placeholder 10">
            <a:extLst>
              <a:ext uri="{FF2B5EF4-FFF2-40B4-BE49-F238E27FC236}">
                <a16:creationId xmlns:a16="http://schemas.microsoft.com/office/drawing/2014/main" id="{35C42B0E-076B-19FE-BB4E-DE53F130A662}"/>
              </a:ext>
            </a:extLst>
          </p:cNvPr>
          <p:cNvSpPr>
            <a:spLocks noGrp="1"/>
          </p:cNvSpPr>
          <p:nvPr>
            <p:ph type="body" sz="half" idx="2"/>
          </p:nvPr>
        </p:nvSpPr>
        <p:spPr/>
        <p:txBody>
          <a:bodyPr/>
          <a:lstStyle/>
          <a:p>
            <a:r>
              <a:rPr lang="en-US" dirty="0"/>
              <a:t>KEGG ID: dre00140</a:t>
            </a:r>
          </a:p>
          <a:p>
            <a:r>
              <a:rPr lang="en-US" dirty="0"/>
              <a:t>Contains:</a:t>
            </a:r>
          </a:p>
          <a:p>
            <a:pPr marL="285750" indent="-285750">
              <a:buFontTx/>
              <a:buChar char="-"/>
            </a:pPr>
            <a:r>
              <a:rPr lang="en-US" b="1" dirty="0"/>
              <a:t>Cholesterol Metabolism</a:t>
            </a:r>
          </a:p>
          <a:p>
            <a:pPr marL="285750" indent="-285750">
              <a:buFontTx/>
              <a:buChar char="-"/>
            </a:pPr>
            <a:endParaRPr lang="en-US" b="1" dirty="0"/>
          </a:p>
          <a:p>
            <a:r>
              <a:rPr lang="en-US" dirty="0">
                <a:hlinkClick r:id="rId3"/>
              </a:rPr>
              <a:t>https://www.kegg.jp/kegg-bin/show_pathway?dre00140</a:t>
            </a:r>
            <a:endParaRPr lang="en-US" dirty="0"/>
          </a:p>
          <a:p>
            <a:endParaRPr lang="en-US" b="1" dirty="0"/>
          </a:p>
        </p:txBody>
      </p:sp>
      <p:sp>
        <p:nvSpPr>
          <p:cNvPr id="18" name="Rectangle 17">
            <a:extLst>
              <a:ext uri="{FF2B5EF4-FFF2-40B4-BE49-F238E27FC236}">
                <a16:creationId xmlns:a16="http://schemas.microsoft.com/office/drawing/2014/main" id="{2FFEF754-8B78-A77D-2944-8D670B88F118}"/>
              </a:ext>
            </a:extLst>
          </p:cNvPr>
          <p:cNvSpPr/>
          <p:nvPr/>
        </p:nvSpPr>
        <p:spPr>
          <a:xfrm>
            <a:off x="8615266" y="199003"/>
            <a:ext cx="1013926" cy="168578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105DCD0-53CD-69AE-0684-5B12E16C2398}"/>
              </a:ext>
            </a:extLst>
          </p:cNvPr>
          <p:cNvPicPr>
            <a:picLocks noChangeAspect="1"/>
          </p:cNvPicPr>
          <p:nvPr/>
        </p:nvPicPr>
        <p:blipFill>
          <a:blip r:embed="rId4"/>
          <a:stretch>
            <a:fillRect/>
          </a:stretch>
        </p:blipFill>
        <p:spPr>
          <a:xfrm>
            <a:off x="4163561" y="2197937"/>
            <a:ext cx="3714286" cy="3009524"/>
          </a:xfrm>
          <a:prstGeom prst="rect">
            <a:avLst/>
          </a:prstGeom>
        </p:spPr>
      </p:pic>
    </p:spTree>
    <p:extLst>
      <p:ext uri="{BB962C8B-B14F-4D97-AF65-F5344CB8AC3E}">
        <p14:creationId xmlns:p14="http://schemas.microsoft.com/office/powerpoint/2010/main" val="3723161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A3D9-1A6E-08C5-EF2B-04CEE0C8757C}"/>
              </a:ext>
            </a:extLst>
          </p:cNvPr>
          <p:cNvSpPr>
            <a:spLocks noGrp="1"/>
          </p:cNvSpPr>
          <p:nvPr>
            <p:ph type="title"/>
          </p:nvPr>
        </p:nvSpPr>
        <p:spPr>
          <a:xfrm>
            <a:off x="807098" y="1793649"/>
            <a:ext cx="5599922" cy="2857046"/>
          </a:xfrm>
        </p:spPr>
        <p:txBody>
          <a:bodyPr/>
          <a:lstStyle/>
          <a:p>
            <a:pPr algn="ctr"/>
            <a:r>
              <a:rPr lang="en-US" b="1" dirty="0"/>
              <a:t>Comparisons</a:t>
            </a:r>
            <a:br>
              <a:rPr lang="en-US" dirty="0"/>
            </a:br>
            <a:r>
              <a:rPr lang="en-US" sz="3200" dirty="0"/>
              <a:t>WT vs. Mutants</a:t>
            </a:r>
            <a:endParaRPr lang="en-US" dirty="0"/>
          </a:p>
        </p:txBody>
      </p:sp>
      <p:sp>
        <p:nvSpPr>
          <p:cNvPr id="3" name="Rectangle: Rounded Corners 2">
            <a:extLst>
              <a:ext uri="{FF2B5EF4-FFF2-40B4-BE49-F238E27FC236}">
                <a16:creationId xmlns:a16="http://schemas.microsoft.com/office/drawing/2014/main" id="{4D6D323D-0CCC-C80C-C9E0-0FA24ADC0F77}"/>
              </a:ext>
            </a:extLst>
          </p:cNvPr>
          <p:cNvSpPr/>
          <p:nvPr/>
        </p:nvSpPr>
        <p:spPr>
          <a:xfrm>
            <a:off x="7512699" y="684245"/>
            <a:ext cx="3931298" cy="914400"/>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Terpenoid Backbone Biosynthesis</a:t>
            </a:r>
          </a:p>
          <a:p>
            <a:pPr algn="ctr"/>
            <a:r>
              <a:rPr lang="en-US" b="1" dirty="0"/>
              <a:t>(Mevalonate Pathway)</a:t>
            </a:r>
          </a:p>
        </p:txBody>
      </p:sp>
      <p:sp>
        <p:nvSpPr>
          <p:cNvPr id="4" name="Rectangle: Rounded Corners 3">
            <a:extLst>
              <a:ext uri="{FF2B5EF4-FFF2-40B4-BE49-F238E27FC236}">
                <a16:creationId xmlns:a16="http://schemas.microsoft.com/office/drawing/2014/main" id="{8F7872EA-FD8A-1317-B72C-A1D4849BA6FC}"/>
              </a:ext>
            </a:extLst>
          </p:cNvPr>
          <p:cNvSpPr/>
          <p:nvPr/>
        </p:nvSpPr>
        <p:spPr>
          <a:xfrm>
            <a:off x="7512699" y="2764972"/>
            <a:ext cx="3931298" cy="914400"/>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Steroid Biosynthesis</a:t>
            </a:r>
          </a:p>
          <a:p>
            <a:pPr algn="ctr"/>
            <a:r>
              <a:rPr lang="en-US" b="1" dirty="0"/>
              <a:t>(Cholesterol Synthesis)</a:t>
            </a:r>
          </a:p>
        </p:txBody>
      </p:sp>
      <p:sp>
        <p:nvSpPr>
          <p:cNvPr id="5" name="Rectangle: Rounded Corners 4">
            <a:extLst>
              <a:ext uri="{FF2B5EF4-FFF2-40B4-BE49-F238E27FC236}">
                <a16:creationId xmlns:a16="http://schemas.microsoft.com/office/drawing/2014/main" id="{4F7566E6-76E2-378D-2FED-F15AF7132F23}"/>
              </a:ext>
            </a:extLst>
          </p:cNvPr>
          <p:cNvSpPr/>
          <p:nvPr/>
        </p:nvSpPr>
        <p:spPr>
          <a:xfrm>
            <a:off x="7512699" y="4845699"/>
            <a:ext cx="3931298" cy="914400"/>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Steroid Hormone Biosynthesis</a:t>
            </a:r>
          </a:p>
          <a:p>
            <a:pPr algn="ctr"/>
            <a:r>
              <a:rPr lang="en-US" b="1" dirty="0"/>
              <a:t>(Cholesterol Metabolism)</a:t>
            </a:r>
          </a:p>
        </p:txBody>
      </p:sp>
      <p:cxnSp>
        <p:nvCxnSpPr>
          <p:cNvPr id="7" name="Straight Arrow Connector 6">
            <a:extLst>
              <a:ext uri="{FF2B5EF4-FFF2-40B4-BE49-F238E27FC236}">
                <a16:creationId xmlns:a16="http://schemas.microsoft.com/office/drawing/2014/main" id="{82622C75-5EFA-1EE9-CBA1-A4EFE1D1917D}"/>
              </a:ext>
            </a:extLst>
          </p:cNvPr>
          <p:cNvCxnSpPr>
            <a:stCxn id="3" idx="2"/>
            <a:endCxn id="4" idx="0"/>
          </p:cNvCxnSpPr>
          <p:nvPr/>
        </p:nvCxnSpPr>
        <p:spPr>
          <a:xfrm>
            <a:off x="9478348" y="1598645"/>
            <a:ext cx="0" cy="116632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A29CC2C-8C60-E578-150E-3BAC57E19769}"/>
              </a:ext>
            </a:extLst>
          </p:cNvPr>
          <p:cNvCxnSpPr>
            <a:cxnSpLocks/>
            <a:stCxn id="4" idx="2"/>
            <a:endCxn id="5" idx="0"/>
          </p:cNvCxnSpPr>
          <p:nvPr/>
        </p:nvCxnSpPr>
        <p:spPr>
          <a:xfrm>
            <a:off x="9478348" y="3679372"/>
            <a:ext cx="0" cy="116632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1297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611FA-1948-5191-4FB2-998A36191F07}"/>
              </a:ext>
            </a:extLst>
          </p:cNvPr>
          <p:cNvSpPr>
            <a:spLocks noGrp="1"/>
          </p:cNvSpPr>
          <p:nvPr>
            <p:ph type="title"/>
          </p:nvPr>
        </p:nvSpPr>
        <p:spPr>
          <a:xfrm>
            <a:off x="839788" y="365125"/>
            <a:ext cx="10515600" cy="636361"/>
          </a:xfrm>
        </p:spPr>
        <p:txBody>
          <a:bodyPr>
            <a:normAutofit fontScale="90000"/>
          </a:bodyPr>
          <a:lstStyle/>
          <a:p>
            <a:r>
              <a:rPr lang="en-US" dirty="0"/>
              <a:t>Terpenoid Backbone Biosynthesis</a:t>
            </a:r>
          </a:p>
        </p:txBody>
      </p:sp>
      <p:pic>
        <p:nvPicPr>
          <p:cNvPr id="11" name="Content Placeholder 10" descr="A diagram of a computer&#10;&#10;Description automatically generated">
            <a:extLst>
              <a:ext uri="{FF2B5EF4-FFF2-40B4-BE49-F238E27FC236}">
                <a16:creationId xmlns:a16="http://schemas.microsoft.com/office/drawing/2014/main" id="{9FFC8BE7-EE63-7CBE-5437-9C0B291B12A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18367" y="1184074"/>
            <a:ext cx="4377644" cy="5647334"/>
          </a:xfrm>
        </p:spPr>
      </p:pic>
      <p:pic>
        <p:nvPicPr>
          <p:cNvPr id="13" name="Content Placeholder 12" descr="A diagram of a computer&#10;&#10;Description automatically generated">
            <a:extLst>
              <a:ext uri="{FF2B5EF4-FFF2-40B4-BE49-F238E27FC236}">
                <a16:creationId xmlns:a16="http://schemas.microsoft.com/office/drawing/2014/main" id="{0D8E4CF1-0FD8-A161-2C04-9BA4BC63B60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63479" y="1184074"/>
            <a:ext cx="4377644" cy="5647334"/>
          </a:xfrm>
        </p:spPr>
      </p:pic>
      <p:sp>
        <p:nvSpPr>
          <p:cNvPr id="6" name="Text Placeholder 5">
            <a:extLst>
              <a:ext uri="{FF2B5EF4-FFF2-40B4-BE49-F238E27FC236}">
                <a16:creationId xmlns:a16="http://schemas.microsoft.com/office/drawing/2014/main" id="{B2E23E4F-C5E9-F45C-492F-9FD4086A97F7}"/>
              </a:ext>
            </a:extLst>
          </p:cNvPr>
          <p:cNvSpPr>
            <a:spLocks noGrp="1"/>
          </p:cNvSpPr>
          <p:nvPr>
            <p:ph type="body" idx="1"/>
          </p:nvPr>
        </p:nvSpPr>
        <p:spPr>
          <a:xfrm>
            <a:off x="2584008" y="1011129"/>
            <a:ext cx="1246362" cy="345890"/>
          </a:xfrm>
          <a:solidFill>
            <a:schemeClr val="tx1"/>
          </a:solidFill>
        </p:spPr>
        <p:txBody>
          <a:bodyPr anchor="ctr">
            <a:normAutofit/>
          </a:bodyPr>
          <a:lstStyle/>
          <a:p>
            <a:pPr algn="ctr"/>
            <a:r>
              <a:rPr lang="en-US" sz="1600" dirty="0">
                <a:solidFill>
                  <a:schemeClr val="bg1"/>
                </a:solidFill>
              </a:rPr>
              <a:t>Wildtype</a:t>
            </a:r>
          </a:p>
        </p:txBody>
      </p:sp>
      <p:sp>
        <p:nvSpPr>
          <p:cNvPr id="16" name="Text Placeholder 5">
            <a:extLst>
              <a:ext uri="{FF2B5EF4-FFF2-40B4-BE49-F238E27FC236}">
                <a16:creationId xmlns:a16="http://schemas.microsoft.com/office/drawing/2014/main" id="{54F1C941-3ACB-F971-986B-5A57F8A28AD2}"/>
              </a:ext>
            </a:extLst>
          </p:cNvPr>
          <p:cNvSpPr txBox="1">
            <a:spLocks/>
          </p:cNvSpPr>
          <p:nvPr/>
        </p:nvSpPr>
        <p:spPr>
          <a:xfrm>
            <a:off x="7929120" y="1011129"/>
            <a:ext cx="1246362" cy="345890"/>
          </a:xfrm>
          <a:prstGeom prst="rect">
            <a:avLst/>
          </a:prstGeom>
          <a:solidFill>
            <a:schemeClr val="tx1"/>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dirty="0">
                <a:solidFill>
                  <a:schemeClr val="bg1"/>
                </a:solidFill>
              </a:rPr>
              <a:t>Mutant</a:t>
            </a:r>
          </a:p>
        </p:txBody>
      </p:sp>
    </p:spTree>
    <p:extLst>
      <p:ext uri="{BB962C8B-B14F-4D97-AF65-F5344CB8AC3E}">
        <p14:creationId xmlns:p14="http://schemas.microsoft.com/office/powerpoint/2010/main" val="25099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611FA-1948-5191-4FB2-998A36191F07}"/>
              </a:ext>
            </a:extLst>
          </p:cNvPr>
          <p:cNvSpPr>
            <a:spLocks noGrp="1"/>
          </p:cNvSpPr>
          <p:nvPr>
            <p:ph type="title"/>
          </p:nvPr>
        </p:nvSpPr>
        <p:spPr>
          <a:xfrm>
            <a:off x="839788" y="365125"/>
            <a:ext cx="10515600" cy="636361"/>
          </a:xfrm>
        </p:spPr>
        <p:txBody>
          <a:bodyPr>
            <a:normAutofit fontScale="90000"/>
          </a:bodyPr>
          <a:lstStyle/>
          <a:p>
            <a:r>
              <a:rPr lang="en-US" dirty="0"/>
              <a:t>Steroid Biosynthesis</a:t>
            </a:r>
          </a:p>
        </p:txBody>
      </p:sp>
      <p:pic>
        <p:nvPicPr>
          <p:cNvPr id="11" name="Content Placeholder 10">
            <a:extLst>
              <a:ext uri="{FF2B5EF4-FFF2-40B4-BE49-F238E27FC236}">
                <a16:creationId xmlns:a16="http://schemas.microsoft.com/office/drawing/2014/main" id="{9FFC8BE7-EE63-7CBE-5437-9C0B291B12A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018367" y="1184074"/>
            <a:ext cx="4377644" cy="5647334"/>
          </a:xfrm>
        </p:spPr>
      </p:pic>
      <p:pic>
        <p:nvPicPr>
          <p:cNvPr id="13" name="Content Placeholder 12">
            <a:extLst>
              <a:ext uri="{FF2B5EF4-FFF2-40B4-BE49-F238E27FC236}">
                <a16:creationId xmlns:a16="http://schemas.microsoft.com/office/drawing/2014/main" id="{0D8E4CF1-0FD8-A161-2C04-9BA4BC63B60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363479" y="1184074"/>
            <a:ext cx="4377644" cy="5647334"/>
          </a:xfrm>
        </p:spPr>
      </p:pic>
      <p:sp>
        <p:nvSpPr>
          <p:cNvPr id="6" name="Text Placeholder 5">
            <a:extLst>
              <a:ext uri="{FF2B5EF4-FFF2-40B4-BE49-F238E27FC236}">
                <a16:creationId xmlns:a16="http://schemas.microsoft.com/office/drawing/2014/main" id="{B2E23E4F-C5E9-F45C-492F-9FD4086A97F7}"/>
              </a:ext>
            </a:extLst>
          </p:cNvPr>
          <p:cNvSpPr>
            <a:spLocks noGrp="1"/>
          </p:cNvSpPr>
          <p:nvPr>
            <p:ph type="body" idx="1"/>
          </p:nvPr>
        </p:nvSpPr>
        <p:spPr>
          <a:xfrm>
            <a:off x="2584008" y="1011129"/>
            <a:ext cx="1246362" cy="345890"/>
          </a:xfrm>
          <a:solidFill>
            <a:schemeClr val="tx1"/>
          </a:solidFill>
        </p:spPr>
        <p:txBody>
          <a:bodyPr anchor="ctr">
            <a:normAutofit/>
          </a:bodyPr>
          <a:lstStyle/>
          <a:p>
            <a:pPr algn="ctr"/>
            <a:r>
              <a:rPr lang="en-US" sz="1600" dirty="0">
                <a:solidFill>
                  <a:schemeClr val="bg1"/>
                </a:solidFill>
              </a:rPr>
              <a:t>Wildtype</a:t>
            </a:r>
          </a:p>
        </p:txBody>
      </p:sp>
      <p:sp>
        <p:nvSpPr>
          <p:cNvPr id="16" name="Text Placeholder 5">
            <a:extLst>
              <a:ext uri="{FF2B5EF4-FFF2-40B4-BE49-F238E27FC236}">
                <a16:creationId xmlns:a16="http://schemas.microsoft.com/office/drawing/2014/main" id="{54F1C941-3ACB-F971-986B-5A57F8A28AD2}"/>
              </a:ext>
            </a:extLst>
          </p:cNvPr>
          <p:cNvSpPr txBox="1">
            <a:spLocks/>
          </p:cNvSpPr>
          <p:nvPr/>
        </p:nvSpPr>
        <p:spPr>
          <a:xfrm>
            <a:off x="7929120" y="1011129"/>
            <a:ext cx="1246362" cy="345890"/>
          </a:xfrm>
          <a:prstGeom prst="rect">
            <a:avLst/>
          </a:prstGeom>
          <a:solidFill>
            <a:schemeClr val="tx1"/>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dirty="0">
                <a:solidFill>
                  <a:schemeClr val="bg1"/>
                </a:solidFill>
              </a:rPr>
              <a:t>Mutant</a:t>
            </a:r>
          </a:p>
        </p:txBody>
      </p:sp>
    </p:spTree>
    <p:extLst>
      <p:ext uri="{BB962C8B-B14F-4D97-AF65-F5344CB8AC3E}">
        <p14:creationId xmlns:p14="http://schemas.microsoft.com/office/powerpoint/2010/main" val="36113554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200</TotalTime>
  <Words>332</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Office Theme</vt:lpstr>
      <vt:lpstr>Pathway Analyses in D. Rerio Mecp2 Mutants</vt:lpstr>
      <vt:lpstr>Cholesterol Metabolism</vt:lpstr>
      <vt:lpstr>Background</vt:lpstr>
      <vt:lpstr>Terpenoid Backbone Biosynthesis</vt:lpstr>
      <vt:lpstr>Steroid Biosynthesis</vt:lpstr>
      <vt:lpstr>Steroid Hormone Biosynthesis</vt:lpstr>
      <vt:lpstr>Comparisons WT vs. Mutants</vt:lpstr>
      <vt:lpstr>Terpenoid Backbone Biosynthesis</vt:lpstr>
      <vt:lpstr>Steroid Biosynthesis</vt:lpstr>
      <vt:lpstr>Steroid Hormone Biosynthesis</vt:lpstr>
      <vt:lpstr>Glycolysis and ATP Synthesis</vt:lpstr>
      <vt:lpstr>Glycolysis/ Glucogenesis</vt:lpstr>
      <vt:lpstr>Citrate Cycle</vt:lpstr>
      <vt:lpstr>Oxidative Phophorylation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Cholesterol Metabolism in D. Rerio Mecp2 Mutants</dc:title>
  <dc:creator>Colby Ford</dc:creator>
  <cp:lastModifiedBy>Colby Ford</cp:lastModifiedBy>
  <cp:revision>4</cp:revision>
  <dcterms:created xsi:type="dcterms:W3CDTF">2023-07-24T21:05:42Z</dcterms:created>
  <dcterms:modified xsi:type="dcterms:W3CDTF">2023-07-28T15:15:05Z</dcterms:modified>
</cp:coreProperties>
</file>