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5" r:id="rId1"/>
  </p:sldMasterIdLst>
  <p:notesMasterIdLst>
    <p:notesMasterId r:id="rId24"/>
  </p:notesMasterIdLst>
  <p:sldIdLst>
    <p:sldId id="277" r:id="rId2"/>
    <p:sldId id="258" r:id="rId3"/>
    <p:sldId id="333" r:id="rId4"/>
    <p:sldId id="259" r:id="rId5"/>
    <p:sldId id="334" r:id="rId6"/>
    <p:sldId id="325" r:id="rId7"/>
    <p:sldId id="335" r:id="rId8"/>
    <p:sldId id="343" r:id="rId9"/>
    <p:sldId id="346" r:id="rId10"/>
    <p:sldId id="347" r:id="rId11"/>
    <p:sldId id="338" r:id="rId12"/>
    <p:sldId id="339" r:id="rId13"/>
    <p:sldId id="348" r:id="rId14"/>
    <p:sldId id="351" r:id="rId15"/>
    <p:sldId id="352" r:id="rId16"/>
    <p:sldId id="349" r:id="rId17"/>
    <p:sldId id="357" r:id="rId18"/>
    <p:sldId id="360" r:id="rId19"/>
    <p:sldId id="342" r:id="rId20"/>
    <p:sldId id="355" r:id="rId21"/>
    <p:sldId id="353" r:id="rId22"/>
    <p:sldId id="34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37" autoAdjust="0"/>
    <p:restoredTop sz="76599" autoAdjust="0"/>
  </p:normalViewPr>
  <p:slideViewPr>
    <p:cSldViewPr snapToGrid="0">
      <p:cViewPr varScale="1">
        <p:scale>
          <a:sx n="96" d="100"/>
          <a:sy n="96" d="100"/>
        </p:scale>
        <p:origin x="44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A5A36D-EB5E-4238-B1CA-D63EA6B2D5D0}" type="datetimeFigureOut">
              <a:rPr lang="en-US" smtClean="0"/>
              <a:t>7/23/20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38BABB-09AF-4861-BF64-E4CBD2EF0FBE}" type="slidenum">
              <a:rPr lang="en-US" smtClean="0"/>
              <a:t>‹#›</a:t>
            </a:fld>
            <a:endParaRPr lang="en-US"/>
          </a:p>
        </p:txBody>
      </p:sp>
    </p:spTree>
    <p:extLst>
      <p:ext uri="{BB962C8B-B14F-4D97-AF65-F5344CB8AC3E}">
        <p14:creationId xmlns:p14="http://schemas.microsoft.com/office/powerpoint/2010/main" val="337291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i="0" u="none" strike="noStrike" kern="1200" dirty="0">
                <a:solidFill>
                  <a:schemeClr val="tx1"/>
                </a:solidFill>
                <a:effectLst/>
                <a:latin typeface="+mn-lt"/>
                <a:ea typeface="+mn-ea"/>
                <a:cs typeface="+mn-cs"/>
              </a:rPr>
              <a:t>(Lukas) 13 words</a:t>
            </a:r>
            <a:endParaRPr lang="en-US" b="0" dirty="0">
              <a:effectLst/>
            </a:endParaRPr>
          </a:p>
          <a:p>
            <a:pPr rtl="0"/>
            <a:r>
              <a:rPr lang="en-US" sz="1200" b="0" i="0" u="none" strike="noStrike" kern="1200" dirty="0">
                <a:solidFill>
                  <a:schemeClr val="tx1"/>
                </a:solidFill>
                <a:effectLst/>
                <a:latin typeface="+mn-lt"/>
                <a:ea typeface="+mn-ea"/>
                <a:cs typeface="+mn-cs"/>
              </a:rPr>
              <a:t>Hello everyone, we’re Lukas Brun, Colby Hoke, Alexander “Chess” Rosati, and Connor Reside.</a:t>
            </a:r>
            <a:endParaRPr lang="en-US" b="0" dirty="0">
              <a:effectLst/>
            </a:endParaRPr>
          </a:p>
        </p:txBody>
      </p:sp>
      <p:sp>
        <p:nvSpPr>
          <p:cNvPr id="4" name="Slide Number Placeholder 3"/>
          <p:cNvSpPr>
            <a:spLocks noGrp="1"/>
          </p:cNvSpPr>
          <p:nvPr>
            <p:ph type="sldNum" sz="quarter" idx="10"/>
          </p:nvPr>
        </p:nvSpPr>
        <p:spPr/>
        <p:txBody>
          <a:bodyPr/>
          <a:lstStyle/>
          <a:p>
            <a:fld id="{11E3B2BF-3C81-409C-807C-C6D394958EBB}" type="slidenum">
              <a:rPr lang="en-US" smtClean="0"/>
              <a:t>1</a:t>
            </a:fld>
            <a:endParaRPr lang="en-US"/>
          </a:p>
        </p:txBody>
      </p:sp>
    </p:spTree>
    <p:extLst>
      <p:ext uri="{BB962C8B-B14F-4D97-AF65-F5344CB8AC3E}">
        <p14:creationId xmlns:p14="http://schemas.microsoft.com/office/powerpoint/2010/main" val="4065130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i="0" u="none" strike="noStrike" kern="1200" dirty="0">
                <a:solidFill>
                  <a:schemeClr val="tx1"/>
                </a:solidFill>
                <a:effectLst/>
                <a:latin typeface="+mn-lt"/>
                <a:ea typeface="+mn-ea"/>
                <a:cs typeface="+mn-cs"/>
              </a:rPr>
              <a:t>(Chess) 83 words</a:t>
            </a:r>
            <a:endParaRPr lang="en-US" b="0" dirty="0">
              <a:effectLst/>
            </a:endParaRPr>
          </a:p>
          <a:p>
            <a:pPr rtl="0"/>
            <a:r>
              <a:rPr lang="en-US" sz="1200" b="0" i="0" u="none" strike="noStrike" kern="1200" dirty="0">
                <a:solidFill>
                  <a:schemeClr val="tx1"/>
                </a:solidFill>
                <a:effectLst/>
                <a:latin typeface="+mn-lt"/>
                <a:ea typeface="+mn-ea"/>
                <a:cs typeface="+mn-cs"/>
              </a:rPr>
              <a:t>There are some other interesting things happening in this top 10 that we’d need to dig in deeper on the data to understand better. For example, Forsyth has more than 4200 cases and doesn’t make the top 10 in deaths. In fact, 5 counties of the top 10 in cases don’t rank in the top 10 for deaths.</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We don’t have answers, but this data does raise quite a lot of questions...</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Now on to the combination of data sources and those results.</a:t>
            </a:r>
            <a:endParaRPr lang="en-US" b="0" dirty="0">
              <a:effectLst/>
            </a:endParaRPr>
          </a:p>
        </p:txBody>
      </p:sp>
      <p:sp>
        <p:nvSpPr>
          <p:cNvPr id="4" name="Slide Number Placeholder 3"/>
          <p:cNvSpPr>
            <a:spLocks noGrp="1"/>
          </p:cNvSpPr>
          <p:nvPr>
            <p:ph type="sldNum" sz="quarter" idx="5"/>
          </p:nvPr>
        </p:nvSpPr>
        <p:spPr/>
        <p:txBody>
          <a:bodyPr/>
          <a:lstStyle/>
          <a:p>
            <a:fld id="{F938BABB-09AF-4861-BF64-E4CBD2EF0FBE}" type="slidenum">
              <a:rPr lang="en-US" smtClean="0"/>
              <a:t>10</a:t>
            </a:fld>
            <a:endParaRPr lang="en-US"/>
          </a:p>
        </p:txBody>
      </p:sp>
    </p:spTree>
    <p:extLst>
      <p:ext uri="{BB962C8B-B14F-4D97-AF65-F5344CB8AC3E}">
        <p14:creationId xmlns:p14="http://schemas.microsoft.com/office/powerpoint/2010/main" val="8541745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(Chess) Risk factor turned out to have a negligible discernable effect on </a:t>
            </a:r>
            <a:r>
              <a:rPr lang="en-US" dirty="0" err="1"/>
              <a:t>covid</a:t>
            </a:r>
            <a:r>
              <a:rPr lang="en-US" dirty="0"/>
              <a:t> cases.</a:t>
            </a:r>
          </a:p>
          <a:p>
            <a:r>
              <a:rPr lang="en-US" dirty="0"/>
              <a:t>Counties with higher percentages of low risk-factor individuals had slightly lower instances of </a:t>
            </a:r>
            <a:r>
              <a:rPr lang="en-US" dirty="0" err="1"/>
              <a:t>covid</a:t>
            </a:r>
            <a:r>
              <a:rPr lang="en-US" dirty="0"/>
              <a:t> overall, but not at a significant level.</a:t>
            </a:r>
          </a:p>
          <a:p>
            <a:endParaRPr lang="en-US" dirty="0"/>
          </a:p>
        </p:txBody>
      </p:sp>
      <p:sp>
        <p:nvSpPr>
          <p:cNvPr id="4" name="Slide Number Placeholder 3"/>
          <p:cNvSpPr>
            <a:spLocks noGrp="1"/>
          </p:cNvSpPr>
          <p:nvPr>
            <p:ph type="sldNum" sz="quarter" idx="5"/>
          </p:nvPr>
        </p:nvSpPr>
        <p:spPr/>
        <p:txBody>
          <a:bodyPr/>
          <a:lstStyle/>
          <a:p>
            <a:fld id="{F938BABB-09AF-4861-BF64-E4CBD2EF0FBE}" type="slidenum">
              <a:rPr lang="en-US" smtClean="0"/>
              <a:t>11</a:t>
            </a:fld>
            <a:endParaRPr lang="en-US"/>
          </a:p>
        </p:txBody>
      </p:sp>
    </p:spTree>
    <p:extLst>
      <p:ext uri="{BB962C8B-B14F-4D97-AF65-F5344CB8AC3E}">
        <p14:creationId xmlns:p14="http://schemas.microsoft.com/office/powerpoint/2010/main" val="3251263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(Chess) In examining age we looked at the percentages of people under 18 and over 65 in each county.</a:t>
            </a:r>
          </a:p>
          <a:p>
            <a:endParaRPr lang="en-US" dirty="0"/>
          </a:p>
          <a:p>
            <a:r>
              <a:rPr lang="en-US" dirty="0"/>
              <a:t>We found that higher percentages of children correlated to more cases of </a:t>
            </a:r>
            <a:r>
              <a:rPr lang="en-US" dirty="0" err="1"/>
              <a:t>covid</a:t>
            </a:r>
            <a:r>
              <a:rPr lang="en-US" dirty="0"/>
              <a:t> and higher percentages of senior citizens correlated to less cases of </a:t>
            </a:r>
            <a:r>
              <a:rPr lang="en-US" dirty="0" err="1"/>
              <a:t>covid</a:t>
            </a:r>
            <a:r>
              <a:rPr lang="en-US" dirty="0"/>
              <a:t>. </a:t>
            </a:r>
          </a:p>
        </p:txBody>
      </p:sp>
      <p:sp>
        <p:nvSpPr>
          <p:cNvPr id="4" name="Slide Number Placeholder 3"/>
          <p:cNvSpPr>
            <a:spLocks noGrp="1"/>
          </p:cNvSpPr>
          <p:nvPr>
            <p:ph type="sldNum" sz="quarter" idx="5"/>
          </p:nvPr>
        </p:nvSpPr>
        <p:spPr/>
        <p:txBody>
          <a:bodyPr/>
          <a:lstStyle/>
          <a:p>
            <a:fld id="{F938BABB-09AF-4861-BF64-E4CBD2EF0FBE}" type="slidenum">
              <a:rPr lang="en-US" smtClean="0"/>
              <a:t>12</a:t>
            </a:fld>
            <a:endParaRPr lang="en-US"/>
          </a:p>
        </p:txBody>
      </p:sp>
    </p:spTree>
    <p:extLst>
      <p:ext uri="{BB962C8B-B14F-4D97-AF65-F5344CB8AC3E}">
        <p14:creationId xmlns:p14="http://schemas.microsoft.com/office/powerpoint/2010/main" val="3423115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(Chess) Reports that </a:t>
            </a:r>
            <a:r>
              <a:rPr lang="en-US" dirty="0" err="1"/>
              <a:t>covid</a:t>
            </a:r>
            <a:r>
              <a:rPr lang="en-US" dirty="0"/>
              <a:t> has disproportionately affected minorities led us to hypothesize that counties with higher percentages of white residents would have lower instances of </a:t>
            </a:r>
            <a:r>
              <a:rPr lang="en-US" dirty="0" err="1"/>
              <a:t>covid</a:t>
            </a:r>
            <a:r>
              <a:rPr lang="en-US" dirty="0"/>
              <a:t>.</a:t>
            </a:r>
          </a:p>
          <a:p>
            <a:endParaRPr lang="en-US" dirty="0"/>
          </a:p>
          <a:p>
            <a:r>
              <a:rPr lang="en-US" dirty="0"/>
              <a:t>This was supported by our data as we found the largest effect size here, with percentage of white residents explaining nearly 25% of the variation in proportional </a:t>
            </a:r>
            <a:r>
              <a:rPr lang="en-US" dirty="0" err="1"/>
              <a:t>covid</a:t>
            </a:r>
            <a:r>
              <a:rPr lang="en-US" dirty="0"/>
              <a:t> cases.</a:t>
            </a:r>
          </a:p>
          <a:p>
            <a:endParaRPr lang="en-US" dirty="0"/>
          </a:p>
          <a:p>
            <a:r>
              <a:rPr lang="en-US" dirty="0"/>
              <a:t>Personally, I was curious about how </a:t>
            </a:r>
            <a:r>
              <a:rPr lang="en-US" dirty="0" err="1"/>
              <a:t>covid</a:t>
            </a:r>
            <a:r>
              <a:rPr lang="en-US" dirty="0"/>
              <a:t> had effected native American reservations, and our data showed that the two counties with significant native populations, Robeson and Swain county were both roughly average with regard to proportional cases.</a:t>
            </a:r>
          </a:p>
        </p:txBody>
      </p:sp>
      <p:sp>
        <p:nvSpPr>
          <p:cNvPr id="4" name="Slide Number Placeholder 3"/>
          <p:cNvSpPr>
            <a:spLocks noGrp="1"/>
          </p:cNvSpPr>
          <p:nvPr>
            <p:ph type="sldNum" sz="quarter" idx="5"/>
          </p:nvPr>
        </p:nvSpPr>
        <p:spPr/>
        <p:txBody>
          <a:bodyPr/>
          <a:lstStyle/>
          <a:p>
            <a:fld id="{F938BABB-09AF-4861-BF64-E4CBD2EF0FBE}" type="slidenum">
              <a:rPr lang="en-US" smtClean="0"/>
              <a:t>13</a:t>
            </a:fld>
            <a:endParaRPr lang="en-US"/>
          </a:p>
        </p:txBody>
      </p:sp>
    </p:spTree>
    <p:extLst>
      <p:ext uri="{BB962C8B-B14F-4D97-AF65-F5344CB8AC3E}">
        <p14:creationId xmlns:p14="http://schemas.microsoft.com/office/powerpoint/2010/main" val="23247552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(Connor)</a:t>
            </a:r>
          </a:p>
          <a:p>
            <a:r>
              <a:rPr lang="en-US" dirty="0"/>
              <a:t>We hypothesized that poverty rate would explain incidents of COVID due to many factors, including access to healthcare, less ability to get testing, and there being a higher percentage of essential workers.</a:t>
            </a:r>
          </a:p>
          <a:p>
            <a:r>
              <a:rPr lang="en-US" dirty="0"/>
              <a:t>This was supported by our data showing a reasonably strong correlation between the two variables.</a:t>
            </a:r>
          </a:p>
        </p:txBody>
      </p:sp>
      <p:sp>
        <p:nvSpPr>
          <p:cNvPr id="4" name="Slide Number Placeholder 3"/>
          <p:cNvSpPr>
            <a:spLocks noGrp="1"/>
          </p:cNvSpPr>
          <p:nvPr>
            <p:ph type="sldNum" sz="quarter" idx="5"/>
          </p:nvPr>
        </p:nvSpPr>
        <p:spPr/>
        <p:txBody>
          <a:bodyPr/>
          <a:lstStyle/>
          <a:p>
            <a:fld id="{F938BABB-09AF-4861-BF64-E4CBD2EF0FBE}" type="slidenum">
              <a:rPr lang="en-US" smtClean="0"/>
              <a:t>14</a:t>
            </a:fld>
            <a:endParaRPr lang="en-US"/>
          </a:p>
        </p:txBody>
      </p:sp>
    </p:spTree>
    <p:extLst>
      <p:ext uri="{BB962C8B-B14F-4D97-AF65-F5344CB8AC3E}">
        <p14:creationId xmlns:p14="http://schemas.microsoft.com/office/powerpoint/2010/main" val="3867743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(Connor) We thought that population density might have an effect on the proportional cases of COVID in a county, with more concentration leading to easier spread of the virus.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found a statistically significant result, though the effect size was small.</a:t>
            </a:r>
          </a:p>
        </p:txBody>
      </p:sp>
      <p:sp>
        <p:nvSpPr>
          <p:cNvPr id="4" name="Slide Number Placeholder 3"/>
          <p:cNvSpPr>
            <a:spLocks noGrp="1"/>
          </p:cNvSpPr>
          <p:nvPr>
            <p:ph type="sldNum" sz="quarter" idx="5"/>
          </p:nvPr>
        </p:nvSpPr>
        <p:spPr/>
        <p:txBody>
          <a:bodyPr/>
          <a:lstStyle/>
          <a:p>
            <a:fld id="{F938BABB-09AF-4861-BF64-E4CBD2EF0FBE}" type="slidenum">
              <a:rPr lang="en-US" smtClean="0"/>
              <a:t>15</a:t>
            </a:fld>
            <a:endParaRPr lang="en-US"/>
          </a:p>
        </p:txBody>
      </p:sp>
    </p:spTree>
    <p:extLst>
      <p:ext uri="{BB962C8B-B14F-4D97-AF65-F5344CB8AC3E}">
        <p14:creationId xmlns:p14="http://schemas.microsoft.com/office/powerpoint/2010/main" val="30657922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(Connor) We thought that percentage of high school graduates in a county would influence proportional cases for much the same reason as we suspected poverty rates would.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we found a much stronger effects here than we did with poverty rate, with percentage of high school graduates explaining nearly 17 percent of the variation in proportional COVID cases.</a:t>
            </a:r>
          </a:p>
          <a:p>
            <a:endParaRPr lang="en-US" dirty="0"/>
          </a:p>
        </p:txBody>
      </p:sp>
      <p:sp>
        <p:nvSpPr>
          <p:cNvPr id="4" name="Slide Number Placeholder 3"/>
          <p:cNvSpPr>
            <a:spLocks noGrp="1"/>
          </p:cNvSpPr>
          <p:nvPr>
            <p:ph type="sldNum" sz="quarter" idx="5"/>
          </p:nvPr>
        </p:nvSpPr>
        <p:spPr/>
        <p:txBody>
          <a:bodyPr/>
          <a:lstStyle/>
          <a:p>
            <a:fld id="{F938BABB-09AF-4861-BF64-E4CBD2EF0FBE}" type="slidenum">
              <a:rPr lang="en-US" smtClean="0"/>
              <a:t>16</a:t>
            </a:fld>
            <a:endParaRPr lang="en-US"/>
          </a:p>
        </p:txBody>
      </p:sp>
    </p:spTree>
    <p:extLst>
      <p:ext uri="{BB962C8B-B14F-4D97-AF65-F5344CB8AC3E}">
        <p14:creationId xmlns:p14="http://schemas.microsoft.com/office/powerpoint/2010/main" val="16431294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(Connor) Multicollinearity is when two or more independent variables in a regression are too highly correlated with one another,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which undermines the validity of a multiple linear regression.</a:t>
            </a:r>
            <a:br>
              <a:rPr lang="en-US" dirty="0"/>
            </a:b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Unfortunately, our dependent variables were too highly correlated with one another to perform a valid multiple linear regression.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investigated this by testing the variable inflation factor, which showed us that all combinations of independent variables had this issue. </a:t>
            </a:r>
          </a:p>
        </p:txBody>
      </p:sp>
      <p:sp>
        <p:nvSpPr>
          <p:cNvPr id="4" name="Slide Number Placeholder 3"/>
          <p:cNvSpPr>
            <a:spLocks noGrp="1"/>
          </p:cNvSpPr>
          <p:nvPr>
            <p:ph type="sldNum" sz="quarter" idx="5"/>
          </p:nvPr>
        </p:nvSpPr>
        <p:spPr/>
        <p:txBody>
          <a:bodyPr/>
          <a:lstStyle/>
          <a:p>
            <a:fld id="{F938BABB-09AF-4861-BF64-E4CBD2EF0FBE}" type="slidenum">
              <a:rPr lang="en-US" smtClean="0"/>
              <a:t>17</a:t>
            </a:fld>
            <a:endParaRPr lang="en-US"/>
          </a:p>
        </p:txBody>
      </p:sp>
    </p:spTree>
    <p:extLst>
      <p:ext uri="{BB962C8B-B14F-4D97-AF65-F5344CB8AC3E}">
        <p14:creationId xmlns:p14="http://schemas.microsoft.com/office/powerpoint/2010/main" val="37096822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(Connor) Multicollinearity is when two or more independent variables in a regression are too highly correlated with one another,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which undermines the validity of a multiple linear regression.</a:t>
            </a:r>
            <a:br>
              <a:rPr lang="en-US" dirty="0"/>
            </a:b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Unfortunately, our dependent variables were too highly correlated with one another to perform a valid multiple linear regression.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investigated this by testing the variable inflation factor, which showed us that all combinations of independent variables had this issue. </a:t>
            </a:r>
          </a:p>
        </p:txBody>
      </p:sp>
      <p:sp>
        <p:nvSpPr>
          <p:cNvPr id="4" name="Slide Number Placeholder 3"/>
          <p:cNvSpPr>
            <a:spLocks noGrp="1"/>
          </p:cNvSpPr>
          <p:nvPr>
            <p:ph type="sldNum" sz="quarter" idx="5"/>
          </p:nvPr>
        </p:nvSpPr>
        <p:spPr/>
        <p:txBody>
          <a:bodyPr/>
          <a:lstStyle/>
          <a:p>
            <a:fld id="{F938BABB-09AF-4861-BF64-E4CBD2EF0FBE}" type="slidenum">
              <a:rPr lang="en-US" smtClean="0"/>
              <a:t>18</a:t>
            </a:fld>
            <a:endParaRPr lang="en-US"/>
          </a:p>
        </p:txBody>
      </p:sp>
    </p:spTree>
    <p:extLst>
      <p:ext uri="{BB962C8B-B14F-4D97-AF65-F5344CB8AC3E}">
        <p14:creationId xmlns:p14="http://schemas.microsoft.com/office/powerpoint/2010/main" val="10201372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38BABB-09AF-4861-BF64-E4CBD2EF0FBE}" type="slidenum">
              <a:rPr lang="en-US" smtClean="0"/>
              <a:t>19</a:t>
            </a:fld>
            <a:endParaRPr lang="en-US"/>
          </a:p>
        </p:txBody>
      </p:sp>
    </p:spTree>
    <p:extLst>
      <p:ext uri="{BB962C8B-B14F-4D97-AF65-F5344CB8AC3E}">
        <p14:creationId xmlns:p14="http://schemas.microsoft.com/office/powerpoint/2010/main" val="3313843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i="0" u="none" strike="noStrike" kern="1200" dirty="0">
                <a:solidFill>
                  <a:schemeClr val="tx1"/>
                </a:solidFill>
                <a:effectLst/>
                <a:latin typeface="+mn-lt"/>
                <a:ea typeface="+mn-ea"/>
                <a:cs typeface="+mn-cs"/>
              </a:rPr>
              <a:t>(Lukas) 44 words</a:t>
            </a:r>
            <a:endParaRPr lang="en-US" b="0" dirty="0">
              <a:effectLst/>
            </a:endParaRPr>
          </a:p>
          <a:p>
            <a:pPr rtl="0"/>
            <a:r>
              <a:rPr lang="en-US" sz="1200" b="0" i="0" u="none" strike="noStrike" kern="1200" dirty="0">
                <a:solidFill>
                  <a:schemeClr val="tx1"/>
                </a:solidFill>
                <a:effectLst/>
                <a:latin typeface="+mn-lt"/>
                <a:ea typeface="+mn-ea"/>
                <a:cs typeface="+mn-cs"/>
              </a:rPr>
              <a:t>So, our team was interested in better understanding how COVID-19 affects different communities in North Carolina.</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We wondered whether communities and counties that are more vulnerable would be affected by the disease and what other factors could play a role in cases and deaths.</a:t>
            </a:r>
            <a:endParaRPr lang="en-US" b="0" dirty="0">
              <a:effectLst/>
            </a:endParaRPr>
          </a:p>
        </p:txBody>
      </p:sp>
      <p:sp>
        <p:nvSpPr>
          <p:cNvPr id="4" name="Slide Number Placeholder 3"/>
          <p:cNvSpPr>
            <a:spLocks noGrp="1"/>
          </p:cNvSpPr>
          <p:nvPr>
            <p:ph type="sldNum" sz="quarter" idx="10"/>
          </p:nvPr>
        </p:nvSpPr>
        <p:spPr/>
        <p:txBody>
          <a:bodyPr/>
          <a:lstStyle/>
          <a:p>
            <a:fld id="{C63863FB-824C-491E-9FD3-17FE9A8A2A41}" type="slidenum">
              <a:rPr lang="en-US" smtClean="0"/>
              <a:t>2</a:t>
            </a:fld>
            <a:endParaRPr lang="en-US"/>
          </a:p>
        </p:txBody>
      </p:sp>
    </p:spTree>
    <p:extLst>
      <p:ext uri="{BB962C8B-B14F-4D97-AF65-F5344CB8AC3E}">
        <p14:creationId xmlns:p14="http://schemas.microsoft.com/office/powerpoint/2010/main" val="1496825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(Lukas)</a:t>
            </a:r>
          </a:p>
        </p:txBody>
      </p:sp>
      <p:sp>
        <p:nvSpPr>
          <p:cNvPr id="4" name="Slide Number Placeholder 3"/>
          <p:cNvSpPr>
            <a:spLocks noGrp="1"/>
          </p:cNvSpPr>
          <p:nvPr>
            <p:ph type="sldNum" sz="quarter" idx="10"/>
          </p:nvPr>
        </p:nvSpPr>
        <p:spPr/>
        <p:txBody>
          <a:bodyPr/>
          <a:lstStyle/>
          <a:p>
            <a:fld id="{C63863FB-824C-491E-9FD3-17FE9A8A2A41}" type="slidenum">
              <a:rPr lang="en-US" smtClean="0"/>
              <a:t>20</a:t>
            </a:fld>
            <a:endParaRPr lang="en-US"/>
          </a:p>
        </p:txBody>
      </p:sp>
    </p:spTree>
    <p:extLst>
      <p:ext uri="{BB962C8B-B14F-4D97-AF65-F5344CB8AC3E}">
        <p14:creationId xmlns:p14="http://schemas.microsoft.com/office/powerpoint/2010/main" val="12018808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(Colby)</a:t>
            </a:r>
          </a:p>
          <a:p>
            <a:r>
              <a:rPr lang="en-US" dirty="0"/>
              <a:t>So, the farther we got into some of this research, we knew there were things that the numbers wouldn’t or couldn’t tell us.</a:t>
            </a:r>
          </a:p>
          <a:p>
            <a:endParaRPr lang="en-US" dirty="0"/>
          </a:p>
          <a:p>
            <a:r>
              <a:rPr lang="en-US" dirty="0"/>
              <a:t>We looked at some of the cases and death reported by NYTimes and wondered if there was a way to see other factors at work.</a:t>
            </a:r>
          </a:p>
          <a:p>
            <a:endParaRPr lang="en-US" dirty="0"/>
          </a:p>
          <a:p>
            <a:r>
              <a:rPr lang="en-US" dirty="0"/>
              <a:t>The first that came to mind, and a fun little data exploration, was looking at testing sites. Fortunately Coders Against COVID has been gathering and keeping an API of testing locations up and running. So, we decided to map out counties, by county seat, as they relate to testing sites.</a:t>
            </a:r>
          </a:p>
          <a:p>
            <a:endParaRPr lang="en-US" dirty="0"/>
          </a:p>
          <a:p>
            <a:endParaRPr lang="en-US" dirty="0"/>
          </a:p>
        </p:txBody>
      </p:sp>
      <p:sp>
        <p:nvSpPr>
          <p:cNvPr id="4" name="Slide Number Placeholder 3"/>
          <p:cNvSpPr>
            <a:spLocks noGrp="1"/>
          </p:cNvSpPr>
          <p:nvPr>
            <p:ph type="sldNum" sz="quarter" idx="5"/>
          </p:nvPr>
        </p:nvSpPr>
        <p:spPr/>
        <p:txBody>
          <a:bodyPr/>
          <a:lstStyle/>
          <a:p>
            <a:fld id="{F938BABB-09AF-4861-BF64-E4CBD2EF0FBE}" type="slidenum">
              <a:rPr lang="en-US" smtClean="0"/>
              <a:t>21</a:t>
            </a:fld>
            <a:endParaRPr lang="en-US"/>
          </a:p>
        </p:txBody>
      </p:sp>
    </p:spTree>
    <p:extLst>
      <p:ext uri="{BB962C8B-B14F-4D97-AF65-F5344CB8AC3E}">
        <p14:creationId xmlns:p14="http://schemas.microsoft.com/office/powerpoint/2010/main" val="23257030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38BABB-09AF-4861-BF64-E4CBD2EF0FBE}" type="slidenum">
              <a:rPr lang="en-US" smtClean="0"/>
              <a:t>22</a:t>
            </a:fld>
            <a:endParaRPr lang="en-US"/>
          </a:p>
        </p:txBody>
      </p:sp>
    </p:spTree>
    <p:extLst>
      <p:ext uri="{BB962C8B-B14F-4D97-AF65-F5344CB8AC3E}">
        <p14:creationId xmlns:p14="http://schemas.microsoft.com/office/powerpoint/2010/main" val="1369094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i="0" u="none" strike="noStrike" kern="1200" dirty="0">
                <a:solidFill>
                  <a:schemeClr val="tx1"/>
                </a:solidFill>
                <a:effectLst/>
                <a:latin typeface="+mn-lt"/>
                <a:ea typeface="+mn-ea"/>
                <a:cs typeface="+mn-cs"/>
              </a:rPr>
              <a:t>(Lukas) 78 words</a:t>
            </a:r>
            <a:endParaRPr lang="en-US" b="0" dirty="0">
              <a:effectLst/>
            </a:endParaRPr>
          </a:p>
          <a:p>
            <a:pPr rtl="0"/>
            <a:r>
              <a:rPr lang="en-US" sz="1200" b="0" i="0" u="none" strike="noStrike" kern="1200" dirty="0">
                <a:solidFill>
                  <a:schemeClr val="tx1"/>
                </a:solidFill>
                <a:effectLst/>
                <a:latin typeface="+mn-lt"/>
                <a:ea typeface="+mn-ea"/>
                <a:cs typeface="+mn-cs"/>
              </a:rPr>
              <a:t>So, we had some initial questions.</a:t>
            </a:r>
            <a:endParaRPr lang="en-US" b="0" dirty="0">
              <a:effectLst/>
            </a:endParaRPr>
          </a:p>
          <a:p>
            <a:pPr rtl="0"/>
            <a:r>
              <a:rPr lang="en-US" sz="1200" b="0" i="0" u="none" strike="noStrike" kern="1200" dirty="0">
                <a:solidFill>
                  <a:schemeClr val="tx1"/>
                </a:solidFill>
                <a:effectLst/>
                <a:latin typeface="+mn-lt"/>
                <a:ea typeface="+mn-ea"/>
                <a:cs typeface="+mn-cs"/>
              </a:rPr>
              <a:t>We wanted to see how prevalent cases were among NC counties.</a:t>
            </a:r>
            <a:endParaRPr lang="en-US" b="0" dirty="0">
              <a:effectLst/>
            </a:endParaRPr>
          </a:p>
          <a:p>
            <a:pPr rtl="0" fontAlgn="base"/>
            <a:r>
              <a:rPr lang="en-US" sz="1200" b="0" i="0" u="none" strike="noStrike" kern="1200" dirty="0">
                <a:solidFill>
                  <a:schemeClr val="tx1"/>
                </a:solidFill>
                <a:effectLst/>
                <a:latin typeface="+mn-lt"/>
                <a:ea typeface="+mn-ea"/>
                <a:cs typeface="+mn-cs"/>
              </a:rPr>
              <a:t>Top 5 counties with total cases / deaths.</a:t>
            </a:r>
          </a:p>
          <a:p>
            <a:pPr rtl="0" fontAlgn="base"/>
            <a:r>
              <a:rPr lang="en-US" sz="1200" b="0" i="0" u="none" strike="noStrike" kern="1200" dirty="0">
                <a:solidFill>
                  <a:schemeClr val="tx1"/>
                </a:solidFill>
                <a:effectLst/>
                <a:latin typeface="+mn-lt"/>
                <a:ea typeface="+mn-ea"/>
                <a:cs typeface="+mn-cs"/>
              </a:rPr>
              <a:t>Top 5 counties for population-adjusted cases / deaths.</a:t>
            </a:r>
          </a:p>
          <a:p>
            <a:pPr rtl="0"/>
            <a:r>
              <a:rPr lang="en-US" sz="1200" b="0" i="0" u="none" strike="noStrike" kern="1200" dirty="0">
                <a:solidFill>
                  <a:schemeClr val="tx1"/>
                </a:solidFill>
                <a:effectLst/>
                <a:latin typeface="+mn-lt"/>
                <a:ea typeface="+mn-ea"/>
                <a:cs typeface="+mn-cs"/>
              </a:rPr>
              <a:t>What community factors explain cases in NC counties.</a:t>
            </a:r>
            <a:endParaRPr lang="en-US" b="0" dirty="0">
              <a:effectLst/>
            </a:endParaRPr>
          </a:p>
          <a:p>
            <a:pPr rtl="0" fontAlgn="base"/>
            <a:r>
              <a:rPr lang="en-US" sz="1200" b="0" i="0" u="none" strike="noStrike" kern="1200" dirty="0">
                <a:solidFill>
                  <a:schemeClr val="tx1"/>
                </a:solidFill>
                <a:effectLst/>
                <a:latin typeface="+mn-lt"/>
                <a:ea typeface="+mn-ea"/>
                <a:cs typeface="+mn-cs"/>
              </a:rPr>
              <a:t>Are more vulnerable communities more likely to be affected by COVID-19?</a:t>
            </a:r>
          </a:p>
          <a:p>
            <a:pPr rtl="0" fontAlgn="base"/>
            <a:r>
              <a:rPr lang="en-US" sz="1200" b="0" i="0" u="none" strike="noStrike" kern="1200" dirty="0">
                <a:solidFill>
                  <a:schemeClr val="tx1"/>
                </a:solidFill>
                <a:effectLst/>
                <a:latin typeface="+mn-lt"/>
                <a:ea typeface="+mn-ea"/>
                <a:cs typeface="+mn-cs"/>
              </a:rPr>
              <a:t>Do rural and urban communities show different impacts? </a:t>
            </a:r>
          </a:p>
          <a:p>
            <a:pPr rtl="0" fontAlgn="base"/>
            <a:r>
              <a:rPr lang="en-US" sz="1200" b="0" i="0" u="none" strike="noStrike" kern="1200" dirty="0">
                <a:solidFill>
                  <a:schemeClr val="tx1"/>
                </a:solidFill>
                <a:effectLst/>
                <a:latin typeface="+mn-lt"/>
                <a:ea typeface="+mn-ea"/>
                <a:cs typeface="+mn-cs"/>
              </a:rPr>
              <a:t>What role do demographics play in COVID-19 cases? </a:t>
            </a:r>
          </a:p>
          <a:p>
            <a:pPr rtl="0" fontAlgn="base"/>
            <a:r>
              <a:rPr lang="en-US" sz="1200" b="0" i="0" u="none" strike="noStrike" kern="1200" dirty="0">
                <a:solidFill>
                  <a:schemeClr val="tx1"/>
                </a:solidFill>
                <a:effectLst/>
                <a:latin typeface="+mn-lt"/>
                <a:ea typeface="+mn-ea"/>
                <a:cs typeface="+mn-cs"/>
              </a:rPr>
              <a:t>Is there a correlation between access to testing and cases of COVID-19?</a:t>
            </a:r>
          </a:p>
        </p:txBody>
      </p:sp>
      <p:sp>
        <p:nvSpPr>
          <p:cNvPr id="4" name="Slide Number Placeholder 3"/>
          <p:cNvSpPr>
            <a:spLocks noGrp="1"/>
          </p:cNvSpPr>
          <p:nvPr>
            <p:ph type="sldNum" sz="quarter" idx="10"/>
          </p:nvPr>
        </p:nvSpPr>
        <p:spPr/>
        <p:txBody>
          <a:bodyPr/>
          <a:lstStyle/>
          <a:p>
            <a:fld id="{C63863FB-824C-491E-9FD3-17FE9A8A2A41}" type="slidenum">
              <a:rPr lang="en-US" smtClean="0"/>
              <a:t>3</a:t>
            </a:fld>
            <a:endParaRPr lang="en-US"/>
          </a:p>
        </p:txBody>
      </p:sp>
    </p:spTree>
    <p:extLst>
      <p:ext uri="{BB962C8B-B14F-4D97-AF65-F5344CB8AC3E}">
        <p14:creationId xmlns:p14="http://schemas.microsoft.com/office/powerpoint/2010/main" val="2266711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i="0" u="none" strike="noStrike" kern="1200" dirty="0">
                <a:solidFill>
                  <a:schemeClr val="tx1"/>
                </a:solidFill>
                <a:effectLst/>
                <a:latin typeface="+mn-lt"/>
                <a:ea typeface="+mn-ea"/>
                <a:cs typeface="+mn-cs"/>
              </a:rPr>
              <a:t>(Lukas) 36 words</a:t>
            </a:r>
            <a:endParaRPr lang="en-US" b="0" dirty="0">
              <a:effectLst/>
            </a:endParaRPr>
          </a:p>
          <a:p>
            <a:pPr rtl="0"/>
            <a:r>
              <a:rPr lang="en-US" sz="1200" b="0" i="0" u="none" strike="noStrike" kern="1200" dirty="0">
                <a:solidFill>
                  <a:schemeClr val="tx1"/>
                </a:solidFill>
                <a:effectLst/>
                <a:latin typeface="+mn-lt"/>
                <a:ea typeface="+mn-ea"/>
                <a:cs typeface="+mn-cs"/>
              </a:rPr>
              <a:t>We had, and tested on, several hypotheses as well.</a:t>
            </a:r>
          </a:p>
          <a:p>
            <a:pPr rtl="0"/>
            <a:r>
              <a:rPr lang="en-US" sz="1200" b="0" i="0" u="none" strike="noStrike" kern="1200" dirty="0">
                <a:solidFill>
                  <a:schemeClr val="tx1"/>
                </a:solidFill>
                <a:effectLst/>
                <a:latin typeface="+mn-lt"/>
                <a:ea typeface="+mn-ea"/>
                <a:cs typeface="+mn-cs"/>
              </a:rPr>
              <a:t>They’re all outlined here, but we were really interested in cases and deaths as they compare to risk factors, age, race, poverty rate, population density, and education.</a:t>
            </a:r>
            <a:endParaRPr lang="en-US" b="0" dirty="0">
              <a:effectLst/>
            </a:endParaRPr>
          </a:p>
        </p:txBody>
      </p:sp>
      <p:sp>
        <p:nvSpPr>
          <p:cNvPr id="4" name="Slide Number Placeholder 3"/>
          <p:cNvSpPr>
            <a:spLocks noGrp="1"/>
          </p:cNvSpPr>
          <p:nvPr>
            <p:ph type="sldNum" sz="quarter" idx="10"/>
          </p:nvPr>
        </p:nvSpPr>
        <p:spPr/>
        <p:txBody>
          <a:bodyPr/>
          <a:lstStyle/>
          <a:p>
            <a:fld id="{C63863FB-824C-491E-9FD3-17FE9A8A2A41}" type="slidenum">
              <a:rPr lang="en-US" smtClean="0"/>
              <a:t>4</a:t>
            </a:fld>
            <a:endParaRPr lang="en-US"/>
          </a:p>
        </p:txBody>
      </p:sp>
    </p:spTree>
    <p:extLst>
      <p:ext uri="{BB962C8B-B14F-4D97-AF65-F5344CB8AC3E}">
        <p14:creationId xmlns:p14="http://schemas.microsoft.com/office/powerpoint/2010/main" val="42903114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i="0" u="none" strike="noStrike" kern="1200" dirty="0">
                <a:solidFill>
                  <a:schemeClr val="tx1"/>
                </a:solidFill>
                <a:effectLst/>
                <a:latin typeface="+mn-lt"/>
                <a:ea typeface="+mn-ea"/>
                <a:cs typeface="+mn-cs"/>
              </a:rPr>
              <a:t>(Colby) 127 words</a:t>
            </a:r>
            <a:endParaRPr lang="en-US" b="0" dirty="0">
              <a:effectLst/>
            </a:endParaRPr>
          </a:p>
          <a:p>
            <a:pPr rtl="0"/>
            <a:r>
              <a:rPr lang="en-US" sz="1200" b="0" i="0" u="none" strike="noStrike" kern="1200" dirty="0">
                <a:solidFill>
                  <a:schemeClr val="tx1"/>
                </a:solidFill>
                <a:effectLst/>
                <a:latin typeface="+mn-lt"/>
                <a:ea typeface="+mn-ea"/>
                <a:cs typeface="+mn-cs"/>
              </a:rPr>
              <a:t>We used several data sources for our analysis.</a:t>
            </a:r>
            <a:endParaRPr lang="en-US" b="0" dirty="0">
              <a:effectLst/>
            </a:endParaRPr>
          </a:p>
          <a:p>
            <a:pPr rtl="0"/>
            <a:r>
              <a:rPr lang="en-US" sz="1200" b="0" i="0" u="none" strike="noStrike" kern="1200" dirty="0">
                <a:solidFill>
                  <a:schemeClr val="tx1"/>
                </a:solidFill>
                <a:effectLst/>
                <a:latin typeface="+mn-lt"/>
                <a:ea typeface="+mn-ea"/>
                <a:cs typeface="+mn-cs"/>
              </a:rPr>
              <a:t>New York Times has a great GitHub repository that contains, amongst others, a report on cases and deaths, broken down by county.</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The US Census Bureau had 2 key sources of data.</a:t>
            </a:r>
            <a:endParaRPr lang="en-US" b="0" dirty="0">
              <a:effectLst/>
            </a:endParaRPr>
          </a:p>
          <a:p>
            <a:pPr rtl="0"/>
            <a:r>
              <a:rPr lang="en-US" sz="1200" b="0" i="0" u="none" strike="noStrike" kern="1200" dirty="0">
                <a:solidFill>
                  <a:schemeClr val="tx1"/>
                </a:solidFill>
                <a:effectLst/>
                <a:latin typeface="+mn-lt"/>
                <a:ea typeface="+mn-ea"/>
                <a:cs typeface="+mn-cs"/>
              </a:rPr>
              <a:t>One was their demographic data, which includes measures like population, race, housing, living arrangements, education, and income.</a:t>
            </a:r>
            <a:endParaRPr lang="en-US" b="0" dirty="0">
              <a:effectLst/>
            </a:endParaRPr>
          </a:p>
          <a:p>
            <a:pPr rtl="0"/>
            <a:r>
              <a:rPr lang="en-US" sz="1200" b="0" i="0" u="none" strike="noStrike" kern="1200" dirty="0">
                <a:solidFill>
                  <a:schemeClr val="tx1"/>
                </a:solidFill>
                <a:effectLst/>
                <a:latin typeface="+mn-lt"/>
                <a:ea typeface="+mn-ea"/>
                <a:cs typeface="+mn-cs"/>
              </a:rPr>
              <a:t>The other Census data is experimental and estimates community resilience and, in their words, “is the capacity of individuals and households to absorb, endure, and recover from the health, social, and economic impacts of a disaster such as a hurricane or pandemic.” We decided to see how accurate those estimates are.</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For other analysis, we also used testing center data provided by </a:t>
            </a:r>
            <a:r>
              <a:rPr lang="en-US" sz="1200" b="0" i="0" u="none" strike="noStrike" kern="1200" dirty="0" err="1">
                <a:solidFill>
                  <a:schemeClr val="tx1"/>
                </a:solidFill>
                <a:effectLst/>
                <a:latin typeface="+mn-lt"/>
                <a:ea typeface="+mn-ea"/>
                <a:cs typeface="+mn-cs"/>
              </a:rPr>
              <a:t>codersagainstcovid.org</a:t>
            </a:r>
            <a:r>
              <a:rPr lang="en-US" sz="1200" b="0" i="0" u="none" strike="noStrike" kern="1200" dirty="0">
                <a:solidFill>
                  <a:schemeClr val="tx1"/>
                </a:solidFill>
                <a:effectLst/>
                <a:latin typeface="+mn-lt"/>
                <a:ea typeface="+mn-ea"/>
                <a:cs typeface="+mn-cs"/>
              </a:rPr>
              <a:t> and the Google Maps Geocode API.</a:t>
            </a:r>
            <a:endParaRPr lang="en-US" b="0" dirty="0">
              <a:effectLst/>
            </a:endParaRPr>
          </a:p>
        </p:txBody>
      </p:sp>
      <p:sp>
        <p:nvSpPr>
          <p:cNvPr id="4" name="Slide Number Placeholder 3"/>
          <p:cNvSpPr>
            <a:spLocks noGrp="1"/>
          </p:cNvSpPr>
          <p:nvPr>
            <p:ph type="sldNum" sz="quarter" idx="5"/>
          </p:nvPr>
        </p:nvSpPr>
        <p:spPr/>
        <p:txBody>
          <a:bodyPr/>
          <a:lstStyle/>
          <a:p>
            <a:fld id="{F938BABB-09AF-4861-BF64-E4CBD2EF0FBE}" type="slidenum">
              <a:rPr lang="en-US" smtClean="0"/>
              <a:t>5</a:t>
            </a:fld>
            <a:endParaRPr lang="en-US"/>
          </a:p>
        </p:txBody>
      </p:sp>
    </p:spTree>
    <p:extLst>
      <p:ext uri="{BB962C8B-B14F-4D97-AF65-F5344CB8AC3E}">
        <p14:creationId xmlns:p14="http://schemas.microsoft.com/office/powerpoint/2010/main" val="3683913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i="0" u="none" strike="noStrike" kern="1200" dirty="0">
                <a:solidFill>
                  <a:schemeClr val="tx1"/>
                </a:solidFill>
                <a:effectLst/>
                <a:latin typeface="+mn-lt"/>
                <a:ea typeface="+mn-ea"/>
                <a:cs typeface="+mn-cs"/>
              </a:rPr>
              <a:t>(Colby) 97 words</a:t>
            </a:r>
            <a:endParaRPr lang="en-US" b="0" dirty="0">
              <a:effectLst/>
            </a:endParaRPr>
          </a:p>
          <a:p>
            <a:pPr rtl="0"/>
            <a:r>
              <a:rPr lang="en-US" sz="1200" b="0" i="0" u="none" strike="noStrike" kern="1200" dirty="0">
                <a:solidFill>
                  <a:schemeClr val="tx1"/>
                </a:solidFill>
                <a:effectLst/>
                <a:latin typeface="+mn-lt"/>
                <a:ea typeface="+mn-ea"/>
                <a:cs typeface="+mn-cs"/>
              </a:rPr>
              <a:t>As we dug into this project, once we identified the data sources, we saw potential issues in shared statistics. For example, population numbers. Our data sources had some stats gathered at different times and by different means. So, we worked to make sure our data was as current as possible.</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From there, we merged all of our data into a single </a:t>
            </a:r>
            <a:r>
              <a:rPr lang="en-US" sz="1200" b="0" i="0" u="none" strike="noStrike" kern="1200" dirty="0" err="1">
                <a:solidFill>
                  <a:schemeClr val="tx1"/>
                </a:solidFill>
                <a:effectLst/>
                <a:latin typeface="+mn-lt"/>
                <a:ea typeface="+mn-ea"/>
                <a:cs typeface="+mn-cs"/>
              </a:rPr>
              <a:t>dataframe</a:t>
            </a:r>
            <a:r>
              <a:rPr lang="en-US" sz="1200" b="0" i="0" u="none" strike="noStrike" kern="1200" dirty="0">
                <a:solidFill>
                  <a:schemeClr val="tx1"/>
                </a:solidFill>
                <a:effectLst/>
                <a:latin typeface="+mn-lt"/>
                <a:ea typeface="+mn-ea"/>
                <a:cs typeface="+mn-cs"/>
              </a:rPr>
              <a:t> that we used to generate our analyses to see if our hypotheses were correct.</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We’ll get into this later, but we also did some additional research to help resolve some of the gaps we saw.</a:t>
            </a:r>
            <a:endParaRPr lang="en-US" b="0" dirty="0">
              <a:effectLst/>
            </a:endParaRPr>
          </a:p>
        </p:txBody>
      </p:sp>
      <p:sp>
        <p:nvSpPr>
          <p:cNvPr id="4" name="Slide Number Placeholder 3"/>
          <p:cNvSpPr>
            <a:spLocks noGrp="1"/>
          </p:cNvSpPr>
          <p:nvPr>
            <p:ph type="sldNum" sz="quarter" idx="5"/>
          </p:nvPr>
        </p:nvSpPr>
        <p:spPr/>
        <p:txBody>
          <a:bodyPr/>
          <a:lstStyle/>
          <a:p>
            <a:fld id="{F938BABB-09AF-4861-BF64-E4CBD2EF0FBE}" type="slidenum">
              <a:rPr lang="en-US" smtClean="0"/>
              <a:t>6</a:t>
            </a:fld>
            <a:endParaRPr lang="en-US"/>
          </a:p>
        </p:txBody>
      </p:sp>
    </p:spTree>
    <p:extLst>
      <p:ext uri="{BB962C8B-B14F-4D97-AF65-F5344CB8AC3E}">
        <p14:creationId xmlns:p14="http://schemas.microsoft.com/office/powerpoint/2010/main" val="3468352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i="0" u="none" strike="noStrike" kern="1200" dirty="0">
                <a:solidFill>
                  <a:schemeClr val="tx1"/>
                </a:solidFill>
                <a:effectLst/>
                <a:latin typeface="+mn-lt"/>
                <a:ea typeface="+mn-ea"/>
                <a:cs typeface="+mn-cs"/>
              </a:rPr>
              <a:t>(Chess) 13 words</a:t>
            </a:r>
            <a:endParaRPr lang="en-US" b="0" dirty="0">
              <a:effectLst/>
            </a:endParaRPr>
          </a:p>
          <a:p>
            <a:pPr rtl="0"/>
            <a:r>
              <a:rPr lang="en-US" sz="1200" b="0" i="0" u="none" strike="noStrike" kern="1200" dirty="0">
                <a:solidFill>
                  <a:schemeClr val="tx1"/>
                </a:solidFill>
                <a:effectLst/>
                <a:latin typeface="+mn-lt"/>
                <a:ea typeface="+mn-ea"/>
                <a:cs typeface="+mn-cs"/>
              </a:rPr>
              <a:t>So, the moment you’ve been waiting for...the results. What did we find?</a:t>
            </a:r>
            <a:endParaRPr lang="en-US" b="0" dirty="0">
              <a:effectLst/>
            </a:endParaRPr>
          </a:p>
        </p:txBody>
      </p:sp>
      <p:sp>
        <p:nvSpPr>
          <p:cNvPr id="4" name="Slide Number Placeholder 3"/>
          <p:cNvSpPr>
            <a:spLocks noGrp="1"/>
          </p:cNvSpPr>
          <p:nvPr>
            <p:ph type="sldNum" sz="quarter" idx="5"/>
          </p:nvPr>
        </p:nvSpPr>
        <p:spPr/>
        <p:txBody>
          <a:bodyPr/>
          <a:lstStyle/>
          <a:p>
            <a:fld id="{F938BABB-09AF-4861-BF64-E4CBD2EF0FBE}" type="slidenum">
              <a:rPr lang="en-US" smtClean="0"/>
              <a:t>7</a:t>
            </a:fld>
            <a:endParaRPr lang="en-US"/>
          </a:p>
        </p:txBody>
      </p:sp>
    </p:spTree>
    <p:extLst>
      <p:ext uri="{BB962C8B-B14F-4D97-AF65-F5344CB8AC3E}">
        <p14:creationId xmlns:p14="http://schemas.microsoft.com/office/powerpoint/2010/main" val="2841035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i="0" u="none" strike="noStrike" kern="1200" dirty="0">
                <a:solidFill>
                  <a:schemeClr val="tx1"/>
                </a:solidFill>
                <a:effectLst/>
                <a:latin typeface="+mn-lt"/>
                <a:ea typeface="+mn-ea"/>
                <a:cs typeface="+mn-cs"/>
              </a:rPr>
              <a:t>(Chess) 25 words</a:t>
            </a:r>
            <a:endParaRPr lang="en-US" b="0" dirty="0">
              <a:effectLst/>
            </a:endParaRPr>
          </a:p>
          <a:p>
            <a:pPr rtl="0"/>
            <a:r>
              <a:rPr lang="en-US" sz="1200" b="0" i="0" u="none" strike="noStrike" kern="1200" dirty="0">
                <a:solidFill>
                  <a:schemeClr val="tx1"/>
                </a:solidFill>
                <a:effectLst/>
                <a:latin typeface="+mn-lt"/>
                <a:ea typeface="+mn-ea"/>
                <a:cs typeface="+mn-cs"/>
              </a:rPr>
              <a:t>Here are our top 10 counties, by cases and deaths. These are just pure total numbers and are not adjusted or normalized in any way. </a:t>
            </a:r>
            <a:endParaRPr lang="en-US" b="0" dirty="0">
              <a:effectLst/>
            </a:endParaRPr>
          </a:p>
        </p:txBody>
      </p:sp>
      <p:sp>
        <p:nvSpPr>
          <p:cNvPr id="4" name="Slide Number Placeholder 3"/>
          <p:cNvSpPr>
            <a:spLocks noGrp="1"/>
          </p:cNvSpPr>
          <p:nvPr>
            <p:ph type="sldNum" sz="quarter" idx="5"/>
          </p:nvPr>
        </p:nvSpPr>
        <p:spPr/>
        <p:txBody>
          <a:bodyPr/>
          <a:lstStyle/>
          <a:p>
            <a:fld id="{F938BABB-09AF-4861-BF64-E4CBD2EF0FBE}" type="slidenum">
              <a:rPr lang="en-US" smtClean="0"/>
              <a:t>8</a:t>
            </a:fld>
            <a:endParaRPr lang="en-US"/>
          </a:p>
        </p:txBody>
      </p:sp>
    </p:spTree>
    <p:extLst>
      <p:ext uri="{BB962C8B-B14F-4D97-AF65-F5344CB8AC3E}">
        <p14:creationId xmlns:p14="http://schemas.microsoft.com/office/powerpoint/2010/main" val="3780182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i="0" u="none" strike="noStrike" kern="1200" dirty="0">
                <a:solidFill>
                  <a:schemeClr val="tx1"/>
                </a:solidFill>
                <a:effectLst/>
                <a:latin typeface="+mn-lt"/>
                <a:ea typeface="+mn-ea"/>
                <a:cs typeface="+mn-cs"/>
              </a:rPr>
              <a:t>(Chess) 36 words</a:t>
            </a:r>
            <a:endParaRPr lang="en-US" b="0" dirty="0">
              <a:effectLst/>
            </a:endParaRPr>
          </a:p>
          <a:p>
            <a:pPr rtl="0"/>
            <a:r>
              <a:rPr lang="en-US" sz="1200" b="0" i="0" u="none" strike="noStrike" kern="1200" dirty="0">
                <a:solidFill>
                  <a:schemeClr val="tx1"/>
                </a:solidFill>
                <a:effectLst/>
                <a:latin typeface="+mn-lt"/>
                <a:ea typeface="+mn-ea"/>
                <a:cs typeface="+mn-cs"/>
              </a:rPr>
              <a:t>Something interesting here is that Wake County ranks second in overall cases, but third in deaths. Meanwhile, Guilford has less than half the number of cases, and just over a third more deaths, than Wake County.</a:t>
            </a:r>
            <a:endParaRPr lang="en-US" b="0" dirty="0">
              <a:effectLst/>
            </a:endParaRPr>
          </a:p>
        </p:txBody>
      </p:sp>
      <p:sp>
        <p:nvSpPr>
          <p:cNvPr id="4" name="Slide Number Placeholder 3"/>
          <p:cNvSpPr>
            <a:spLocks noGrp="1"/>
          </p:cNvSpPr>
          <p:nvPr>
            <p:ph type="sldNum" sz="quarter" idx="5"/>
          </p:nvPr>
        </p:nvSpPr>
        <p:spPr/>
        <p:txBody>
          <a:bodyPr/>
          <a:lstStyle/>
          <a:p>
            <a:fld id="{F938BABB-09AF-4861-BF64-E4CBD2EF0FBE}" type="slidenum">
              <a:rPr lang="en-US" smtClean="0"/>
              <a:t>9</a:t>
            </a:fld>
            <a:endParaRPr lang="en-US"/>
          </a:p>
        </p:txBody>
      </p:sp>
    </p:spTree>
    <p:extLst>
      <p:ext uri="{BB962C8B-B14F-4D97-AF65-F5344CB8AC3E}">
        <p14:creationId xmlns:p14="http://schemas.microsoft.com/office/powerpoint/2010/main" val="812270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2BE61556-9309-4A94-80D6-8CCFEE4B8FAE}" type="datetimeFigureOut">
              <a:rPr lang="en-US" smtClean="0"/>
              <a:t>7/23/20</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51F75EBF-6EC0-4FA6-8A6F-0C41B991EB75}"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35235233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61556-9309-4A94-80D6-8CCFEE4B8FAE}" type="datetimeFigureOut">
              <a:rPr lang="en-US" smtClean="0"/>
              <a:t>7/23/20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75EBF-6EC0-4FA6-8A6F-0C41B991EB75}" type="slidenum">
              <a:rPr lang="en-US" smtClean="0"/>
              <a:t>‹#›</a:t>
            </a:fld>
            <a:endParaRPr lang="en-US"/>
          </a:p>
        </p:txBody>
      </p:sp>
    </p:spTree>
    <p:extLst>
      <p:ext uri="{BB962C8B-B14F-4D97-AF65-F5344CB8AC3E}">
        <p14:creationId xmlns:p14="http://schemas.microsoft.com/office/powerpoint/2010/main" val="2394232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61556-9309-4A94-80D6-8CCFEE4B8FAE}" type="datetimeFigureOut">
              <a:rPr lang="en-US" smtClean="0"/>
              <a:t>7/23/20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75EBF-6EC0-4FA6-8A6F-0C41B991EB75}" type="slidenum">
              <a:rPr lang="en-US" smtClean="0"/>
              <a:t>‹#›</a:t>
            </a:fld>
            <a:endParaRPr lang="en-US"/>
          </a:p>
        </p:txBody>
      </p:sp>
    </p:spTree>
    <p:extLst>
      <p:ext uri="{BB962C8B-B14F-4D97-AF65-F5344CB8AC3E}">
        <p14:creationId xmlns:p14="http://schemas.microsoft.com/office/powerpoint/2010/main" val="1548216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61556-9309-4A94-80D6-8CCFEE4B8FAE}" type="datetimeFigureOut">
              <a:rPr lang="en-US" smtClean="0"/>
              <a:t>7/23/20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75EBF-6EC0-4FA6-8A6F-0C41B991EB75}" type="slidenum">
              <a:rPr lang="en-US" smtClean="0"/>
              <a:t>‹#›</a:t>
            </a:fld>
            <a:endParaRPr lang="en-US"/>
          </a:p>
        </p:txBody>
      </p:sp>
    </p:spTree>
    <p:extLst>
      <p:ext uri="{BB962C8B-B14F-4D97-AF65-F5344CB8AC3E}">
        <p14:creationId xmlns:p14="http://schemas.microsoft.com/office/powerpoint/2010/main" val="404735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2BE61556-9309-4A94-80D6-8CCFEE4B8FAE}" type="datetimeFigureOut">
              <a:rPr lang="en-US" smtClean="0"/>
              <a:t>7/23/20</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51F75EBF-6EC0-4FA6-8A6F-0C41B991EB75}"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97646188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61556-9309-4A94-80D6-8CCFEE4B8FAE}" type="datetimeFigureOut">
              <a:rPr lang="en-US" smtClean="0"/>
              <a:t>7/23/20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F75EBF-6EC0-4FA6-8A6F-0C41B991EB75}" type="slidenum">
              <a:rPr lang="en-US" smtClean="0"/>
              <a:t>‹#›</a:t>
            </a:fld>
            <a:endParaRPr lang="en-US"/>
          </a:p>
        </p:txBody>
      </p:sp>
    </p:spTree>
    <p:extLst>
      <p:ext uri="{BB962C8B-B14F-4D97-AF65-F5344CB8AC3E}">
        <p14:creationId xmlns:p14="http://schemas.microsoft.com/office/powerpoint/2010/main" val="3237476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61556-9309-4A94-80D6-8CCFEE4B8FAE}" type="datetimeFigureOut">
              <a:rPr lang="en-US" smtClean="0"/>
              <a:t>7/23/20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F75EBF-6EC0-4FA6-8A6F-0C41B991EB75}" type="slidenum">
              <a:rPr lang="en-US" smtClean="0"/>
              <a:t>‹#›</a:t>
            </a:fld>
            <a:endParaRPr lang="en-US"/>
          </a:p>
        </p:txBody>
      </p:sp>
    </p:spTree>
    <p:extLst>
      <p:ext uri="{BB962C8B-B14F-4D97-AF65-F5344CB8AC3E}">
        <p14:creationId xmlns:p14="http://schemas.microsoft.com/office/powerpoint/2010/main" val="2162072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E61556-9309-4A94-80D6-8CCFEE4B8FAE}" type="datetimeFigureOut">
              <a:rPr lang="en-US" smtClean="0"/>
              <a:t>7/23/20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F75EBF-6EC0-4FA6-8A6F-0C41B991EB75}" type="slidenum">
              <a:rPr lang="en-US" smtClean="0"/>
              <a:t>‹#›</a:t>
            </a:fld>
            <a:endParaRPr lang="en-US"/>
          </a:p>
        </p:txBody>
      </p:sp>
    </p:spTree>
    <p:extLst>
      <p:ext uri="{BB962C8B-B14F-4D97-AF65-F5344CB8AC3E}">
        <p14:creationId xmlns:p14="http://schemas.microsoft.com/office/powerpoint/2010/main" val="1412717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61556-9309-4A94-80D6-8CCFEE4B8FAE}" type="datetimeFigureOut">
              <a:rPr lang="en-US" smtClean="0"/>
              <a:t>7/23/20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F75EBF-6EC0-4FA6-8A6F-0C41B991EB75}" type="slidenum">
              <a:rPr lang="en-US" smtClean="0"/>
              <a:t>‹#›</a:t>
            </a:fld>
            <a:endParaRPr lang="en-US"/>
          </a:p>
        </p:txBody>
      </p:sp>
    </p:spTree>
    <p:extLst>
      <p:ext uri="{BB962C8B-B14F-4D97-AF65-F5344CB8AC3E}">
        <p14:creationId xmlns:p14="http://schemas.microsoft.com/office/powerpoint/2010/main" val="3897061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BE61556-9309-4A94-80D6-8CCFEE4B8FAE}" type="datetimeFigureOut">
              <a:rPr lang="en-US" smtClean="0"/>
              <a:t>7/23/20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51F75EBF-6EC0-4FA6-8A6F-0C41B991EB7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81297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BE61556-9309-4A94-80D6-8CCFEE4B8FAE}" type="datetimeFigureOut">
              <a:rPr lang="en-US" smtClean="0"/>
              <a:t>7/23/20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51F75EBF-6EC0-4FA6-8A6F-0C41B991EB7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90498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2BE61556-9309-4A94-80D6-8CCFEE4B8FAE}" type="datetimeFigureOut">
              <a:rPr lang="en-US" smtClean="0"/>
              <a:t>7/23/20</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51F75EBF-6EC0-4FA6-8A6F-0C41B991EB75}"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22318822"/>
      </p:ext>
    </p:extLst>
  </p:cSld>
  <p:clrMap bg1="lt1" tx1="dk1" bg2="lt2" tx2="dk2" accent1="accent1" accent2="accent2" accent3="accent3" accent4="accent4" accent5="accent5" accent6="accent6" hlink="hlink" folHlink="folHlink"/>
  <p:sldLayoutIdLst>
    <p:sldLayoutId id="2147483906"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maps.googleapis.com/maps/api/geocode/json" TargetMode="External"/><Relationship Id="rId3" Type="http://schemas.openxmlformats.org/officeDocument/2006/relationships/hyperlink" Target="https://github.com/nytimes/covid-19-data" TargetMode="External"/><Relationship Id="rId7" Type="http://schemas.openxmlformats.org/officeDocument/2006/relationships/hyperlink" Target="https://github.com/codersagainstcovidorg/covid19testing-backend"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www2.census.gov/data/experimental-data-products/community-resilience-estimates/2020/" TargetMode="External"/><Relationship Id="rId5" Type="http://schemas.openxmlformats.org/officeDocument/2006/relationships/hyperlink" Target="https://www.census.gov/data/experimental-data-products/community-resilience-estimates.html" TargetMode="External"/><Relationship Id="rId4" Type="http://schemas.openxmlformats.org/officeDocument/2006/relationships/hyperlink" Target="https://www.census.gov/quickfacts/fact/table/US/PST045219"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97273"/>
            <a:ext cx="8361229" cy="3263453"/>
          </a:xfrm>
        </p:spPr>
        <p:txBody>
          <a:bodyPr>
            <a:normAutofit/>
          </a:bodyPr>
          <a:lstStyle/>
          <a:p>
            <a:r>
              <a:rPr lang="en-US" dirty="0">
                <a:solidFill>
                  <a:schemeClr val="tx1"/>
                </a:solidFill>
              </a:rPr>
              <a:t>COVID-19 and North Carolina Communities</a:t>
            </a:r>
          </a:p>
        </p:txBody>
      </p:sp>
      <p:sp>
        <p:nvSpPr>
          <p:cNvPr id="3" name="Subtitle 2"/>
          <p:cNvSpPr>
            <a:spLocks noGrp="1"/>
          </p:cNvSpPr>
          <p:nvPr>
            <p:ph type="subTitle" idx="1"/>
          </p:nvPr>
        </p:nvSpPr>
        <p:spPr>
          <a:xfrm>
            <a:off x="1915128" y="5063104"/>
            <a:ext cx="8361229" cy="507202"/>
          </a:xfrm>
        </p:spPr>
        <p:txBody>
          <a:bodyPr>
            <a:normAutofit/>
          </a:bodyPr>
          <a:lstStyle/>
          <a:p>
            <a:r>
              <a:rPr lang="en-US" sz="2000" dirty="0">
                <a:solidFill>
                  <a:schemeClr val="tx1">
                    <a:lumMod val="50000"/>
                    <a:lumOff val="50000"/>
                  </a:schemeClr>
                </a:solidFill>
              </a:rPr>
              <a:t>Lukas Brun, Colby Hoke, Alexander “Chess” Rosati, Connor Reside</a:t>
            </a:r>
          </a:p>
        </p:txBody>
      </p:sp>
      <p:sp>
        <p:nvSpPr>
          <p:cNvPr id="4" name="TextBox 3">
            <a:extLst>
              <a:ext uri="{FF2B5EF4-FFF2-40B4-BE49-F238E27FC236}">
                <a16:creationId xmlns:a16="http://schemas.microsoft.com/office/drawing/2014/main" id="{6D3D4FD2-6F22-0B46-AA8C-6E03979E184A}"/>
              </a:ext>
            </a:extLst>
          </p:cNvPr>
          <p:cNvSpPr txBox="1"/>
          <p:nvPr/>
        </p:nvSpPr>
        <p:spPr>
          <a:xfrm>
            <a:off x="9101180" y="6215543"/>
            <a:ext cx="3090270" cy="646331"/>
          </a:xfrm>
          <a:prstGeom prst="rect">
            <a:avLst/>
          </a:prstGeom>
          <a:noFill/>
        </p:spPr>
        <p:txBody>
          <a:bodyPr wrap="none" rtlCol="0">
            <a:spAutoFit/>
          </a:bodyPr>
          <a:lstStyle/>
          <a:p>
            <a:pPr algn="r"/>
            <a:r>
              <a:rPr lang="en-US" dirty="0"/>
              <a:t>UNC Data Analytics Bootcamp</a:t>
            </a:r>
          </a:p>
          <a:p>
            <a:pPr algn="r"/>
            <a:r>
              <a:rPr lang="en-US" dirty="0"/>
              <a:t>July 23, 2020</a:t>
            </a:r>
          </a:p>
        </p:txBody>
      </p:sp>
    </p:spTree>
    <p:extLst>
      <p:ext uri="{BB962C8B-B14F-4D97-AF65-F5344CB8AC3E}">
        <p14:creationId xmlns:p14="http://schemas.microsoft.com/office/powerpoint/2010/main" val="4199678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FFFB5-CC1C-463E-BD73-F0410232952B}"/>
              </a:ext>
            </a:extLst>
          </p:cNvPr>
          <p:cNvSpPr>
            <a:spLocks noGrp="1"/>
          </p:cNvSpPr>
          <p:nvPr>
            <p:ph type="title"/>
          </p:nvPr>
        </p:nvSpPr>
        <p:spPr>
          <a:xfrm>
            <a:off x="882351" y="276726"/>
            <a:ext cx="3656419" cy="1485900"/>
          </a:xfrm>
        </p:spPr>
        <p:txBody>
          <a:bodyPr vert="horz" lIns="91440" tIns="45720" rIns="91440" bIns="45720" rtlCol="0">
            <a:normAutofit/>
          </a:bodyPr>
          <a:lstStyle/>
          <a:p>
            <a:r>
              <a:rPr lang="en-US" sz="4100" cap="all" dirty="0"/>
              <a:t>Results:</a:t>
            </a:r>
            <a:br>
              <a:rPr lang="en-US" sz="4100" cap="all" dirty="0"/>
            </a:br>
            <a:r>
              <a:rPr lang="en-US" sz="4100" cap="all" dirty="0"/>
              <a:t>TOP COUNTIES</a:t>
            </a:r>
          </a:p>
        </p:txBody>
      </p:sp>
      <p:sp>
        <p:nvSpPr>
          <p:cNvPr id="23" name="Content Placeholder 17">
            <a:extLst>
              <a:ext uri="{FF2B5EF4-FFF2-40B4-BE49-F238E27FC236}">
                <a16:creationId xmlns:a16="http://schemas.microsoft.com/office/drawing/2014/main" id="{067B12A0-38E3-475F-944C-1C5FE696D17B}"/>
              </a:ext>
            </a:extLst>
          </p:cNvPr>
          <p:cNvSpPr>
            <a:spLocks noGrp="1"/>
          </p:cNvSpPr>
          <p:nvPr>
            <p:ph idx="1"/>
          </p:nvPr>
        </p:nvSpPr>
        <p:spPr>
          <a:xfrm>
            <a:off x="882351" y="1638300"/>
            <a:ext cx="3656419" cy="3581400"/>
          </a:xfrm>
        </p:spPr>
        <p:txBody>
          <a:bodyPr>
            <a:normAutofit/>
          </a:bodyPr>
          <a:lstStyle/>
          <a:p>
            <a:pPr marL="0" indent="0">
              <a:buNone/>
            </a:pPr>
            <a:r>
              <a:rPr lang="en-US" dirty="0"/>
              <a:t>Measure of top 10 (worst) counties with most overall cases and deaths.</a:t>
            </a:r>
          </a:p>
        </p:txBody>
      </p:sp>
      <p:sp>
        <p:nvSpPr>
          <p:cNvPr id="5" name="TextBox 4">
            <a:extLst>
              <a:ext uri="{FF2B5EF4-FFF2-40B4-BE49-F238E27FC236}">
                <a16:creationId xmlns:a16="http://schemas.microsoft.com/office/drawing/2014/main" id="{F1ECDF3F-513A-3441-B952-E112B25B4566}"/>
              </a:ext>
            </a:extLst>
          </p:cNvPr>
          <p:cNvSpPr txBox="1"/>
          <p:nvPr/>
        </p:nvSpPr>
        <p:spPr>
          <a:xfrm>
            <a:off x="9666511" y="6483921"/>
            <a:ext cx="2507610" cy="369332"/>
          </a:xfrm>
          <a:prstGeom prst="rect">
            <a:avLst/>
          </a:prstGeom>
          <a:noFill/>
        </p:spPr>
        <p:txBody>
          <a:bodyPr wrap="none" rtlCol="0">
            <a:spAutoFit/>
          </a:bodyPr>
          <a:lstStyle/>
          <a:p>
            <a:pPr algn="r">
              <a:spcAft>
                <a:spcPts val="600"/>
              </a:spcAft>
            </a:pPr>
            <a:r>
              <a:rPr lang="en-US" dirty="0"/>
              <a:t>Source: New York Times</a:t>
            </a:r>
          </a:p>
        </p:txBody>
      </p:sp>
      <p:pic>
        <p:nvPicPr>
          <p:cNvPr id="11" name="Picture 10" descr="A screenshot of a cell phone&#10;&#10;Description automatically generated">
            <a:extLst>
              <a:ext uri="{FF2B5EF4-FFF2-40B4-BE49-F238E27FC236}">
                <a16:creationId xmlns:a16="http://schemas.microsoft.com/office/drawing/2014/main" id="{A79853C0-89A0-7E45-AFF9-F232BF7507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8257" y="612128"/>
            <a:ext cx="6569812" cy="5633744"/>
          </a:xfrm>
          <a:prstGeom prst="rect">
            <a:avLst/>
          </a:prstGeom>
        </p:spPr>
      </p:pic>
      <p:sp>
        <p:nvSpPr>
          <p:cNvPr id="8" name="Rectangle 7">
            <a:extLst>
              <a:ext uri="{FF2B5EF4-FFF2-40B4-BE49-F238E27FC236}">
                <a16:creationId xmlns:a16="http://schemas.microsoft.com/office/drawing/2014/main" id="{FC1C835F-7AA6-CE48-A013-66FEDEEFD410}"/>
              </a:ext>
            </a:extLst>
          </p:cNvPr>
          <p:cNvSpPr/>
          <p:nvPr/>
        </p:nvSpPr>
        <p:spPr>
          <a:xfrm>
            <a:off x="5852211" y="3313043"/>
            <a:ext cx="1595510" cy="2305879"/>
          </a:xfrm>
          <a:prstGeom prst="rect">
            <a:avLst/>
          </a:prstGeom>
          <a:solidFill>
            <a:srgbClr val="C00000">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9E245C9-E9A8-0840-9D64-098E787449D4}"/>
              </a:ext>
            </a:extLst>
          </p:cNvPr>
          <p:cNvSpPr/>
          <p:nvPr/>
        </p:nvSpPr>
        <p:spPr>
          <a:xfrm>
            <a:off x="8562281" y="3319671"/>
            <a:ext cx="1595510" cy="2305879"/>
          </a:xfrm>
          <a:prstGeom prst="rect">
            <a:avLst/>
          </a:prstGeom>
          <a:solidFill>
            <a:srgbClr val="C00000">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2920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EACA095-411A-544F-AF56-CBE494D02C0D}"/>
              </a:ext>
            </a:extLst>
          </p:cNvPr>
          <p:cNvSpPr txBox="1">
            <a:spLocks/>
          </p:cNvSpPr>
          <p:nvPr/>
        </p:nvSpPr>
        <p:spPr>
          <a:xfrm>
            <a:off x="882351" y="276726"/>
            <a:ext cx="3656419" cy="1485900"/>
          </a:xfrm>
          <a:prstGeom prst="rect">
            <a:avLst/>
          </a:prstGeom>
        </p:spPr>
        <p:txBody>
          <a:bodyPr vert="horz" lIns="91440" tIns="45720" rIns="91440" bIns="45720" rtlCol="0" anchor="t">
            <a:normAutofit fontScale="92500"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sz="4100" cap="all" dirty="0"/>
              <a:t>Results:</a:t>
            </a:r>
            <a:br>
              <a:rPr lang="en-US" sz="4100" cap="all" dirty="0"/>
            </a:br>
            <a:r>
              <a:rPr lang="en-US" sz="4100" cap="all" dirty="0"/>
              <a:t>County Risk Factor</a:t>
            </a:r>
          </a:p>
        </p:txBody>
      </p:sp>
      <p:sp>
        <p:nvSpPr>
          <p:cNvPr id="15" name="Content Placeholder 17">
            <a:extLst>
              <a:ext uri="{FF2B5EF4-FFF2-40B4-BE49-F238E27FC236}">
                <a16:creationId xmlns:a16="http://schemas.microsoft.com/office/drawing/2014/main" id="{ABEE1AF3-6318-E046-A03D-5F927DD4FD03}"/>
              </a:ext>
            </a:extLst>
          </p:cNvPr>
          <p:cNvSpPr>
            <a:spLocks noGrp="1"/>
          </p:cNvSpPr>
          <p:nvPr>
            <p:ph idx="1"/>
          </p:nvPr>
        </p:nvSpPr>
        <p:spPr>
          <a:xfrm>
            <a:off x="882351" y="1638300"/>
            <a:ext cx="3656419" cy="3581400"/>
          </a:xfrm>
        </p:spPr>
        <p:txBody>
          <a:bodyPr>
            <a:normAutofit/>
          </a:bodyPr>
          <a:lstStyle/>
          <a:p>
            <a:pPr marL="0" indent="0">
              <a:buNone/>
            </a:pPr>
            <a:r>
              <a:rPr lang="en-US" dirty="0"/>
              <a:t>R^2: 0.02349</a:t>
            </a:r>
          </a:p>
        </p:txBody>
      </p:sp>
      <p:pic>
        <p:nvPicPr>
          <p:cNvPr id="4" name="Picture 3" descr="A close up of a map&#10;&#10;Description automatically generated">
            <a:extLst>
              <a:ext uri="{FF2B5EF4-FFF2-40B4-BE49-F238E27FC236}">
                <a16:creationId xmlns:a16="http://schemas.microsoft.com/office/drawing/2014/main" id="{21451C60-FBAF-884D-A8CA-E9D0FA6585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762626"/>
            <a:ext cx="5486400" cy="3657600"/>
          </a:xfrm>
          <a:prstGeom prst="rect">
            <a:avLst/>
          </a:prstGeom>
        </p:spPr>
      </p:pic>
      <p:sp>
        <p:nvSpPr>
          <p:cNvPr id="5" name="TextBox 4">
            <a:extLst>
              <a:ext uri="{FF2B5EF4-FFF2-40B4-BE49-F238E27FC236}">
                <a16:creationId xmlns:a16="http://schemas.microsoft.com/office/drawing/2014/main" id="{7D1C612A-F002-224C-A68A-515D2E43A803}"/>
              </a:ext>
            </a:extLst>
          </p:cNvPr>
          <p:cNvSpPr txBox="1"/>
          <p:nvPr/>
        </p:nvSpPr>
        <p:spPr>
          <a:xfrm>
            <a:off x="8132437" y="6483921"/>
            <a:ext cx="4041684" cy="369332"/>
          </a:xfrm>
          <a:prstGeom prst="rect">
            <a:avLst/>
          </a:prstGeom>
          <a:noFill/>
        </p:spPr>
        <p:txBody>
          <a:bodyPr wrap="none" rtlCol="0">
            <a:spAutoFit/>
          </a:bodyPr>
          <a:lstStyle/>
          <a:p>
            <a:pPr algn="r">
              <a:spcAft>
                <a:spcPts val="600"/>
              </a:spcAft>
            </a:pPr>
            <a:r>
              <a:rPr lang="en-US" dirty="0"/>
              <a:t>Source: US Census and New York Times</a:t>
            </a:r>
          </a:p>
        </p:txBody>
      </p:sp>
    </p:spTree>
    <p:extLst>
      <p:ext uri="{BB962C8B-B14F-4D97-AF65-F5344CB8AC3E}">
        <p14:creationId xmlns:p14="http://schemas.microsoft.com/office/powerpoint/2010/main" val="2439780040"/>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5DD63C9C-D34F-CB44-A46F-979FA1C43117}"/>
              </a:ext>
            </a:extLst>
          </p:cNvPr>
          <p:cNvSpPr txBox="1">
            <a:spLocks/>
          </p:cNvSpPr>
          <p:nvPr/>
        </p:nvSpPr>
        <p:spPr>
          <a:xfrm>
            <a:off x="882351" y="276726"/>
            <a:ext cx="3656419"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sz="4100" cap="all" dirty="0"/>
              <a:t>Results:</a:t>
            </a:r>
            <a:br>
              <a:rPr lang="en-US" sz="4100" cap="all" dirty="0"/>
            </a:br>
            <a:r>
              <a:rPr lang="en-US" sz="4100" cap="all" dirty="0"/>
              <a:t>Age</a:t>
            </a:r>
          </a:p>
        </p:txBody>
      </p:sp>
      <p:sp>
        <p:nvSpPr>
          <p:cNvPr id="11" name="Content Placeholder 17">
            <a:extLst>
              <a:ext uri="{FF2B5EF4-FFF2-40B4-BE49-F238E27FC236}">
                <a16:creationId xmlns:a16="http://schemas.microsoft.com/office/drawing/2014/main" id="{5B8BDACB-001C-C644-BDC3-1DD63C6050AD}"/>
              </a:ext>
            </a:extLst>
          </p:cNvPr>
          <p:cNvSpPr>
            <a:spLocks noGrp="1"/>
          </p:cNvSpPr>
          <p:nvPr>
            <p:ph idx="1"/>
          </p:nvPr>
        </p:nvSpPr>
        <p:spPr>
          <a:xfrm>
            <a:off x="882351" y="1638300"/>
            <a:ext cx="3656419" cy="3581400"/>
          </a:xfrm>
        </p:spPr>
        <p:txBody>
          <a:bodyPr>
            <a:normAutofit/>
          </a:bodyPr>
          <a:lstStyle/>
          <a:p>
            <a:pPr marL="0" indent="0">
              <a:buNone/>
            </a:pPr>
            <a:r>
              <a:rPr lang="en-US" dirty="0"/>
              <a:t>Under 18 R^2: 0.14370</a:t>
            </a:r>
          </a:p>
          <a:p>
            <a:pPr marL="0" indent="0">
              <a:buNone/>
            </a:pPr>
            <a:r>
              <a:rPr lang="en-US" dirty="0"/>
              <a:t>Over 65 R^2: 0.09352</a:t>
            </a:r>
          </a:p>
        </p:txBody>
      </p:sp>
      <p:pic>
        <p:nvPicPr>
          <p:cNvPr id="4" name="Picture 3" descr="A close up of a map&#10;&#10;Description automatically generated">
            <a:extLst>
              <a:ext uri="{FF2B5EF4-FFF2-40B4-BE49-F238E27FC236}">
                <a16:creationId xmlns:a16="http://schemas.microsoft.com/office/drawing/2014/main" id="{43BA79F5-1098-2440-82A0-DF7B37F57A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351" y="2605626"/>
            <a:ext cx="5486400" cy="3657600"/>
          </a:xfrm>
          <a:prstGeom prst="rect">
            <a:avLst/>
          </a:prstGeom>
        </p:spPr>
      </p:pic>
      <p:pic>
        <p:nvPicPr>
          <p:cNvPr id="7" name="Picture 6" descr="A close up of a map&#10;&#10;Description automatically generated">
            <a:extLst>
              <a:ext uri="{FF2B5EF4-FFF2-40B4-BE49-F238E27FC236}">
                <a16:creationId xmlns:a16="http://schemas.microsoft.com/office/drawing/2014/main" id="{7E6D528F-FBCB-2743-9B90-12FB048F78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6573" y="2605626"/>
            <a:ext cx="5486400" cy="3657600"/>
          </a:xfrm>
          <a:prstGeom prst="rect">
            <a:avLst/>
          </a:prstGeom>
        </p:spPr>
      </p:pic>
      <p:sp>
        <p:nvSpPr>
          <p:cNvPr id="6" name="TextBox 5">
            <a:extLst>
              <a:ext uri="{FF2B5EF4-FFF2-40B4-BE49-F238E27FC236}">
                <a16:creationId xmlns:a16="http://schemas.microsoft.com/office/drawing/2014/main" id="{91E28BBD-0C22-0044-980A-4221A0C80236}"/>
              </a:ext>
            </a:extLst>
          </p:cNvPr>
          <p:cNvSpPr txBox="1"/>
          <p:nvPr/>
        </p:nvSpPr>
        <p:spPr>
          <a:xfrm>
            <a:off x="8132437" y="6483921"/>
            <a:ext cx="4041684" cy="369332"/>
          </a:xfrm>
          <a:prstGeom prst="rect">
            <a:avLst/>
          </a:prstGeom>
          <a:noFill/>
        </p:spPr>
        <p:txBody>
          <a:bodyPr wrap="none" rtlCol="0">
            <a:spAutoFit/>
          </a:bodyPr>
          <a:lstStyle/>
          <a:p>
            <a:pPr algn="r">
              <a:spcAft>
                <a:spcPts val="600"/>
              </a:spcAft>
            </a:pPr>
            <a:r>
              <a:rPr lang="en-US" dirty="0"/>
              <a:t>Source: US Census and New York Times</a:t>
            </a:r>
          </a:p>
        </p:txBody>
      </p:sp>
    </p:spTree>
    <p:extLst>
      <p:ext uri="{BB962C8B-B14F-4D97-AF65-F5344CB8AC3E}">
        <p14:creationId xmlns:p14="http://schemas.microsoft.com/office/powerpoint/2010/main" val="3430527553"/>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itle 1">
            <a:extLst>
              <a:ext uri="{FF2B5EF4-FFF2-40B4-BE49-F238E27FC236}">
                <a16:creationId xmlns:a16="http://schemas.microsoft.com/office/drawing/2014/main" id="{4E839B3A-E829-7948-A629-AD3F40A5A02E}"/>
              </a:ext>
            </a:extLst>
          </p:cNvPr>
          <p:cNvSpPr txBox="1">
            <a:spLocks/>
          </p:cNvSpPr>
          <p:nvPr/>
        </p:nvSpPr>
        <p:spPr>
          <a:xfrm>
            <a:off x="882351" y="276726"/>
            <a:ext cx="3656419"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sz="4100" cap="all" dirty="0"/>
              <a:t>Results:</a:t>
            </a:r>
            <a:br>
              <a:rPr lang="en-US" sz="4100" cap="all" dirty="0"/>
            </a:br>
            <a:r>
              <a:rPr lang="en-US" sz="4100" cap="all" dirty="0"/>
              <a:t>Race</a:t>
            </a:r>
          </a:p>
        </p:txBody>
      </p:sp>
      <p:sp>
        <p:nvSpPr>
          <p:cNvPr id="9" name="Content Placeholder 17">
            <a:extLst>
              <a:ext uri="{FF2B5EF4-FFF2-40B4-BE49-F238E27FC236}">
                <a16:creationId xmlns:a16="http://schemas.microsoft.com/office/drawing/2014/main" id="{00BE0BD4-18A0-C149-85F2-98DBD5F1B646}"/>
              </a:ext>
            </a:extLst>
          </p:cNvPr>
          <p:cNvSpPr>
            <a:spLocks noGrp="1"/>
          </p:cNvSpPr>
          <p:nvPr>
            <p:ph idx="1"/>
          </p:nvPr>
        </p:nvSpPr>
        <p:spPr>
          <a:xfrm>
            <a:off x="882351" y="1638300"/>
            <a:ext cx="3656419" cy="3581400"/>
          </a:xfrm>
        </p:spPr>
        <p:txBody>
          <a:bodyPr>
            <a:normAutofit/>
          </a:bodyPr>
          <a:lstStyle/>
          <a:p>
            <a:pPr marL="0" indent="0">
              <a:buNone/>
            </a:pPr>
            <a:r>
              <a:rPr lang="en-US" dirty="0"/>
              <a:t>R^2: 0.24682</a:t>
            </a:r>
          </a:p>
        </p:txBody>
      </p:sp>
      <p:pic>
        <p:nvPicPr>
          <p:cNvPr id="4" name="Picture 3" descr="A close up of a map&#10;&#10;Description automatically generated">
            <a:extLst>
              <a:ext uri="{FF2B5EF4-FFF2-40B4-BE49-F238E27FC236}">
                <a16:creationId xmlns:a16="http://schemas.microsoft.com/office/drawing/2014/main" id="{DAF4AB42-3176-924A-9BDE-D6D0112D9B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762626"/>
            <a:ext cx="5486400" cy="3657600"/>
          </a:xfrm>
          <a:prstGeom prst="rect">
            <a:avLst/>
          </a:prstGeom>
        </p:spPr>
      </p:pic>
      <p:sp>
        <p:nvSpPr>
          <p:cNvPr id="6" name="TextBox 5">
            <a:extLst>
              <a:ext uri="{FF2B5EF4-FFF2-40B4-BE49-F238E27FC236}">
                <a16:creationId xmlns:a16="http://schemas.microsoft.com/office/drawing/2014/main" id="{CC36D710-C7D3-4E47-92D5-B2D161782B92}"/>
              </a:ext>
            </a:extLst>
          </p:cNvPr>
          <p:cNvSpPr txBox="1"/>
          <p:nvPr/>
        </p:nvSpPr>
        <p:spPr>
          <a:xfrm>
            <a:off x="8132437" y="6483921"/>
            <a:ext cx="4041684" cy="369332"/>
          </a:xfrm>
          <a:prstGeom prst="rect">
            <a:avLst/>
          </a:prstGeom>
          <a:noFill/>
        </p:spPr>
        <p:txBody>
          <a:bodyPr wrap="none" rtlCol="0">
            <a:spAutoFit/>
          </a:bodyPr>
          <a:lstStyle/>
          <a:p>
            <a:pPr algn="r">
              <a:spcAft>
                <a:spcPts val="600"/>
              </a:spcAft>
            </a:pPr>
            <a:r>
              <a:rPr lang="en-US" dirty="0"/>
              <a:t>Source: US Census and New York Times</a:t>
            </a:r>
          </a:p>
        </p:txBody>
      </p:sp>
    </p:spTree>
    <p:extLst>
      <p:ext uri="{BB962C8B-B14F-4D97-AF65-F5344CB8AC3E}">
        <p14:creationId xmlns:p14="http://schemas.microsoft.com/office/powerpoint/2010/main" val="3044144313"/>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itle 1">
            <a:extLst>
              <a:ext uri="{FF2B5EF4-FFF2-40B4-BE49-F238E27FC236}">
                <a16:creationId xmlns:a16="http://schemas.microsoft.com/office/drawing/2014/main" id="{7E444860-F8FD-BB42-8CE7-297B3B4B46E4}"/>
              </a:ext>
            </a:extLst>
          </p:cNvPr>
          <p:cNvSpPr txBox="1">
            <a:spLocks/>
          </p:cNvSpPr>
          <p:nvPr/>
        </p:nvSpPr>
        <p:spPr>
          <a:xfrm>
            <a:off x="882351" y="276726"/>
            <a:ext cx="3656419"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sz="4100" cap="all" dirty="0"/>
              <a:t>Results:</a:t>
            </a:r>
            <a:br>
              <a:rPr lang="en-US" sz="4100" cap="all" dirty="0"/>
            </a:br>
            <a:r>
              <a:rPr lang="en-US" sz="4100" cap="all" dirty="0"/>
              <a:t>POVERTY RATE</a:t>
            </a:r>
          </a:p>
        </p:txBody>
      </p:sp>
      <p:sp>
        <p:nvSpPr>
          <p:cNvPr id="12" name="Content Placeholder 17">
            <a:extLst>
              <a:ext uri="{FF2B5EF4-FFF2-40B4-BE49-F238E27FC236}">
                <a16:creationId xmlns:a16="http://schemas.microsoft.com/office/drawing/2014/main" id="{4C659BF4-400D-A04F-9E0A-DADD77FC155B}"/>
              </a:ext>
            </a:extLst>
          </p:cNvPr>
          <p:cNvSpPr>
            <a:spLocks noGrp="1"/>
          </p:cNvSpPr>
          <p:nvPr>
            <p:ph idx="1"/>
          </p:nvPr>
        </p:nvSpPr>
        <p:spPr>
          <a:xfrm>
            <a:off x="882351" y="1638300"/>
            <a:ext cx="3656419" cy="3581400"/>
          </a:xfrm>
        </p:spPr>
        <p:txBody>
          <a:bodyPr>
            <a:normAutofit/>
          </a:bodyPr>
          <a:lstStyle/>
          <a:p>
            <a:pPr marL="0" indent="0">
              <a:buNone/>
            </a:pPr>
            <a:r>
              <a:rPr lang="en-US" dirty="0"/>
              <a:t>R^2: 0.06992</a:t>
            </a:r>
          </a:p>
        </p:txBody>
      </p:sp>
      <p:pic>
        <p:nvPicPr>
          <p:cNvPr id="3" name="Picture 2" descr="A close up of a map&#10;&#10;Description automatically generated">
            <a:extLst>
              <a:ext uri="{FF2B5EF4-FFF2-40B4-BE49-F238E27FC236}">
                <a16:creationId xmlns:a16="http://schemas.microsoft.com/office/drawing/2014/main" id="{80ACF8DD-C9C6-AD44-8F3B-EA1BD094ED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762626"/>
            <a:ext cx="5486400" cy="3657600"/>
          </a:xfrm>
          <a:prstGeom prst="rect">
            <a:avLst/>
          </a:prstGeom>
        </p:spPr>
      </p:pic>
      <p:sp>
        <p:nvSpPr>
          <p:cNvPr id="6" name="TextBox 5">
            <a:extLst>
              <a:ext uri="{FF2B5EF4-FFF2-40B4-BE49-F238E27FC236}">
                <a16:creationId xmlns:a16="http://schemas.microsoft.com/office/drawing/2014/main" id="{1CC4A24F-D0D7-A24C-A2A7-B3C37200979D}"/>
              </a:ext>
            </a:extLst>
          </p:cNvPr>
          <p:cNvSpPr txBox="1"/>
          <p:nvPr/>
        </p:nvSpPr>
        <p:spPr>
          <a:xfrm>
            <a:off x="8132437" y="6483921"/>
            <a:ext cx="4041684" cy="369332"/>
          </a:xfrm>
          <a:prstGeom prst="rect">
            <a:avLst/>
          </a:prstGeom>
          <a:noFill/>
        </p:spPr>
        <p:txBody>
          <a:bodyPr wrap="none" rtlCol="0">
            <a:spAutoFit/>
          </a:bodyPr>
          <a:lstStyle/>
          <a:p>
            <a:pPr algn="r">
              <a:spcAft>
                <a:spcPts val="600"/>
              </a:spcAft>
            </a:pPr>
            <a:r>
              <a:rPr lang="en-US" dirty="0"/>
              <a:t>Source: US Census and New York Times</a:t>
            </a:r>
          </a:p>
        </p:txBody>
      </p:sp>
    </p:spTree>
    <p:extLst>
      <p:ext uri="{BB962C8B-B14F-4D97-AF65-F5344CB8AC3E}">
        <p14:creationId xmlns:p14="http://schemas.microsoft.com/office/powerpoint/2010/main" val="1624462896"/>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Content Placeholder 17">
            <a:extLst>
              <a:ext uri="{FF2B5EF4-FFF2-40B4-BE49-F238E27FC236}">
                <a16:creationId xmlns:a16="http://schemas.microsoft.com/office/drawing/2014/main" id="{19CFF925-5F12-194C-8867-17D53ECE5DFC}"/>
              </a:ext>
            </a:extLst>
          </p:cNvPr>
          <p:cNvSpPr txBox="1">
            <a:spLocks/>
          </p:cNvSpPr>
          <p:nvPr/>
        </p:nvSpPr>
        <p:spPr>
          <a:xfrm>
            <a:off x="882351" y="1638300"/>
            <a:ext cx="3656419" cy="35814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dirty="0"/>
              <a:t>R^2:  0.03217</a:t>
            </a:r>
          </a:p>
        </p:txBody>
      </p:sp>
      <p:sp>
        <p:nvSpPr>
          <p:cNvPr id="6" name="Title 1">
            <a:extLst>
              <a:ext uri="{FF2B5EF4-FFF2-40B4-BE49-F238E27FC236}">
                <a16:creationId xmlns:a16="http://schemas.microsoft.com/office/drawing/2014/main" id="{2280A7A5-76AB-0A45-AAC8-C0EFC5C06348}"/>
              </a:ext>
            </a:extLst>
          </p:cNvPr>
          <p:cNvSpPr txBox="1">
            <a:spLocks/>
          </p:cNvSpPr>
          <p:nvPr/>
        </p:nvSpPr>
        <p:spPr>
          <a:xfrm>
            <a:off x="882351" y="276726"/>
            <a:ext cx="5067875"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sz="4100" cap="all" dirty="0"/>
              <a:t>Results:</a:t>
            </a:r>
            <a:br>
              <a:rPr lang="en-US" sz="4100" cap="all" dirty="0"/>
            </a:br>
            <a:r>
              <a:rPr lang="en-US" sz="4100" cap="all" dirty="0"/>
              <a:t>POPUALTION DENSITY</a:t>
            </a:r>
          </a:p>
        </p:txBody>
      </p:sp>
      <p:pic>
        <p:nvPicPr>
          <p:cNvPr id="4" name="Picture 3" descr="A close up of a map&#10;&#10;Description automatically generated">
            <a:extLst>
              <a:ext uri="{FF2B5EF4-FFF2-40B4-BE49-F238E27FC236}">
                <a16:creationId xmlns:a16="http://schemas.microsoft.com/office/drawing/2014/main" id="{44AFA049-13BF-0F43-9FDC-BDCF76B92B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762626"/>
            <a:ext cx="5486400" cy="3657600"/>
          </a:xfrm>
          <a:prstGeom prst="rect">
            <a:avLst/>
          </a:prstGeom>
        </p:spPr>
      </p:pic>
      <p:sp>
        <p:nvSpPr>
          <p:cNvPr id="7" name="TextBox 6">
            <a:extLst>
              <a:ext uri="{FF2B5EF4-FFF2-40B4-BE49-F238E27FC236}">
                <a16:creationId xmlns:a16="http://schemas.microsoft.com/office/drawing/2014/main" id="{E849DCC0-BB0D-FB41-8D0F-5AD495730F19}"/>
              </a:ext>
            </a:extLst>
          </p:cNvPr>
          <p:cNvSpPr txBox="1"/>
          <p:nvPr/>
        </p:nvSpPr>
        <p:spPr>
          <a:xfrm>
            <a:off x="8132437" y="6483921"/>
            <a:ext cx="4041684" cy="369332"/>
          </a:xfrm>
          <a:prstGeom prst="rect">
            <a:avLst/>
          </a:prstGeom>
          <a:noFill/>
        </p:spPr>
        <p:txBody>
          <a:bodyPr wrap="none" rtlCol="0">
            <a:spAutoFit/>
          </a:bodyPr>
          <a:lstStyle/>
          <a:p>
            <a:pPr algn="r">
              <a:spcAft>
                <a:spcPts val="600"/>
              </a:spcAft>
            </a:pPr>
            <a:r>
              <a:rPr lang="en-US" dirty="0"/>
              <a:t>Source: US Census and New York Times</a:t>
            </a:r>
          </a:p>
        </p:txBody>
      </p:sp>
    </p:spTree>
    <p:extLst>
      <p:ext uri="{BB962C8B-B14F-4D97-AF65-F5344CB8AC3E}">
        <p14:creationId xmlns:p14="http://schemas.microsoft.com/office/powerpoint/2010/main" val="3015948239"/>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itle 1">
            <a:extLst>
              <a:ext uri="{FF2B5EF4-FFF2-40B4-BE49-F238E27FC236}">
                <a16:creationId xmlns:a16="http://schemas.microsoft.com/office/drawing/2014/main" id="{69100A6C-12CD-E941-A268-DFBBDAED8FC4}"/>
              </a:ext>
            </a:extLst>
          </p:cNvPr>
          <p:cNvSpPr txBox="1">
            <a:spLocks/>
          </p:cNvSpPr>
          <p:nvPr/>
        </p:nvSpPr>
        <p:spPr>
          <a:xfrm>
            <a:off x="882351" y="276726"/>
            <a:ext cx="3656419"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sz="4100" cap="all" dirty="0"/>
              <a:t>Results:</a:t>
            </a:r>
            <a:br>
              <a:rPr lang="en-US" sz="4100" cap="all" dirty="0"/>
            </a:br>
            <a:r>
              <a:rPr lang="en-US" sz="4100" cap="all" dirty="0"/>
              <a:t>education</a:t>
            </a:r>
          </a:p>
        </p:txBody>
      </p:sp>
      <p:sp>
        <p:nvSpPr>
          <p:cNvPr id="12" name="Content Placeholder 17">
            <a:extLst>
              <a:ext uri="{FF2B5EF4-FFF2-40B4-BE49-F238E27FC236}">
                <a16:creationId xmlns:a16="http://schemas.microsoft.com/office/drawing/2014/main" id="{5C1019D1-06F2-554E-A59F-AE83A3C18549}"/>
              </a:ext>
            </a:extLst>
          </p:cNvPr>
          <p:cNvSpPr>
            <a:spLocks noGrp="1"/>
          </p:cNvSpPr>
          <p:nvPr>
            <p:ph idx="1"/>
          </p:nvPr>
        </p:nvSpPr>
        <p:spPr>
          <a:xfrm>
            <a:off x="882351" y="1638300"/>
            <a:ext cx="3656419" cy="3581400"/>
          </a:xfrm>
        </p:spPr>
        <p:txBody>
          <a:bodyPr>
            <a:normAutofit/>
          </a:bodyPr>
          <a:lstStyle/>
          <a:p>
            <a:pPr marL="0" indent="0">
              <a:buNone/>
            </a:pPr>
            <a:r>
              <a:rPr lang="en-US" dirty="0"/>
              <a:t>R^2: 0.16788</a:t>
            </a:r>
          </a:p>
        </p:txBody>
      </p:sp>
      <p:pic>
        <p:nvPicPr>
          <p:cNvPr id="4" name="Picture 3" descr="A close up of a map&#10;&#10;Description automatically generated">
            <a:extLst>
              <a:ext uri="{FF2B5EF4-FFF2-40B4-BE49-F238E27FC236}">
                <a16:creationId xmlns:a16="http://schemas.microsoft.com/office/drawing/2014/main" id="{586BA216-3550-D944-8D98-8F65D5830C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762626"/>
            <a:ext cx="5486400" cy="3657600"/>
          </a:xfrm>
          <a:prstGeom prst="rect">
            <a:avLst/>
          </a:prstGeom>
        </p:spPr>
      </p:pic>
      <p:sp>
        <p:nvSpPr>
          <p:cNvPr id="6" name="TextBox 5">
            <a:extLst>
              <a:ext uri="{FF2B5EF4-FFF2-40B4-BE49-F238E27FC236}">
                <a16:creationId xmlns:a16="http://schemas.microsoft.com/office/drawing/2014/main" id="{0FA60083-4DBA-D042-B088-1B26CE98AD81}"/>
              </a:ext>
            </a:extLst>
          </p:cNvPr>
          <p:cNvSpPr txBox="1"/>
          <p:nvPr/>
        </p:nvSpPr>
        <p:spPr>
          <a:xfrm>
            <a:off x="8132437" y="6483921"/>
            <a:ext cx="4041684" cy="369332"/>
          </a:xfrm>
          <a:prstGeom prst="rect">
            <a:avLst/>
          </a:prstGeom>
          <a:noFill/>
        </p:spPr>
        <p:txBody>
          <a:bodyPr wrap="none" rtlCol="0">
            <a:spAutoFit/>
          </a:bodyPr>
          <a:lstStyle/>
          <a:p>
            <a:pPr algn="r">
              <a:spcAft>
                <a:spcPts val="600"/>
              </a:spcAft>
            </a:pPr>
            <a:r>
              <a:rPr lang="en-US" dirty="0"/>
              <a:t>Source: US Census and New York Times</a:t>
            </a:r>
          </a:p>
        </p:txBody>
      </p:sp>
    </p:spTree>
    <p:extLst>
      <p:ext uri="{BB962C8B-B14F-4D97-AF65-F5344CB8AC3E}">
        <p14:creationId xmlns:p14="http://schemas.microsoft.com/office/powerpoint/2010/main" val="966155497"/>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itle 1">
            <a:extLst>
              <a:ext uri="{FF2B5EF4-FFF2-40B4-BE49-F238E27FC236}">
                <a16:creationId xmlns:a16="http://schemas.microsoft.com/office/drawing/2014/main" id="{69100A6C-12CD-E941-A268-DFBBDAED8FC4}"/>
              </a:ext>
            </a:extLst>
          </p:cNvPr>
          <p:cNvSpPr txBox="1">
            <a:spLocks/>
          </p:cNvSpPr>
          <p:nvPr/>
        </p:nvSpPr>
        <p:spPr>
          <a:xfrm>
            <a:off x="882351" y="276726"/>
            <a:ext cx="11026883" cy="968180"/>
          </a:xfrm>
          <a:prstGeom prst="rect">
            <a:avLst/>
          </a:prstGeom>
        </p:spPr>
        <p:txBody>
          <a:bodyPr vert="horz" lIns="91440" tIns="45720" rIns="91440" bIns="45720" rtlCol="0" anchor="t">
            <a:normAutofit fontScale="92500" lnSpcReduction="2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sz="4100" cap="all" dirty="0"/>
              <a:t>Results:</a:t>
            </a:r>
            <a:br>
              <a:rPr lang="en-US" sz="4100" cap="all" dirty="0"/>
            </a:br>
            <a:r>
              <a:rPr lang="en-US" sz="4100" cap="all" dirty="0"/>
              <a:t>multiple  linear regression</a:t>
            </a:r>
          </a:p>
        </p:txBody>
      </p:sp>
      <p:pic>
        <p:nvPicPr>
          <p:cNvPr id="3" name="Picture 2" descr="A close up of text on a white background&#10;&#10;Description automatically generated">
            <a:extLst>
              <a:ext uri="{FF2B5EF4-FFF2-40B4-BE49-F238E27FC236}">
                <a16:creationId xmlns:a16="http://schemas.microsoft.com/office/drawing/2014/main" id="{84E7B1CF-8C95-334D-8EEC-3833B9E934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1748" y="1149039"/>
            <a:ext cx="8428503" cy="5708961"/>
          </a:xfrm>
          <a:prstGeom prst="rect">
            <a:avLst/>
          </a:prstGeom>
        </p:spPr>
      </p:pic>
      <p:sp>
        <p:nvSpPr>
          <p:cNvPr id="2" name="Rectangle 1">
            <a:extLst>
              <a:ext uri="{FF2B5EF4-FFF2-40B4-BE49-F238E27FC236}">
                <a16:creationId xmlns:a16="http://schemas.microsoft.com/office/drawing/2014/main" id="{72AAF38F-2BFE-964D-9D79-FE073E66836D}"/>
              </a:ext>
            </a:extLst>
          </p:cNvPr>
          <p:cNvSpPr/>
          <p:nvPr/>
        </p:nvSpPr>
        <p:spPr>
          <a:xfrm>
            <a:off x="1881748" y="4187687"/>
            <a:ext cx="6043052" cy="610370"/>
          </a:xfrm>
          <a:prstGeom prst="rect">
            <a:avLst/>
          </a:prstGeom>
          <a:solidFill>
            <a:srgbClr val="0070C0">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3B7DF09-9ECD-8C4C-AAEB-46CCD92AAA9B}"/>
              </a:ext>
            </a:extLst>
          </p:cNvPr>
          <p:cNvSpPr txBox="1"/>
          <p:nvPr/>
        </p:nvSpPr>
        <p:spPr>
          <a:xfrm>
            <a:off x="8043206" y="0"/>
            <a:ext cx="4041684" cy="369332"/>
          </a:xfrm>
          <a:prstGeom prst="rect">
            <a:avLst/>
          </a:prstGeom>
          <a:noFill/>
        </p:spPr>
        <p:txBody>
          <a:bodyPr wrap="none" rtlCol="0">
            <a:spAutoFit/>
          </a:bodyPr>
          <a:lstStyle/>
          <a:p>
            <a:pPr algn="r">
              <a:spcAft>
                <a:spcPts val="600"/>
              </a:spcAft>
            </a:pPr>
            <a:r>
              <a:rPr lang="en-US" dirty="0"/>
              <a:t>Source: US Census and New York Times</a:t>
            </a:r>
          </a:p>
        </p:txBody>
      </p:sp>
    </p:spTree>
    <p:extLst>
      <p:ext uri="{BB962C8B-B14F-4D97-AF65-F5344CB8AC3E}">
        <p14:creationId xmlns:p14="http://schemas.microsoft.com/office/powerpoint/2010/main" val="652681216"/>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itle 1">
            <a:extLst>
              <a:ext uri="{FF2B5EF4-FFF2-40B4-BE49-F238E27FC236}">
                <a16:creationId xmlns:a16="http://schemas.microsoft.com/office/drawing/2014/main" id="{69100A6C-12CD-E941-A268-DFBBDAED8FC4}"/>
              </a:ext>
            </a:extLst>
          </p:cNvPr>
          <p:cNvSpPr txBox="1">
            <a:spLocks/>
          </p:cNvSpPr>
          <p:nvPr/>
        </p:nvSpPr>
        <p:spPr>
          <a:xfrm>
            <a:off x="882351" y="276726"/>
            <a:ext cx="11026883" cy="968180"/>
          </a:xfrm>
          <a:prstGeom prst="rect">
            <a:avLst/>
          </a:prstGeom>
        </p:spPr>
        <p:txBody>
          <a:bodyPr vert="horz" lIns="91440" tIns="45720" rIns="91440" bIns="45720" rtlCol="0" anchor="t">
            <a:normAutofit fontScale="92500" lnSpcReduction="2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sz="4100" cap="all" dirty="0"/>
              <a:t>Results:</a:t>
            </a:r>
            <a:br>
              <a:rPr lang="en-US" sz="4100" cap="all" dirty="0"/>
            </a:br>
            <a:r>
              <a:rPr lang="en-US" sz="4100" cap="all" dirty="0"/>
              <a:t>multiple  linear regression</a:t>
            </a:r>
          </a:p>
        </p:txBody>
      </p:sp>
      <p:pic>
        <p:nvPicPr>
          <p:cNvPr id="3" name="Picture 2" descr="A close up of text on a white background&#10;&#10;Description automatically generated">
            <a:extLst>
              <a:ext uri="{FF2B5EF4-FFF2-40B4-BE49-F238E27FC236}">
                <a16:creationId xmlns:a16="http://schemas.microsoft.com/office/drawing/2014/main" id="{AB04516F-7270-2D43-AD34-A192E3C76C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4153" y="1152142"/>
            <a:ext cx="8303693" cy="5779127"/>
          </a:xfrm>
          <a:prstGeom prst="rect">
            <a:avLst/>
          </a:prstGeom>
        </p:spPr>
      </p:pic>
      <p:sp>
        <p:nvSpPr>
          <p:cNvPr id="5" name="Rectangle 4">
            <a:extLst>
              <a:ext uri="{FF2B5EF4-FFF2-40B4-BE49-F238E27FC236}">
                <a16:creationId xmlns:a16="http://schemas.microsoft.com/office/drawing/2014/main" id="{64C071A8-14F8-D94D-A7EF-E7B6024FD9E2}"/>
              </a:ext>
            </a:extLst>
          </p:cNvPr>
          <p:cNvSpPr/>
          <p:nvPr/>
        </p:nvSpPr>
        <p:spPr>
          <a:xfrm>
            <a:off x="1961260" y="4174435"/>
            <a:ext cx="6043052" cy="172278"/>
          </a:xfrm>
          <a:prstGeom prst="rect">
            <a:avLst/>
          </a:prstGeom>
          <a:solidFill>
            <a:srgbClr val="0070C0">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0410CDC-9283-1243-8DC0-4D893AEEF3ED}"/>
              </a:ext>
            </a:extLst>
          </p:cNvPr>
          <p:cNvSpPr txBox="1"/>
          <p:nvPr/>
        </p:nvSpPr>
        <p:spPr>
          <a:xfrm>
            <a:off x="8043206" y="0"/>
            <a:ext cx="4041684" cy="369332"/>
          </a:xfrm>
          <a:prstGeom prst="rect">
            <a:avLst/>
          </a:prstGeom>
          <a:noFill/>
        </p:spPr>
        <p:txBody>
          <a:bodyPr wrap="none" rtlCol="0">
            <a:spAutoFit/>
          </a:bodyPr>
          <a:lstStyle/>
          <a:p>
            <a:pPr algn="r">
              <a:spcAft>
                <a:spcPts val="600"/>
              </a:spcAft>
            </a:pPr>
            <a:r>
              <a:rPr lang="en-US" dirty="0"/>
              <a:t>Source: US Census and New York Times</a:t>
            </a:r>
          </a:p>
        </p:txBody>
      </p:sp>
    </p:spTree>
    <p:extLst>
      <p:ext uri="{BB962C8B-B14F-4D97-AF65-F5344CB8AC3E}">
        <p14:creationId xmlns:p14="http://schemas.microsoft.com/office/powerpoint/2010/main" val="2583295768"/>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8"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9"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1" name="Rectangle 10">
            <a:extLst>
              <a:ext uri="{FF2B5EF4-FFF2-40B4-BE49-F238E27FC236}">
                <a16:creationId xmlns:a16="http://schemas.microsoft.com/office/drawing/2014/main" id="{EC2B4A13-0632-456F-A66A-2D0CDB9D3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1568A552-34C4-41D2-A36B-9E86EC569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1730653" y="-921117"/>
            <a:ext cx="1756584" cy="4408488"/>
          </a:xfrm>
          <a:custGeom>
            <a:avLst/>
            <a:gdLst>
              <a:gd name="connsiteX0" fmla="*/ 1756584 w 1756584"/>
              <a:gd name="connsiteY0" fmla="*/ 4408488 h 4408488"/>
              <a:gd name="connsiteX1" fmla="*/ 1756584 w 1756584"/>
              <a:gd name="connsiteY1" fmla="*/ 0 h 4408488"/>
              <a:gd name="connsiteX2" fmla="*/ 1350810 w 1756584"/>
              <a:gd name="connsiteY2" fmla="*/ 0 h 4408488"/>
              <a:gd name="connsiteX3" fmla="*/ 1350810 w 1756584"/>
              <a:gd name="connsiteY3" fmla="*/ 4024068 h 4408488"/>
              <a:gd name="connsiteX4" fmla="*/ 0 w 1756584"/>
              <a:gd name="connsiteY4" fmla="*/ 4023445 h 4408488"/>
              <a:gd name="connsiteX5" fmla="*/ 0 w 1756584"/>
              <a:gd name="connsiteY5" fmla="*/ 4408488 h 440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6584" h="4408488">
                <a:moveTo>
                  <a:pt x="1756584" y="4408488"/>
                </a:moveTo>
                <a:lnTo>
                  <a:pt x="1756584" y="0"/>
                </a:lnTo>
                <a:lnTo>
                  <a:pt x="1350810" y="0"/>
                </a:lnTo>
                <a:lnTo>
                  <a:pt x="1350810" y="4024068"/>
                </a:lnTo>
                <a:lnTo>
                  <a:pt x="0" y="4023445"/>
                </a:lnTo>
                <a:lnTo>
                  <a:pt x="0" y="4408488"/>
                </a:lnTo>
                <a:close/>
              </a:path>
            </a:pathLst>
          </a:custGeom>
          <a:solidFill>
            <a:schemeClr val="accent1"/>
          </a:solidFill>
          <a:ln w="0">
            <a:noFill/>
            <a:prstDash val="solid"/>
            <a:round/>
            <a:headEnd/>
            <a:tailEnd/>
          </a:ln>
        </p:spPr>
        <p:txBody>
          <a:bodyPr wrap="square">
            <a:noAutofit/>
          </a:bodyPr>
          <a:lstStyle/>
          <a:p>
            <a:endParaRPr lang="en-US" dirty="0"/>
          </a:p>
        </p:txBody>
      </p:sp>
      <p:sp>
        <p:nvSpPr>
          <p:cNvPr id="15" name="Freeform: Shape 14">
            <a:extLst>
              <a:ext uri="{FF2B5EF4-FFF2-40B4-BE49-F238E27FC236}">
                <a16:creationId xmlns:a16="http://schemas.microsoft.com/office/drawing/2014/main" id="{B8BE655E-142C-41C9-895E-54D55EDDA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8673443" y="2182330"/>
            <a:ext cx="1755930" cy="4408488"/>
          </a:xfrm>
          <a:custGeom>
            <a:avLst/>
            <a:gdLst>
              <a:gd name="connsiteX0" fmla="*/ 0 w 1755930"/>
              <a:gd name="connsiteY0" fmla="*/ 4023420 h 4408488"/>
              <a:gd name="connsiteX1" fmla="*/ 1 w 1755930"/>
              <a:gd name="connsiteY1" fmla="*/ 4408488 h 4408488"/>
              <a:gd name="connsiteX2" fmla="*/ 1755930 w 1755930"/>
              <a:gd name="connsiteY2" fmla="*/ 4408488 h 4408488"/>
              <a:gd name="connsiteX3" fmla="*/ 1755930 w 1755930"/>
              <a:gd name="connsiteY3" fmla="*/ 0 h 4408488"/>
              <a:gd name="connsiteX4" fmla="*/ 1350156 w 1755930"/>
              <a:gd name="connsiteY4" fmla="*/ 0 h 4408488"/>
              <a:gd name="connsiteX5" fmla="*/ 1350156 w 1755930"/>
              <a:gd name="connsiteY5" fmla="*/ 4023628 h 440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5930" h="4408488">
                <a:moveTo>
                  <a:pt x="0" y="4023420"/>
                </a:moveTo>
                <a:lnTo>
                  <a:pt x="1" y="4408488"/>
                </a:lnTo>
                <a:lnTo>
                  <a:pt x="1755930" y="4408488"/>
                </a:lnTo>
                <a:lnTo>
                  <a:pt x="1755930" y="0"/>
                </a:lnTo>
                <a:lnTo>
                  <a:pt x="1350156" y="0"/>
                </a:lnTo>
                <a:lnTo>
                  <a:pt x="1350156" y="4023628"/>
                </a:lnTo>
                <a:close/>
              </a:path>
            </a:pathLst>
          </a:custGeom>
          <a:solidFill>
            <a:schemeClr val="accent1"/>
          </a:solidFill>
          <a:ln w="0">
            <a:noFill/>
            <a:prstDash val="solid"/>
            <a:round/>
            <a:headEnd/>
            <a:tailEnd/>
          </a:ln>
        </p:spPr>
      </p:sp>
      <p:sp>
        <p:nvSpPr>
          <p:cNvPr id="2" name="Title 1">
            <a:extLst>
              <a:ext uri="{FF2B5EF4-FFF2-40B4-BE49-F238E27FC236}">
                <a16:creationId xmlns:a16="http://schemas.microsoft.com/office/drawing/2014/main" id="{F84FFFB5-CC1C-463E-BD73-F0410232952B}"/>
              </a:ext>
            </a:extLst>
          </p:cNvPr>
          <p:cNvSpPr>
            <a:spLocks noGrp="1"/>
          </p:cNvSpPr>
          <p:nvPr>
            <p:ph type="title"/>
          </p:nvPr>
        </p:nvSpPr>
        <p:spPr>
          <a:xfrm>
            <a:off x="1084006" y="1086142"/>
            <a:ext cx="9969910" cy="3465385"/>
          </a:xfrm>
        </p:spPr>
        <p:txBody>
          <a:bodyPr vert="horz" lIns="91440" tIns="45720" rIns="91440" bIns="45720" rtlCol="0" anchor="ctr">
            <a:normAutofit/>
          </a:bodyPr>
          <a:lstStyle/>
          <a:p>
            <a:pPr algn="ctr"/>
            <a:r>
              <a:rPr lang="en-US" sz="7200" cap="all"/>
              <a:t>CONCLUSIONS</a:t>
            </a:r>
          </a:p>
        </p:txBody>
      </p:sp>
      <p:sp>
        <p:nvSpPr>
          <p:cNvPr id="17" name="Rectangle 16">
            <a:extLst>
              <a:ext uri="{FF2B5EF4-FFF2-40B4-BE49-F238E27FC236}">
                <a16:creationId xmlns:a16="http://schemas.microsoft.com/office/drawing/2014/main" id="{198CC593-9FF4-46EF-81AE-2D26922F1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solidFill>
                <a:schemeClr val="bg1"/>
              </a:solidFill>
            </a:endParaRPr>
          </a:p>
        </p:txBody>
      </p:sp>
    </p:spTree>
    <p:extLst>
      <p:ext uri="{BB962C8B-B14F-4D97-AF65-F5344CB8AC3E}">
        <p14:creationId xmlns:p14="http://schemas.microsoft.com/office/powerpoint/2010/main" val="32655447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638F2F-4688-4030-B1CC-80272444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48C811F0-0ED8-4A7B-BFDE-6433C690E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973751" y="303896"/>
            <a:ext cx="1910102" cy="257067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 name="Title 1"/>
          <p:cNvSpPr>
            <a:spLocks noGrp="1"/>
          </p:cNvSpPr>
          <p:nvPr>
            <p:ph type="title"/>
          </p:nvPr>
        </p:nvSpPr>
        <p:spPr>
          <a:xfrm>
            <a:off x="1253764" y="1327355"/>
            <a:ext cx="3559425" cy="4482564"/>
          </a:xfrm>
        </p:spPr>
        <p:txBody>
          <a:bodyPr>
            <a:normAutofit/>
          </a:bodyPr>
          <a:lstStyle/>
          <a:p>
            <a:r>
              <a:rPr lang="en-US" b="1" dirty="0"/>
              <a:t>Project purpose</a:t>
            </a:r>
          </a:p>
        </p:txBody>
      </p:sp>
      <p:sp>
        <p:nvSpPr>
          <p:cNvPr id="3" name="Content Placeholder 2"/>
          <p:cNvSpPr>
            <a:spLocks noGrp="1"/>
          </p:cNvSpPr>
          <p:nvPr>
            <p:ph idx="1"/>
          </p:nvPr>
        </p:nvSpPr>
        <p:spPr>
          <a:xfrm>
            <a:off x="6100123" y="1327356"/>
            <a:ext cx="4872677" cy="4482564"/>
          </a:xfrm>
        </p:spPr>
        <p:txBody>
          <a:bodyPr>
            <a:normAutofit/>
          </a:bodyPr>
          <a:lstStyle/>
          <a:p>
            <a:pPr marL="0" indent="0">
              <a:buNone/>
            </a:pPr>
            <a:r>
              <a:rPr lang="en-US"/>
              <a:t>Gain a better understanding of how COVID-19 affects different communities in North Carolina.</a:t>
            </a:r>
          </a:p>
        </p:txBody>
      </p:sp>
      <p:sp>
        <p:nvSpPr>
          <p:cNvPr id="12" name="Rectangle 11">
            <a:extLst>
              <a:ext uri="{FF2B5EF4-FFF2-40B4-BE49-F238E27FC236}">
                <a16:creationId xmlns:a16="http://schemas.microsoft.com/office/drawing/2014/main" id="{AAC19CEE-435E-4643-849E-5194A5743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325981609"/>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Hypotheses: Answered</a:t>
            </a:r>
          </a:p>
        </p:txBody>
      </p:sp>
      <p:sp>
        <p:nvSpPr>
          <p:cNvPr id="3" name="Content Placeholder 2"/>
          <p:cNvSpPr>
            <a:spLocks noGrp="1"/>
          </p:cNvSpPr>
          <p:nvPr>
            <p:ph idx="1"/>
          </p:nvPr>
        </p:nvSpPr>
        <p:spPr>
          <a:xfrm>
            <a:off x="1371600" y="1630017"/>
            <a:ext cx="9601200" cy="5009321"/>
          </a:xfrm>
        </p:spPr>
        <p:txBody>
          <a:bodyPr>
            <a:normAutofit/>
          </a:bodyPr>
          <a:lstStyle/>
          <a:p>
            <a:r>
              <a:rPr lang="en-US" sz="1800" dirty="0"/>
              <a:t>County risk factor</a:t>
            </a:r>
          </a:p>
          <a:p>
            <a:pPr lvl="1"/>
            <a:r>
              <a:rPr lang="en-US" sz="1800" dirty="0"/>
              <a:t>As risk factors increase, COVID incidents increase </a:t>
            </a:r>
            <a:r>
              <a:rPr lang="en-US" sz="1800" dirty="0">
                <a:solidFill>
                  <a:srgbClr val="C00000"/>
                </a:solidFill>
              </a:rPr>
              <a:t>[FALSE]</a:t>
            </a:r>
          </a:p>
          <a:p>
            <a:r>
              <a:rPr lang="en-US" sz="1800" dirty="0"/>
              <a:t>Age</a:t>
            </a:r>
          </a:p>
          <a:p>
            <a:pPr lvl="1"/>
            <a:r>
              <a:rPr lang="en-US" sz="1800" dirty="0"/>
              <a:t>As age increases, COVID incidents increase </a:t>
            </a:r>
            <a:r>
              <a:rPr lang="en-US" sz="1800" dirty="0">
                <a:solidFill>
                  <a:srgbClr val="C00000"/>
                </a:solidFill>
              </a:rPr>
              <a:t>[TRUE]</a:t>
            </a:r>
            <a:endParaRPr lang="en-US" sz="1800" dirty="0"/>
          </a:p>
          <a:p>
            <a:r>
              <a:rPr lang="en-US" sz="1800" dirty="0"/>
              <a:t>Race</a:t>
            </a:r>
          </a:p>
          <a:p>
            <a:pPr lvl="1"/>
            <a:r>
              <a:rPr lang="en-US" sz="1800" dirty="0"/>
              <a:t>As % non-white increases, COVID incidents increase </a:t>
            </a:r>
            <a:r>
              <a:rPr lang="en-US" sz="1800" dirty="0">
                <a:solidFill>
                  <a:srgbClr val="C00000"/>
                </a:solidFill>
              </a:rPr>
              <a:t>[TRUE]</a:t>
            </a:r>
            <a:endParaRPr lang="en-US" sz="1800" dirty="0"/>
          </a:p>
          <a:p>
            <a:r>
              <a:rPr lang="en-US" sz="1800" dirty="0"/>
              <a:t>Income</a:t>
            </a:r>
          </a:p>
          <a:p>
            <a:pPr lvl="1"/>
            <a:r>
              <a:rPr lang="en-US" sz="1800" dirty="0"/>
              <a:t>As poverty rate increases, COVID incidents increase </a:t>
            </a:r>
            <a:r>
              <a:rPr lang="en-US" sz="1800" dirty="0">
                <a:solidFill>
                  <a:srgbClr val="C00000"/>
                </a:solidFill>
              </a:rPr>
              <a:t>[TRUE]</a:t>
            </a:r>
            <a:endParaRPr lang="en-US" sz="1800" dirty="0"/>
          </a:p>
          <a:p>
            <a:r>
              <a:rPr lang="en-US" sz="1800" dirty="0"/>
              <a:t>Urban/Rural</a:t>
            </a:r>
          </a:p>
          <a:p>
            <a:pPr lvl="1"/>
            <a:r>
              <a:rPr lang="en-US" sz="1800" dirty="0"/>
              <a:t>As population density increases, COVID incidents increase </a:t>
            </a:r>
            <a:r>
              <a:rPr lang="en-US" sz="1800" dirty="0">
                <a:solidFill>
                  <a:srgbClr val="C00000"/>
                </a:solidFill>
              </a:rPr>
              <a:t>[TRUE]</a:t>
            </a:r>
            <a:r>
              <a:rPr lang="en-US" sz="1800" dirty="0"/>
              <a:t> </a:t>
            </a:r>
          </a:p>
          <a:p>
            <a:r>
              <a:rPr lang="en-US" sz="1800" dirty="0"/>
              <a:t>Education</a:t>
            </a:r>
          </a:p>
          <a:p>
            <a:pPr lvl="1"/>
            <a:r>
              <a:rPr lang="en-US" sz="1800" dirty="0"/>
              <a:t>As % with high school education decreases, COVID incidents increase </a:t>
            </a:r>
            <a:r>
              <a:rPr lang="en-US" sz="1800" dirty="0">
                <a:solidFill>
                  <a:srgbClr val="C00000"/>
                </a:solidFill>
              </a:rPr>
              <a:t>[TRUE]</a:t>
            </a:r>
            <a:endParaRPr lang="en-US" sz="1800" dirty="0"/>
          </a:p>
          <a:p>
            <a:endParaRPr lang="en-US" dirty="0">
              <a:solidFill>
                <a:srgbClr val="FF0000"/>
              </a:solidFill>
            </a:endParaRPr>
          </a:p>
        </p:txBody>
      </p:sp>
    </p:spTree>
    <p:extLst>
      <p:ext uri="{BB962C8B-B14F-4D97-AF65-F5344CB8AC3E}">
        <p14:creationId xmlns:p14="http://schemas.microsoft.com/office/powerpoint/2010/main" val="22595351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8"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9"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1" name="Rectangle 10">
            <a:extLst>
              <a:ext uri="{FF2B5EF4-FFF2-40B4-BE49-F238E27FC236}">
                <a16:creationId xmlns:a16="http://schemas.microsoft.com/office/drawing/2014/main" id="{EC2B4A13-0632-456F-A66A-2D0CDB9D3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1568A552-34C4-41D2-A36B-9E86EC569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1730653" y="-921117"/>
            <a:ext cx="1756584" cy="4408488"/>
          </a:xfrm>
          <a:custGeom>
            <a:avLst/>
            <a:gdLst>
              <a:gd name="connsiteX0" fmla="*/ 1756584 w 1756584"/>
              <a:gd name="connsiteY0" fmla="*/ 4408488 h 4408488"/>
              <a:gd name="connsiteX1" fmla="*/ 1756584 w 1756584"/>
              <a:gd name="connsiteY1" fmla="*/ 0 h 4408488"/>
              <a:gd name="connsiteX2" fmla="*/ 1350810 w 1756584"/>
              <a:gd name="connsiteY2" fmla="*/ 0 h 4408488"/>
              <a:gd name="connsiteX3" fmla="*/ 1350810 w 1756584"/>
              <a:gd name="connsiteY3" fmla="*/ 4024068 h 4408488"/>
              <a:gd name="connsiteX4" fmla="*/ 0 w 1756584"/>
              <a:gd name="connsiteY4" fmla="*/ 4023445 h 4408488"/>
              <a:gd name="connsiteX5" fmla="*/ 0 w 1756584"/>
              <a:gd name="connsiteY5" fmla="*/ 4408488 h 440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6584" h="4408488">
                <a:moveTo>
                  <a:pt x="1756584" y="4408488"/>
                </a:moveTo>
                <a:lnTo>
                  <a:pt x="1756584" y="0"/>
                </a:lnTo>
                <a:lnTo>
                  <a:pt x="1350810" y="0"/>
                </a:lnTo>
                <a:lnTo>
                  <a:pt x="1350810" y="4024068"/>
                </a:lnTo>
                <a:lnTo>
                  <a:pt x="0" y="4023445"/>
                </a:lnTo>
                <a:lnTo>
                  <a:pt x="0" y="4408488"/>
                </a:lnTo>
                <a:close/>
              </a:path>
            </a:pathLst>
          </a:custGeom>
          <a:solidFill>
            <a:schemeClr val="accent1"/>
          </a:solidFill>
          <a:ln w="0">
            <a:noFill/>
            <a:prstDash val="solid"/>
            <a:round/>
            <a:headEnd/>
            <a:tailEnd/>
          </a:ln>
        </p:spPr>
        <p:txBody>
          <a:bodyPr wrap="square">
            <a:noAutofit/>
          </a:bodyPr>
          <a:lstStyle/>
          <a:p>
            <a:endParaRPr lang="en-US" dirty="0"/>
          </a:p>
        </p:txBody>
      </p:sp>
      <p:sp>
        <p:nvSpPr>
          <p:cNvPr id="15" name="Freeform: Shape 14">
            <a:extLst>
              <a:ext uri="{FF2B5EF4-FFF2-40B4-BE49-F238E27FC236}">
                <a16:creationId xmlns:a16="http://schemas.microsoft.com/office/drawing/2014/main" id="{B8BE655E-142C-41C9-895E-54D55EDDA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8673443" y="2182330"/>
            <a:ext cx="1755930" cy="4408488"/>
          </a:xfrm>
          <a:custGeom>
            <a:avLst/>
            <a:gdLst>
              <a:gd name="connsiteX0" fmla="*/ 0 w 1755930"/>
              <a:gd name="connsiteY0" fmla="*/ 4023420 h 4408488"/>
              <a:gd name="connsiteX1" fmla="*/ 1 w 1755930"/>
              <a:gd name="connsiteY1" fmla="*/ 4408488 h 4408488"/>
              <a:gd name="connsiteX2" fmla="*/ 1755930 w 1755930"/>
              <a:gd name="connsiteY2" fmla="*/ 4408488 h 4408488"/>
              <a:gd name="connsiteX3" fmla="*/ 1755930 w 1755930"/>
              <a:gd name="connsiteY3" fmla="*/ 0 h 4408488"/>
              <a:gd name="connsiteX4" fmla="*/ 1350156 w 1755930"/>
              <a:gd name="connsiteY4" fmla="*/ 0 h 4408488"/>
              <a:gd name="connsiteX5" fmla="*/ 1350156 w 1755930"/>
              <a:gd name="connsiteY5" fmla="*/ 4023628 h 440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5930" h="4408488">
                <a:moveTo>
                  <a:pt x="0" y="4023420"/>
                </a:moveTo>
                <a:lnTo>
                  <a:pt x="1" y="4408488"/>
                </a:lnTo>
                <a:lnTo>
                  <a:pt x="1755930" y="4408488"/>
                </a:lnTo>
                <a:lnTo>
                  <a:pt x="1755930" y="0"/>
                </a:lnTo>
                <a:lnTo>
                  <a:pt x="1350156" y="0"/>
                </a:lnTo>
                <a:lnTo>
                  <a:pt x="1350156" y="4023628"/>
                </a:lnTo>
                <a:close/>
              </a:path>
            </a:pathLst>
          </a:custGeom>
          <a:solidFill>
            <a:schemeClr val="accent1"/>
          </a:solidFill>
          <a:ln w="0">
            <a:noFill/>
            <a:prstDash val="solid"/>
            <a:round/>
            <a:headEnd/>
            <a:tailEnd/>
          </a:ln>
        </p:spPr>
      </p:sp>
      <p:sp>
        <p:nvSpPr>
          <p:cNvPr id="2" name="Title 1">
            <a:extLst>
              <a:ext uri="{FF2B5EF4-FFF2-40B4-BE49-F238E27FC236}">
                <a16:creationId xmlns:a16="http://schemas.microsoft.com/office/drawing/2014/main" id="{F84FFFB5-CC1C-463E-BD73-F0410232952B}"/>
              </a:ext>
            </a:extLst>
          </p:cNvPr>
          <p:cNvSpPr>
            <a:spLocks noGrp="1"/>
          </p:cNvSpPr>
          <p:nvPr>
            <p:ph type="title"/>
          </p:nvPr>
        </p:nvSpPr>
        <p:spPr>
          <a:xfrm>
            <a:off x="1084006" y="1086142"/>
            <a:ext cx="9969910" cy="3465385"/>
          </a:xfrm>
        </p:spPr>
        <p:txBody>
          <a:bodyPr vert="horz" lIns="91440" tIns="45720" rIns="91440" bIns="45720" rtlCol="0" anchor="ctr">
            <a:normAutofit/>
          </a:bodyPr>
          <a:lstStyle/>
          <a:p>
            <a:pPr algn="ctr"/>
            <a:r>
              <a:rPr lang="en-US" sz="7200" cap="all" dirty="0"/>
              <a:t>EXTRA RESEARCH</a:t>
            </a:r>
          </a:p>
        </p:txBody>
      </p:sp>
      <p:sp>
        <p:nvSpPr>
          <p:cNvPr id="17" name="Rectangle 16">
            <a:extLst>
              <a:ext uri="{FF2B5EF4-FFF2-40B4-BE49-F238E27FC236}">
                <a16:creationId xmlns:a16="http://schemas.microsoft.com/office/drawing/2014/main" id="{198CC593-9FF4-46EF-81AE-2D26922F1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solidFill>
                <a:schemeClr val="bg1"/>
              </a:solidFill>
            </a:endParaRPr>
          </a:p>
        </p:txBody>
      </p:sp>
    </p:spTree>
    <p:extLst>
      <p:ext uri="{BB962C8B-B14F-4D97-AF65-F5344CB8AC3E}">
        <p14:creationId xmlns:p14="http://schemas.microsoft.com/office/powerpoint/2010/main" val="3787527767"/>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Content Placeholder 17">
            <a:extLst>
              <a:ext uri="{FF2B5EF4-FFF2-40B4-BE49-F238E27FC236}">
                <a16:creationId xmlns:a16="http://schemas.microsoft.com/office/drawing/2014/main" id="{067B12A0-38E3-475F-944C-1C5FE696D17B}"/>
              </a:ext>
            </a:extLst>
          </p:cNvPr>
          <p:cNvSpPr>
            <a:spLocks noGrp="1"/>
          </p:cNvSpPr>
          <p:nvPr>
            <p:ph idx="1"/>
          </p:nvPr>
        </p:nvSpPr>
        <p:spPr>
          <a:xfrm>
            <a:off x="9192827" y="1256980"/>
            <a:ext cx="3656419" cy="1100888"/>
          </a:xfrm>
        </p:spPr>
        <p:txBody>
          <a:bodyPr>
            <a:normAutofit/>
          </a:bodyPr>
          <a:lstStyle/>
          <a:p>
            <a:pPr marL="0" indent="0">
              <a:buNone/>
            </a:pPr>
            <a:r>
              <a:rPr lang="en-US" dirty="0"/>
              <a:t>Blue = County seat</a:t>
            </a:r>
          </a:p>
          <a:p>
            <a:pPr marL="0" indent="0">
              <a:buNone/>
            </a:pPr>
            <a:r>
              <a:rPr lang="en-US" dirty="0"/>
              <a:t>White = Testing facilities</a:t>
            </a:r>
          </a:p>
        </p:txBody>
      </p:sp>
      <p:sp>
        <p:nvSpPr>
          <p:cNvPr id="10" name="Title 1">
            <a:extLst>
              <a:ext uri="{FF2B5EF4-FFF2-40B4-BE49-F238E27FC236}">
                <a16:creationId xmlns:a16="http://schemas.microsoft.com/office/drawing/2014/main" id="{384FC412-7B62-8F4A-AAEE-E80C7BB742DE}"/>
              </a:ext>
            </a:extLst>
          </p:cNvPr>
          <p:cNvSpPr txBox="1">
            <a:spLocks/>
          </p:cNvSpPr>
          <p:nvPr/>
        </p:nvSpPr>
        <p:spPr>
          <a:xfrm>
            <a:off x="882351" y="276726"/>
            <a:ext cx="4387481" cy="1485900"/>
          </a:xfrm>
          <a:prstGeom prst="rect">
            <a:avLst/>
          </a:prstGeom>
        </p:spPr>
        <p:txBody>
          <a:bodyPr vert="horz" lIns="91440" tIns="45720" rIns="91440" bIns="45720" rtlCol="0" anchor="t">
            <a:normAutofit fontScale="925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sz="4100" cap="all" dirty="0"/>
              <a:t>EXTRA RESEARCH:</a:t>
            </a:r>
            <a:br>
              <a:rPr lang="en-US" sz="4100" cap="all" dirty="0"/>
            </a:br>
            <a:r>
              <a:rPr lang="en-US" sz="4100" cap="all" dirty="0"/>
              <a:t>Access to testing</a:t>
            </a:r>
          </a:p>
        </p:txBody>
      </p:sp>
      <p:sp>
        <p:nvSpPr>
          <p:cNvPr id="11" name="TextBox 10">
            <a:extLst>
              <a:ext uri="{FF2B5EF4-FFF2-40B4-BE49-F238E27FC236}">
                <a16:creationId xmlns:a16="http://schemas.microsoft.com/office/drawing/2014/main" id="{4CE964FD-4B0D-6347-845E-501D3471C079}"/>
              </a:ext>
            </a:extLst>
          </p:cNvPr>
          <p:cNvSpPr txBox="1"/>
          <p:nvPr/>
        </p:nvSpPr>
        <p:spPr>
          <a:xfrm>
            <a:off x="7344593" y="6483921"/>
            <a:ext cx="4829528" cy="369332"/>
          </a:xfrm>
          <a:prstGeom prst="rect">
            <a:avLst/>
          </a:prstGeom>
          <a:noFill/>
        </p:spPr>
        <p:txBody>
          <a:bodyPr wrap="none" rtlCol="0">
            <a:spAutoFit/>
          </a:bodyPr>
          <a:lstStyle/>
          <a:p>
            <a:pPr algn="r">
              <a:spcAft>
                <a:spcPts val="600"/>
              </a:spcAft>
            </a:pPr>
            <a:r>
              <a:rPr lang="en-US" dirty="0"/>
              <a:t>Source: Coders Against COVID and Google Maps</a:t>
            </a:r>
          </a:p>
        </p:txBody>
      </p:sp>
      <p:pic>
        <p:nvPicPr>
          <p:cNvPr id="3" name="Picture 2">
            <a:extLst>
              <a:ext uri="{FF2B5EF4-FFF2-40B4-BE49-F238E27FC236}">
                <a16:creationId xmlns:a16="http://schemas.microsoft.com/office/drawing/2014/main" id="{A7AB050D-3922-7A43-918C-D0F55FB573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650" y="2105050"/>
            <a:ext cx="11036087" cy="4378871"/>
          </a:xfrm>
          <a:prstGeom prst="rect">
            <a:avLst/>
          </a:prstGeom>
        </p:spPr>
      </p:pic>
    </p:spTree>
    <p:extLst>
      <p:ext uri="{BB962C8B-B14F-4D97-AF65-F5344CB8AC3E}">
        <p14:creationId xmlns:p14="http://schemas.microsoft.com/office/powerpoint/2010/main" val="382652239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638F2F-4688-4030-B1CC-80272444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48C811F0-0ED8-4A7B-BFDE-6433C690E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973751" y="303896"/>
            <a:ext cx="1910102" cy="257067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 name="Title 1"/>
          <p:cNvSpPr>
            <a:spLocks noGrp="1"/>
          </p:cNvSpPr>
          <p:nvPr>
            <p:ph type="title"/>
          </p:nvPr>
        </p:nvSpPr>
        <p:spPr>
          <a:xfrm>
            <a:off x="1253764" y="1327355"/>
            <a:ext cx="3559425" cy="4482564"/>
          </a:xfrm>
        </p:spPr>
        <p:txBody>
          <a:bodyPr>
            <a:normAutofit/>
          </a:bodyPr>
          <a:lstStyle/>
          <a:p>
            <a:r>
              <a:rPr lang="en-US" b="1"/>
              <a:t>Initial </a:t>
            </a:r>
            <a:br>
              <a:rPr lang="en-US" b="1"/>
            </a:br>
            <a:r>
              <a:rPr lang="en-US" b="1"/>
              <a:t>questions</a:t>
            </a:r>
          </a:p>
        </p:txBody>
      </p:sp>
      <p:sp>
        <p:nvSpPr>
          <p:cNvPr id="3" name="Content Placeholder 2"/>
          <p:cNvSpPr>
            <a:spLocks noGrp="1"/>
          </p:cNvSpPr>
          <p:nvPr>
            <p:ph idx="1"/>
          </p:nvPr>
        </p:nvSpPr>
        <p:spPr>
          <a:xfrm>
            <a:off x="5423487" y="797967"/>
            <a:ext cx="6571997" cy="5408995"/>
          </a:xfrm>
        </p:spPr>
        <p:txBody>
          <a:bodyPr>
            <a:noAutofit/>
          </a:bodyPr>
          <a:lstStyle/>
          <a:p>
            <a:r>
              <a:rPr lang="en-US" dirty="0"/>
              <a:t>How prevalent among NC counties are COVID-19 cases?</a:t>
            </a:r>
          </a:p>
          <a:p>
            <a:pPr lvl="1"/>
            <a:r>
              <a:rPr lang="en-US" dirty="0"/>
              <a:t>What are the top 5 counties with COVID-19 cases / deaths?</a:t>
            </a:r>
          </a:p>
          <a:p>
            <a:pPr lvl="1"/>
            <a:r>
              <a:rPr lang="en-US" dirty="0"/>
              <a:t>What are the top 5 counties (per 10,000 population) with COVID-19 cases / deaths?</a:t>
            </a:r>
          </a:p>
          <a:p>
            <a:r>
              <a:rPr lang="en-US" dirty="0"/>
              <a:t>What community factors explain COVID-19 cases in NC counties?</a:t>
            </a:r>
          </a:p>
          <a:p>
            <a:pPr lvl="1"/>
            <a:r>
              <a:rPr lang="en-US" dirty="0"/>
              <a:t>Are more </a:t>
            </a:r>
            <a:r>
              <a:rPr lang="en-US" b="1" dirty="0"/>
              <a:t>vulnerable</a:t>
            </a:r>
            <a:r>
              <a:rPr lang="en-US" dirty="0"/>
              <a:t> communities more likely to be affected by COVID-19?</a:t>
            </a:r>
          </a:p>
          <a:p>
            <a:pPr lvl="1"/>
            <a:r>
              <a:rPr lang="en-US" dirty="0"/>
              <a:t>Do </a:t>
            </a:r>
            <a:r>
              <a:rPr lang="en-US" b="1" dirty="0"/>
              <a:t>rural and urban </a:t>
            </a:r>
            <a:r>
              <a:rPr lang="en-US" dirty="0"/>
              <a:t>communities show different impacts? </a:t>
            </a:r>
          </a:p>
          <a:p>
            <a:pPr lvl="1"/>
            <a:r>
              <a:rPr lang="en-US" dirty="0"/>
              <a:t>What role do </a:t>
            </a:r>
            <a:r>
              <a:rPr lang="en-US" b="1" dirty="0"/>
              <a:t>demographics</a:t>
            </a:r>
            <a:r>
              <a:rPr lang="en-US" dirty="0"/>
              <a:t> play in COVID-19 cases? </a:t>
            </a:r>
          </a:p>
          <a:p>
            <a:pPr lvl="1"/>
            <a:r>
              <a:rPr lang="en-US" dirty="0"/>
              <a:t>Is there a correlation between </a:t>
            </a:r>
            <a:r>
              <a:rPr lang="en-US" b="1" dirty="0"/>
              <a:t>access to testing </a:t>
            </a:r>
            <a:r>
              <a:rPr lang="en-US" dirty="0"/>
              <a:t>and cases of COVID-19?</a:t>
            </a:r>
          </a:p>
        </p:txBody>
      </p:sp>
      <p:sp>
        <p:nvSpPr>
          <p:cNvPr id="12" name="Rectangle 11">
            <a:extLst>
              <a:ext uri="{FF2B5EF4-FFF2-40B4-BE49-F238E27FC236}">
                <a16:creationId xmlns:a16="http://schemas.microsoft.com/office/drawing/2014/main" id="{AAC19CEE-435E-4643-849E-5194A5743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64759731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638F2F-4688-4030-B1CC-80272444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48C811F0-0ED8-4A7B-BFDE-6433C690E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973751" y="303896"/>
            <a:ext cx="1910102" cy="257067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 name="Title 1"/>
          <p:cNvSpPr>
            <a:spLocks noGrp="1"/>
          </p:cNvSpPr>
          <p:nvPr>
            <p:ph type="title"/>
          </p:nvPr>
        </p:nvSpPr>
        <p:spPr>
          <a:xfrm>
            <a:off x="1253764" y="1327355"/>
            <a:ext cx="3559425" cy="4482564"/>
          </a:xfrm>
        </p:spPr>
        <p:txBody>
          <a:bodyPr>
            <a:normAutofit/>
          </a:bodyPr>
          <a:lstStyle/>
          <a:p>
            <a:r>
              <a:rPr lang="en-US" b="1" dirty="0"/>
              <a:t>Hypotheses</a:t>
            </a:r>
            <a:br>
              <a:rPr lang="en-US" b="1" dirty="0"/>
            </a:br>
            <a:r>
              <a:rPr lang="en-US" b="1" dirty="0"/>
              <a:t>tested</a:t>
            </a:r>
          </a:p>
        </p:txBody>
      </p:sp>
      <p:sp>
        <p:nvSpPr>
          <p:cNvPr id="12" name="Rectangle 11">
            <a:extLst>
              <a:ext uri="{FF2B5EF4-FFF2-40B4-BE49-F238E27FC236}">
                <a16:creationId xmlns:a16="http://schemas.microsoft.com/office/drawing/2014/main" id="{AAC19CEE-435E-4643-849E-5194A5743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3" name="Content Placeholder 2">
            <a:extLst>
              <a:ext uri="{FF2B5EF4-FFF2-40B4-BE49-F238E27FC236}">
                <a16:creationId xmlns:a16="http://schemas.microsoft.com/office/drawing/2014/main" id="{5A72E5B4-6FB0-754D-8CA0-08D404E3B1FF}"/>
              </a:ext>
            </a:extLst>
          </p:cNvPr>
          <p:cNvSpPr txBox="1">
            <a:spLocks/>
          </p:cNvSpPr>
          <p:nvPr/>
        </p:nvSpPr>
        <p:spPr>
          <a:xfrm>
            <a:off x="5423487" y="797967"/>
            <a:ext cx="6571997" cy="5408995"/>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z="1800" dirty="0"/>
              <a:t>County risk factor</a:t>
            </a:r>
          </a:p>
          <a:p>
            <a:pPr lvl="1"/>
            <a:r>
              <a:rPr lang="en-US" sz="1800" dirty="0"/>
              <a:t>As risk factors increase, COVID incidents increase</a:t>
            </a:r>
          </a:p>
          <a:p>
            <a:r>
              <a:rPr lang="en-US" sz="1800" dirty="0"/>
              <a:t>Age</a:t>
            </a:r>
          </a:p>
          <a:p>
            <a:pPr lvl="1"/>
            <a:r>
              <a:rPr lang="en-US" sz="1800" dirty="0"/>
              <a:t>As age increases, COVID incidents increase</a:t>
            </a:r>
          </a:p>
          <a:p>
            <a:r>
              <a:rPr lang="en-US" sz="1800" dirty="0"/>
              <a:t>Race</a:t>
            </a:r>
          </a:p>
          <a:p>
            <a:pPr lvl="1"/>
            <a:r>
              <a:rPr lang="en-US" sz="1800" dirty="0"/>
              <a:t>As % non-white increases, COVID incidents increase</a:t>
            </a:r>
          </a:p>
          <a:p>
            <a:r>
              <a:rPr lang="en-US" sz="1800" dirty="0"/>
              <a:t>Income</a:t>
            </a:r>
          </a:p>
          <a:p>
            <a:pPr lvl="1"/>
            <a:r>
              <a:rPr lang="en-US" sz="1800" dirty="0"/>
              <a:t>As poverty rate increases, COVID incidents increase</a:t>
            </a:r>
          </a:p>
          <a:p>
            <a:r>
              <a:rPr lang="en-US" sz="1800" dirty="0"/>
              <a:t>Urban/Rural</a:t>
            </a:r>
          </a:p>
          <a:p>
            <a:pPr lvl="1"/>
            <a:r>
              <a:rPr lang="en-US" sz="1800" dirty="0"/>
              <a:t>As population density increases, COVID incidents increase</a:t>
            </a:r>
          </a:p>
          <a:p>
            <a:r>
              <a:rPr lang="en-US" sz="1800" dirty="0"/>
              <a:t>Education</a:t>
            </a:r>
          </a:p>
          <a:p>
            <a:pPr lvl="1"/>
            <a:r>
              <a:rPr lang="en-US" sz="1800" dirty="0"/>
              <a:t>As % with high school education decreases, COVID incidents increase</a:t>
            </a:r>
          </a:p>
        </p:txBody>
      </p:sp>
    </p:spTree>
    <p:extLst>
      <p:ext uri="{BB962C8B-B14F-4D97-AF65-F5344CB8AC3E}">
        <p14:creationId xmlns:p14="http://schemas.microsoft.com/office/powerpoint/2010/main" val="350344387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89A1A-D677-7847-B39B-BD77EC356BE1}"/>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95EC5A9A-66BB-9F45-B8CA-96E6EF2E3AD9}"/>
              </a:ext>
            </a:extLst>
          </p:cNvPr>
          <p:cNvSpPr>
            <a:spLocks noGrp="1"/>
          </p:cNvSpPr>
          <p:nvPr>
            <p:ph idx="1"/>
          </p:nvPr>
        </p:nvSpPr>
        <p:spPr>
          <a:xfrm>
            <a:off x="1371600" y="1888955"/>
            <a:ext cx="9601200" cy="4199021"/>
          </a:xfrm>
        </p:spPr>
        <p:txBody>
          <a:bodyPr>
            <a:normAutofit fontScale="77500" lnSpcReduction="20000"/>
          </a:bodyPr>
          <a:lstStyle/>
          <a:p>
            <a:r>
              <a:rPr lang="en-US" sz="2600" dirty="0"/>
              <a:t>New York Times COVID-19 data repository</a:t>
            </a:r>
          </a:p>
          <a:p>
            <a:pPr lvl="1"/>
            <a:r>
              <a:rPr lang="en-US" sz="2600" dirty="0">
                <a:hlinkClick r:id="rId3"/>
              </a:rPr>
              <a:t>https://github.com/nytimes/covid-19-data</a:t>
            </a:r>
            <a:endParaRPr lang="en-US" sz="2600" dirty="0"/>
          </a:p>
          <a:p>
            <a:r>
              <a:rPr lang="en-US" sz="2600" dirty="0"/>
              <a:t>U.S. Census Bureau’s demographic data</a:t>
            </a:r>
          </a:p>
          <a:p>
            <a:pPr lvl="1"/>
            <a:r>
              <a:rPr lang="en-US" sz="2600" dirty="0">
                <a:hlinkClick r:id="rId4"/>
              </a:rPr>
              <a:t>https://www.census.gov/quickfacts/fact/table/US/PST045219</a:t>
            </a:r>
            <a:endParaRPr lang="en-US" sz="2600" dirty="0"/>
          </a:p>
          <a:p>
            <a:r>
              <a:rPr lang="en-US" sz="2600" dirty="0"/>
              <a:t>U.S. Census Bureau’s measure of community resilience</a:t>
            </a:r>
          </a:p>
          <a:p>
            <a:pPr lvl="1"/>
            <a:r>
              <a:rPr lang="en-US" sz="2600" dirty="0">
                <a:hlinkClick r:id="rId5"/>
              </a:rPr>
              <a:t>https://www.census.gov/data/experimental-data-products/community-resilience-estimates.html</a:t>
            </a:r>
            <a:endParaRPr lang="en-US" sz="2600" dirty="0">
              <a:hlinkClick r:id="rId6"/>
            </a:endParaRPr>
          </a:p>
          <a:p>
            <a:pPr lvl="1"/>
            <a:r>
              <a:rPr lang="en-US" sz="2600" dirty="0">
                <a:hlinkClick r:id="rId6"/>
              </a:rPr>
              <a:t>https://www2.census.gov/data/experimental-data-products/community-resilience-estimates/2020/</a:t>
            </a:r>
            <a:r>
              <a:rPr lang="en-US" sz="2600" dirty="0"/>
              <a:t> </a:t>
            </a:r>
          </a:p>
          <a:p>
            <a:r>
              <a:rPr lang="en-US" sz="2600" dirty="0"/>
              <a:t>Coders Against COVID (testing center location)</a:t>
            </a:r>
          </a:p>
          <a:p>
            <a:pPr lvl="1"/>
            <a:r>
              <a:rPr lang="en-US" sz="2600" dirty="0">
                <a:hlinkClick r:id="rId7"/>
              </a:rPr>
              <a:t>https://github.com/codersagainstcovidorg/covid19testing-backend</a:t>
            </a:r>
            <a:r>
              <a:rPr lang="en-US" sz="2600" dirty="0"/>
              <a:t> </a:t>
            </a:r>
          </a:p>
          <a:p>
            <a:r>
              <a:rPr lang="en-US" sz="2600" dirty="0"/>
              <a:t>Google Maps Geocoding API</a:t>
            </a:r>
          </a:p>
          <a:p>
            <a:pPr lvl="1"/>
            <a:r>
              <a:rPr lang="en-US" sz="2600" dirty="0">
                <a:hlinkClick r:id="rId8"/>
              </a:rPr>
              <a:t>https://maps.googleapis.com/maps/api/geocode/json</a:t>
            </a:r>
            <a:endParaRPr lang="en-US" sz="2600" dirty="0"/>
          </a:p>
          <a:p>
            <a:pPr lvl="1"/>
            <a:endParaRPr lang="en-US" dirty="0"/>
          </a:p>
        </p:txBody>
      </p:sp>
    </p:spTree>
    <p:extLst>
      <p:ext uri="{BB962C8B-B14F-4D97-AF65-F5344CB8AC3E}">
        <p14:creationId xmlns:p14="http://schemas.microsoft.com/office/powerpoint/2010/main" val="3326671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7882F-C6DF-40A1-B85E-1E5F00DA3712}"/>
              </a:ext>
            </a:extLst>
          </p:cNvPr>
          <p:cNvSpPr>
            <a:spLocks noGrp="1"/>
          </p:cNvSpPr>
          <p:nvPr>
            <p:ph type="title"/>
          </p:nvPr>
        </p:nvSpPr>
        <p:spPr/>
        <p:txBody>
          <a:bodyPr/>
          <a:lstStyle/>
          <a:p>
            <a:r>
              <a:rPr lang="en-US" dirty="0"/>
              <a:t>Process</a:t>
            </a:r>
          </a:p>
        </p:txBody>
      </p:sp>
      <p:sp>
        <p:nvSpPr>
          <p:cNvPr id="3" name="Content Placeholder 2">
            <a:extLst>
              <a:ext uri="{FF2B5EF4-FFF2-40B4-BE49-F238E27FC236}">
                <a16:creationId xmlns:a16="http://schemas.microsoft.com/office/drawing/2014/main" id="{E7D547D8-EBC1-4025-81D7-09CDFFD1BCBB}"/>
              </a:ext>
            </a:extLst>
          </p:cNvPr>
          <p:cNvSpPr>
            <a:spLocks noGrp="1"/>
          </p:cNvSpPr>
          <p:nvPr>
            <p:ph idx="1"/>
          </p:nvPr>
        </p:nvSpPr>
        <p:spPr/>
        <p:txBody>
          <a:bodyPr>
            <a:normAutofit/>
          </a:bodyPr>
          <a:lstStyle/>
          <a:p>
            <a:pPr marL="514350" indent="-514350">
              <a:buFont typeface="+mj-lt"/>
              <a:buAutoNum type="arabicPeriod"/>
            </a:pPr>
            <a:r>
              <a:rPr lang="en-US" dirty="0"/>
              <a:t>Identify data sources</a:t>
            </a:r>
          </a:p>
          <a:p>
            <a:pPr marL="514350" indent="-514350">
              <a:buFont typeface="+mj-lt"/>
              <a:buAutoNum type="arabicPeriod"/>
            </a:pPr>
            <a:r>
              <a:rPr lang="en-US" dirty="0"/>
              <a:t>Before we combine data sources, rectify any discrepancies in shared data to make sure we’re using the most up-to-date numbers.</a:t>
            </a:r>
          </a:p>
          <a:p>
            <a:pPr marL="514350" indent="-514350">
              <a:buFont typeface="+mj-lt"/>
              <a:buAutoNum type="arabicPeriod"/>
            </a:pPr>
            <a:r>
              <a:rPr lang="en-US" dirty="0"/>
              <a:t>Merge all data into a single view, using Python and Pandas.</a:t>
            </a:r>
          </a:p>
          <a:p>
            <a:pPr marL="514350" indent="-514350">
              <a:buFont typeface="+mj-lt"/>
              <a:buAutoNum type="arabicPeriod"/>
            </a:pPr>
            <a:r>
              <a:rPr lang="en-US" dirty="0"/>
              <a:t>Generate descriptive and inferential statistics using Python and associated libraries to address our initial questions and test the hypotheses.</a:t>
            </a:r>
          </a:p>
          <a:p>
            <a:pPr marL="514350" indent="-514350">
              <a:buFont typeface="+mj-lt"/>
              <a:buAutoNum type="arabicPeriod"/>
            </a:pPr>
            <a:r>
              <a:rPr lang="en-US" dirty="0"/>
              <a:t>See if our hypotheses are correct. Why or why not?</a:t>
            </a:r>
          </a:p>
          <a:p>
            <a:pPr marL="514350" indent="-514350">
              <a:buFont typeface="+mj-lt"/>
              <a:buAutoNum type="arabicPeriod"/>
            </a:pPr>
            <a:r>
              <a:rPr lang="en-US" dirty="0"/>
              <a:t>Do additional research to help fill any gaps we may find.</a:t>
            </a:r>
          </a:p>
          <a:p>
            <a:pPr marL="0" indent="0">
              <a:buNone/>
            </a:pPr>
            <a:endParaRPr lang="en-US" dirty="0"/>
          </a:p>
        </p:txBody>
      </p:sp>
    </p:spTree>
    <p:extLst>
      <p:ext uri="{BB962C8B-B14F-4D97-AF65-F5344CB8AC3E}">
        <p14:creationId xmlns:p14="http://schemas.microsoft.com/office/powerpoint/2010/main" val="638320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8"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9"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1" name="Rectangle 10">
            <a:extLst>
              <a:ext uri="{FF2B5EF4-FFF2-40B4-BE49-F238E27FC236}">
                <a16:creationId xmlns:a16="http://schemas.microsoft.com/office/drawing/2014/main" id="{EC2B4A13-0632-456F-A66A-2D0CDB9D3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1568A552-34C4-41D2-A36B-9E86EC569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1730653" y="-921117"/>
            <a:ext cx="1756584" cy="4408488"/>
          </a:xfrm>
          <a:custGeom>
            <a:avLst/>
            <a:gdLst>
              <a:gd name="connsiteX0" fmla="*/ 1756584 w 1756584"/>
              <a:gd name="connsiteY0" fmla="*/ 4408488 h 4408488"/>
              <a:gd name="connsiteX1" fmla="*/ 1756584 w 1756584"/>
              <a:gd name="connsiteY1" fmla="*/ 0 h 4408488"/>
              <a:gd name="connsiteX2" fmla="*/ 1350810 w 1756584"/>
              <a:gd name="connsiteY2" fmla="*/ 0 h 4408488"/>
              <a:gd name="connsiteX3" fmla="*/ 1350810 w 1756584"/>
              <a:gd name="connsiteY3" fmla="*/ 4024068 h 4408488"/>
              <a:gd name="connsiteX4" fmla="*/ 0 w 1756584"/>
              <a:gd name="connsiteY4" fmla="*/ 4023445 h 4408488"/>
              <a:gd name="connsiteX5" fmla="*/ 0 w 1756584"/>
              <a:gd name="connsiteY5" fmla="*/ 4408488 h 440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6584" h="4408488">
                <a:moveTo>
                  <a:pt x="1756584" y="4408488"/>
                </a:moveTo>
                <a:lnTo>
                  <a:pt x="1756584" y="0"/>
                </a:lnTo>
                <a:lnTo>
                  <a:pt x="1350810" y="0"/>
                </a:lnTo>
                <a:lnTo>
                  <a:pt x="1350810" y="4024068"/>
                </a:lnTo>
                <a:lnTo>
                  <a:pt x="0" y="4023445"/>
                </a:lnTo>
                <a:lnTo>
                  <a:pt x="0" y="4408488"/>
                </a:lnTo>
                <a:close/>
              </a:path>
            </a:pathLst>
          </a:custGeom>
          <a:solidFill>
            <a:schemeClr val="accent1"/>
          </a:solidFill>
          <a:ln w="0">
            <a:noFill/>
            <a:prstDash val="solid"/>
            <a:round/>
            <a:headEnd/>
            <a:tailEnd/>
          </a:ln>
        </p:spPr>
        <p:txBody>
          <a:bodyPr wrap="square">
            <a:noAutofit/>
          </a:bodyPr>
          <a:lstStyle/>
          <a:p>
            <a:endParaRPr lang="en-US" dirty="0"/>
          </a:p>
        </p:txBody>
      </p:sp>
      <p:sp>
        <p:nvSpPr>
          <p:cNvPr id="15" name="Freeform: Shape 14">
            <a:extLst>
              <a:ext uri="{FF2B5EF4-FFF2-40B4-BE49-F238E27FC236}">
                <a16:creationId xmlns:a16="http://schemas.microsoft.com/office/drawing/2014/main" id="{B8BE655E-142C-41C9-895E-54D55EDDA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8673443" y="2182330"/>
            <a:ext cx="1755930" cy="4408488"/>
          </a:xfrm>
          <a:custGeom>
            <a:avLst/>
            <a:gdLst>
              <a:gd name="connsiteX0" fmla="*/ 0 w 1755930"/>
              <a:gd name="connsiteY0" fmla="*/ 4023420 h 4408488"/>
              <a:gd name="connsiteX1" fmla="*/ 1 w 1755930"/>
              <a:gd name="connsiteY1" fmla="*/ 4408488 h 4408488"/>
              <a:gd name="connsiteX2" fmla="*/ 1755930 w 1755930"/>
              <a:gd name="connsiteY2" fmla="*/ 4408488 h 4408488"/>
              <a:gd name="connsiteX3" fmla="*/ 1755930 w 1755930"/>
              <a:gd name="connsiteY3" fmla="*/ 0 h 4408488"/>
              <a:gd name="connsiteX4" fmla="*/ 1350156 w 1755930"/>
              <a:gd name="connsiteY4" fmla="*/ 0 h 4408488"/>
              <a:gd name="connsiteX5" fmla="*/ 1350156 w 1755930"/>
              <a:gd name="connsiteY5" fmla="*/ 4023628 h 440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5930" h="4408488">
                <a:moveTo>
                  <a:pt x="0" y="4023420"/>
                </a:moveTo>
                <a:lnTo>
                  <a:pt x="1" y="4408488"/>
                </a:lnTo>
                <a:lnTo>
                  <a:pt x="1755930" y="4408488"/>
                </a:lnTo>
                <a:lnTo>
                  <a:pt x="1755930" y="0"/>
                </a:lnTo>
                <a:lnTo>
                  <a:pt x="1350156" y="0"/>
                </a:lnTo>
                <a:lnTo>
                  <a:pt x="1350156" y="4023628"/>
                </a:lnTo>
                <a:close/>
              </a:path>
            </a:pathLst>
          </a:custGeom>
          <a:solidFill>
            <a:schemeClr val="accent1"/>
          </a:solidFill>
          <a:ln w="0">
            <a:noFill/>
            <a:prstDash val="solid"/>
            <a:round/>
            <a:headEnd/>
            <a:tailEnd/>
          </a:ln>
        </p:spPr>
      </p:sp>
      <p:sp>
        <p:nvSpPr>
          <p:cNvPr id="2" name="Title 1">
            <a:extLst>
              <a:ext uri="{FF2B5EF4-FFF2-40B4-BE49-F238E27FC236}">
                <a16:creationId xmlns:a16="http://schemas.microsoft.com/office/drawing/2014/main" id="{F84FFFB5-CC1C-463E-BD73-F0410232952B}"/>
              </a:ext>
            </a:extLst>
          </p:cNvPr>
          <p:cNvSpPr>
            <a:spLocks noGrp="1"/>
          </p:cNvSpPr>
          <p:nvPr>
            <p:ph type="title"/>
          </p:nvPr>
        </p:nvSpPr>
        <p:spPr>
          <a:xfrm>
            <a:off x="1084006" y="1086142"/>
            <a:ext cx="9969910" cy="3465385"/>
          </a:xfrm>
        </p:spPr>
        <p:txBody>
          <a:bodyPr vert="horz" lIns="91440" tIns="45720" rIns="91440" bIns="45720" rtlCol="0" anchor="ctr">
            <a:normAutofit/>
          </a:bodyPr>
          <a:lstStyle/>
          <a:p>
            <a:pPr algn="ctr"/>
            <a:r>
              <a:rPr lang="en-US" sz="7200" cap="all"/>
              <a:t>Results</a:t>
            </a:r>
          </a:p>
        </p:txBody>
      </p:sp>
      <p:sp>
        <p:nvSpPr>
          <p:cNvPr id="17" name="Rectangle 16">
            <a:extLst>
              <a:ext uri="{FF2B5EF4-FFF2-40B4-BE49-F238E27FC236}">
                <a16:creationId xmlns:a16="http://schemas.microsoft.com/office/drawing/2014/main" id="{198CC593-9FF4-46EF-81AE-2D26922F1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solidFill>
                <a:schemeClr val="bg1"/>
              </a:solidFill>
            </a:endParaRPr>
          </a:p>
        </p:txBody>
      </p:sp>
    </p:spTree>
    <p:extLst>
      <p:ext uri="{BB962C8B-B14F-4D97-AF65-F5344CB8AC3E}">
        <p14:creationId xmlns:p14="http://schemas.microsoft.com/office/powerpoint/2010/main" val="1037023862"/>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FFFB5-CC1C-463E-BD73-F0410232952B}"/>
              </a:ext>
            </a:extLst>
          </p:cNvPr>
          <p:cNvSpPr>
            <a:spLocks noGrp="1"/>
          </p:cNvSpPr>
          <p:nvPr>
            <p:ph type="title"/>
          </p:nvPr>
        </p:nvSpPr>
        <p:spPr>
          <a:xfrm>
            <a:off x="882351" y="276726"/>
            <a:ext cx="3656419" cy="1485900"/>
          </a:xfrm>
        </p:spPr>
        <p:txBody>
          <a:bodyPr vert="horz" lIns="91440" tIns="45720" rIns="91440" bIns="45720" rtlCol="0">
            <a:normAutofit/>
          </a:bodyPr>
          <a:lstStyle/>
          <a:p>
            <a:r>
              <a:rPr lang="en-US" sz="4100" cap="all" dirty="0"/>
              <a:t>Results:</a:t>
            </a:r>
            <a:br>
              <a:rPr lang="en-US" sz="4100" cap="all" dirty="0"/>
            </a:br>
            <a:r>
              <a:rPr lang="en-US" sz="4100" cap="all" dirty="0"/>
              <a:t>TOP COUNTIES</a:t>
            </a:r>
          </a:p>
        </p:txBody>
      </p:sp>
      <p:sp>
        <p:nvSpPr>
          <p:cNvPr id="23" name="Content Placeholder 17">
            <a:extLst>
              <a:ext uri="{FF2B5EF4-FFF2-40B4-BE49-F238E27FC236}">
                <a16:creationId xmlns:a16="http://schemas.microsoft.com/office/drawing/2014/main" id="{067B12A0-38E3-475F-944C-1C5FE696D17B}"/>
              </a:ext>
            </a:extLst>
          </p:cNvPr>
          <p:cNvSpPr>
            <a:spLocks noGrp="1"/>
          </p:cNvSpPr>
          <p:nvPr>
            <p:ph idx="1"/>
          </p:nvPr>
        </p:nvSpPr>
        <p:spPr>
          <a:xfrm>
            <a:off x="882351" y="1638300"/>
            <a:ext cx="3656419" cy="3581400"/>
          </a:xfrm>
        </p:spPr>
        <p:txBody>
          <a:bodyPr>
            <a:normAutofit/>
          </a:bodyPr>
          <a:lstStyle/>
          <a:p>
            <a:pPr marL="0" indent="0">
              <a:buNone/>
            </a:pPr>
            <a:r>
              <a:rPr lang="en-US" dirty="0"/>
              <a:t>Measure of top 10 (worst) counties with most overall cases and deaths.</a:t>
            </a:r>
          </a:p>
        </p:txBody>
      </p:sp>
      <p:sp>
        <p:nvSpPr>
          <p:cNvPr id="5" name="TextBox 4">
            <a:extLst>
              <a:ext uri="{FF2B5EF4-FFF2-40B4-BE49-F238E27FC236}">
                <a16:creationId xmlns:a16="http://schemas.microsoft.com/office/drawing/2014/main" id="{F1ECDF3F-513A-3441-B952-E112B25B4566}"/>
              </a:ext>
            </a:extLst>
          </p:cNvPr>
          <p:cNvSpPr txBox="1"/>
          <p:nvPr/>
        </p:nvSpPr>
        <p:spPr>
          <a:xfrm>
            <a:off x="9666511" y="6483921"/>
            <a:ext cx="2507610" cy="369332"/>
          </a:xfrm>
          <a:prstGeom prst="rect">
            <a:avLst/>
          </a:prstGeom>
          <a:noFill/>
        </p:spPr>
        <p:txBody>
          <a:bodyPr wrap="none" rtlCol="0">
            <a:spAutoFit/>
          </a:bodyPr>
          <a:lstStyle/>
          <a:p>
            <a:pPr algn="r">
              <a:spcAft>
                <a:spcPts val="600"/>
              </a:spcAft>
            </a:pPr>
            <a:r>
              <a:rPr lang="en-US" dirty="0"/>
              <a:t>Source: New York Times</a:t>
            </a:r>
          </a:p>
        </p:txBody>
      </p:sp>
      <p:pic>
        <p:nvPicPr>
          <p:cNvPr id="6" name="Picture 5" descr="A screenshot of a cell phone&#10;&#10;Description automatically generated">
            <a:extLst>
              <a:ext uri="{FF2B5EF4-FFF2-40B4-BE49-F238E27FC236}">
                <a16:creationId xmlns:a16="http://schemas.microsoft.com/office/drawing/2014/main" id="{F69FFBB0-9DC1-FB45-9FE5-9BAE6EC02A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8257" y="612128"/>
            <a:ext cx="6569812" cy="5633744"/>
          </a:xfrm>
          <a:prstGeom prst="rect">
            <a:avLst/>
          </a:prstGeom>
        </p:spPr>
      </p:pic>
    </p:spTree>
    <p:extLst>
      <p:ext uri="{BB962C8B-B14F-4D97-AF65-F5344CB8AC3E}">
        <p14:creationId xmlns:p14="http://schemas.microsoft.com/office/powerpoint/2010/main" val="285821606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FFFB5-CC1C-463E-BD73-F0410232952B}"/>
              </a:ext>
            </a:extLst>
          </p:cNvPr>
          <p:cNvSpPr>
            <a:spLocks noGrp="1"/>
          </p:cNvSpPr>
          <p:nvPr>
            <p:ph type="title"/>
          </p:nvPr>
        </p:nvSpPr>
        <p:spPr>
          <a:xfrm>
            <a:off x="882351" y="276726"/>
            <a:ext cx="3656419" cy="1485900"/>
          </a:xfrm>
        </p:spPr>
        <p:txBody>
          <a:bodyPr vert="horz" lIns="91440" tIns="45720" rIns="91440" bIns="45720" rtlCol="0">
            <a:normAutofit/>
          </a:bodyPr>
          <a:lstStyle/>
          <a:p>
            <a:r>
              <a:rPr lang="en-US" sz="4100" cap="all" dirty="0"/>
              <a:t>Results:</a:t>
            </a:r>
            <a:br>
              <a:rPr lang="en-US" sz="4100" cap="all" dirty="0"/>
            </a:br>
            <a:r>
              <a:rPr lang="en-US" sz="4100" cap="all" dirty="0"/>
              <a:t>TOP COUNTIES</a:t>
            </a:r>
          </a:p>
        </p:txBody>
      </p:sp>
      <p:sp>
        <p:nvSpPr>
          <p:cNvPr id="23" name="Content Placeholder 17">
            <a:extLst>
              <a:ext uri="{FF2B5EF4-FFF2-40B4-BE49-F238E27FC236}">
                <a16:creationId xmlns:a16="http://schemas.microsoft.com/office/drawing/2014/main" id="{067B12A0-38E3-475F-944C-1C5FE696D17B}"/>
              </a:ext>
            </a:extLst>
          </p:cNvPr>
          <p:cNvSpPr>
            <a:spLocks noGrp="1"/>
          </p:cNvSpPr>
          <p:nvPr>
            <p:ph idx="1"/>
          </p:nvPr>
        </p:nvSpPr>
        <p:spPr>
          <a:xfrm>
            <a:off x="882351" y="1638300"/>
            <a:ext cx="3656419" cy="3581400"/>
          </a:xfrm>
        </p:spPr>
        <p:txBody>
          <a:bodyPr>
            <a:normAutofit/>
          </a:bodyPr>
          <a:lstStyle/>
          <a:p>
            <a:pPr marL="0" indent="0">
              <a:buNone/>
            </a:pPr>
            <a:r>
              <a:rPr lang="en-US" dirty="0"/>
              <a:t>Measure of top 10 (worst) counties with most overall cases and deaths.</a:t>
            </a:r>
          </a:p>
        </p:txBody>
      </p:sp>
      <p:sp>
        <p:nvSpPr>
          <p:cNvPr id="5" name="TextBox 4">
            <a:extLst>
              <a:ext uri="{FF2B5EF4-FFF2-40B4-BE49-F238E27FC236}">
                <a16:creationId xmlns:a16="http://schemas.microsoft.com/office/drawing/2014/main" id="{F1ECDF3F-513A-3441-B952-E112B25B4566}"/>
              </a:ext>
            </a:extLst>
          </p:cNvPr>
          <p:cNvSpPr txBox="1"/>
          <p:nvPr/>
        </p:nvSpPr>
        <p:spPr>
          <a:xfrm>
            <a:off x="9666511" y="6483921"/>
            <a:ext cx="2507610" cy="369332"/>
          </a:xfrm>
          <a:prstGeom prst="rect">
            <a:avLst/>
          </a:prstGeom>
          <a:noFill/>
        </p:spPr>
        <p:txBody>
          <a:bodyPr wrap="none" rtlCol="0">
            <a:spAutoFit/>
          </a:bodyPr>
          <a:lstStyle/>
          <a:p>
            <a:pPr algn="r">
              <a:spcAft>
                <a:spcPts val="600"/>
              </a:spcAft>
            </a:pPr>
            <a:r>
              <a:rPr lang="en-US" dirty="0"/>
              <a:t>Source: New York Times</a:t>
            </a:r>
            <a:endParaRPr lang="en-US"/>
          </a:p>
        </p:txBody>
      </p:sp>
      <p:pic>
        <p:nvPicPr>
          <p:cNvPr id="9" name="Picture 8" descr="A screenshot of a cell phone&#10;&#10;Description automatically generated">
            <a:extLst>
              <a:ext uri="{FF2B5EF4-FFF2-40B4-BE49-F238E27FC236}">
                <a16:creationId xmlns:a16="http://schemas.microsoft.com/office/drawing/2014/main" id="{3A42C2CB-6AD6-B540-9F45-665F1FF4C9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8257" y="612128"/>
            <a:ext cx="6569812" cy="5633744"/>
          </a:xfrm>
          <a:prstGeom prst="rect">
            <a:avLst/>
          </a:prstGeom>
        </p:spPr>
      </p:pic>
      <p:sp>
        <p:nvSpPr>
          <p:cNvPr id="7" name="Rectangle 6">
            <a:extLst>
              <a:ext uri="{FF2B5EF4-FFF2-40B4-BE49-F238E27FC236}">
                <a16:creationId xmlns:a16="http://schemas.microsoft.com/office/drawing/2014/main" id="{A27D96D4-F75D-BA4E-A1F6-CB5B2D685A28}"/>
              </a:ext>
            </a:extLst>
          </p:cNvPr>
          <p:cNvSpPr/>
          <p:nvPr/>
        </p:nvSpPr>
        <p:spPr>
          <a:xfrm>
            <a:off x="6096000" y="2817741"/>
            <a:ext cx="2454442" cy="439153"/>
          </a:xfrm>
          <a:prstGeom prst="rect">
            <a:avLst/>
          </a:prstGeom>
          <a:solidFill>
            <a:srgbClr val="C00000">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793B7F6-AD28-0442-A22C-FAD151089FA0}"/>
              </a:ext>
            </a:extLst>
          </p:cNvPr>
          <p:cNvSpPr/>
          <p:nvPr/>
        </p:nvSpPr>
        <p:spPr>
          <a:xfrm>
            <a:off x="8922550" y="1897457"/>
            <a:ext cx="2454442" cy="439153"/>
          </a:xfrm>
          <a:prstGeom prst="rect">
            <a:avLst/>
          </a:prstGeom>
          <a:solidFill>
            <a:srgbClr val="C00000">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65560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TotalTime>
  <Words>2074</Words>
  <Application>Microsoft Macintosh PowerPoint</Application>
  <PresentationFormat>Widescreen</PresentationFormat>
  <Paragraphs>194</Paragraphs>
  <Slides>22</Slides>
  <Notes>22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Calibri</vt:lpstr>
      <vt:lpstr>Franklin Gothic Book</vt:lpstr>
      <vt:lpstr>Crop</vt:lpstr>
      <vt:lpstr>COVID-19 and North Carolina Communities</vt:lpstr>
      <vt:lpstr>Project purpose</vt:lpstr>
      <vt:lpstr>Initial  questions</vt:lpstr>
      <vt:lpstr>Hypotheses tested</vt:lpstr>
      <vt:lpstr>Data sources</vt:lpstr>
      <vt:lpstr>Process</vt:lpstr>
      <vt:lpstr>Results</vt:lpstr>
      <vt:lpstr>Results: TOP COUNTIES</vt:lpstr>
      <vt:lpstr>Results: TOP COUNTIES</vt:lpstr>
      <vt:lpstr>Results: TOP COUNTIES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CONCLUSIONS</vt:lpstr>
      <vt:lpstr>Hypotheses: Answered</vt:lpstr>
      <vt:lpstr>EXTRA RESEARCH</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and North Carolina Communities</dc:title>
  <dc:creator>Colby Hoke</dc:creator>
  <cp:lastModifiedBy>Colby Hoke</cp:lastModifiedBy>
  <cp:revision>22</cp:revision>
  <dcterms:created xsi:type="dcterms:W3CDTF">2020-07-22T01:24:13Z</dcterms:created>
  <dcterms:modified xsi:type="dcterms:W3CDTF">2020-07-23T14:24:18Z</dcterms:modified>
</cp:coreProperties>
</file>