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B3DC52-53C2-48D1-A73C-233A94BA9F0D}">
  <a:tblStyle styleId="{56B3DC52-53C2-48D1-A73C-233A94BA9F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2e858087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2e858087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procedure involved using Pytorch and specifically the LN structured function from torch’s pruning library. We also needed to use prune’s remove function or else we would run into issues when the remove_channels function invoked deep-Copy. We were a bit pressed for time in this section, so we decided to just test the required </a:t>
            </a:r>
            <a:r>
              <a:rPr lang="en"/>
              <a:t>parameters, but will have more time and be more creative in the following two milestones of this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2e858087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2e858087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 are a few key things I would like to point out.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First, you will see that the max memory usage has a slight increase when the fraction stays the same but the number of training epochs is increased.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e858087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2e858087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Secondly, there is a clear trend of decreasing latency per image as you increase the amount of pruning that is applied.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you will notice that WHILE the Max Power Consumption does not change significantly, the Energy Consumption per image decreases greatly since the total inference runtime is decreasing as you prune more.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2e858087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2e858087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interesting trend we noticed involves pruned model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opt out of retraining the model </a:t>
            </a:r>
            <a:r>
              <a:rPr lang="en">
                <a:solidFill>
                  <a:schemeClr val="dk1"/>
                </a:solidFill>
              </a:rPr>
              <a:t>after channels are removed</a:t>
            </a:r>
            <a:r>
              <a:rPr lang="en"/>
              <a:t>, we see a significant decrease in accuracy.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if we at least retrain for 3 epochs, we can see the majority of this accuracy is recovered.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Interestingly, there is only a slight difference between retraining for 3 or 5 epochs.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 takeaway from this discovery is that retraining is highly necessary if we prune this way.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M1: Structural Pruning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Corey Karnei and Colby Janecka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	</a:t>
            </a:r>
            <a:endParaRPr/>
          </a:p>
        </p:txBody>
      </p:sp>
      <p:pic>
        <p:nvPicPr>
          <p:cNvPr id="73" name="Google Shape;73;p14"/>
          <p:cNvPicPr preferRelativeResize="0"/>
          <p:nvPr/>
        </p:nvPicPr>
        <p:blipFill>
          <a:blip r:embed="rId3">
            <a:alphaModFix/>
          </a:blip>
          <a:stretch>
            <a:fillRect/>
          </a:stretch>
        </p:blipFill>
        <p:spPr>
          <a:xfrm>
            <a:off x="311700" y="1583200"/>
            <a:ext cx="7932150" cy="662275"/>
          </a:xfrm>
          <a:prstGeom prst="rect">
            <a:avLst/>
          </a:prstGeom>
          <a:noFill/>
          <a:ln>
            <a:noFill/>
          </a:ln>
        </p:spPr>
      </p:pic>
      <p:pic>
        <p:nvPicPr>
          <p:cNvPr id="74" name="Google Shape;74;p14"/>
          <p:cNvPicPr preferRelativeResize="0"/>
          <p:nvPr/>
        </p:nvPicPr>
        <p:blipFill>
          <a:blip r:embed="rId4">
            <a:alphaModFix/>
          </a:blip>
          <a:stretch>
            <a:fillRect/>
          </a:stretch>
        </p:blipFill>
        <p:spPr>
          <a:xfrm>
            <a:off x="311700" y="3046525"/>
            <a:ext cx="6034625" cy="99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0"/>
            <a:ext cx="8520600" cy="67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80" name="Google Shape;80;p15"/>
          <p:cNvGraphicFramePr/>
          <p:nvPr/>
        </p:nvGraphicFramePr>
        <p:xfrm>
          <a:off x="311700" y="664335"/>
          <a:ext cx="3000000" cy="3000000"/>
        </p:xfrm>
        <a:graphic>
          <a:graphicData uri="http://schemas.openxmlformats.org/drawingml/2006/table">
            <a:tbl>
              <a:tblPr>
                <a:noFill/>
                <a:tableStyleId>{56B3DC52-53C2-48D1-A73C-233A94BA9F0D}</a:tableStyleId>
              </a:tblPr>
              <a:tblGrid>
                <a:gridCol w="1420100"/>
                <a:gridCol w="1420100"/>
                <a:gridCol w="1420100"/>
                <a:gridCol w="1420100"/>
                <a:gridCol w="1420100"/>
                <a:gridCol w="1420100"/>
              </a:tblGrid>
              <a:tr h="1134625">
                <a:tc>
                  <a:txBody>
                    <a:bodyPr/>
                    <a:lstStyle/>
                    <a:p>
                      <a:pPr indent="0" lvl="0" marL="0" rtl="0" algn="ctr">
                        <a:spcBef>
                          <a:spcPts val="0"/>
                        </a:spcBef>
                        <a:spcAft>
                          <a:spcPts val="0"/>
                        </a:spcAft>
                        <a:buNone/>
                      </a:pPr>
                      <a:r>
                        <a:rPr b="1" lang="en"/>
                        <a:t>Fraction of Channels Pruned</a:t>
                      </a:r>
                      <a:endParaRPr b="1"/>
                    </a:p>
                  </a:txBody>
                  <a:tcPr marT="91425" marB="91425" marR="91425" marL="91425" anchor="ctr"/>
                </a:tc>
                <a:tc>
                  <a:txBody>
                    <a:bodyPr/>
                    <a:lstStyle/>
                    <a:p>
                      <a:pPr indent="0" lvl="0" marL="0" rtl="0" algn="ctr">
                        <a:spcBef>
                          <a:spcPts val="0"/>
                        </a:spcBef>
                        <a:spcAft>
                          <a:spcPts val="0"/>
                        </a:spcAft>
                        <a:buNone/>
                      </a:pPr>
                      <a:r>
                        <a:rPr b="1" lang="en"/>
                        <a:t>Number of Training Epochs</a:t>
                      </a:r>
                      <a:endParaRPr b="1"/>
                    </a:p>
                  </a:txBody>
                  <a:tcPr marT="91425" marB="91425" marR="91425" marL="91425" anchor="ctr"/>
                </a:tc>
                <a:tc>
                  <a:txBody>
                    <a:bodyPr/>
                    <a:lstStyle/>
                    <a:p>
                      <a:pPr indent="0" lvl="0" marL="0" rtl="0" algn="ctr">
                        <a:spcBef>
                          <a:spcPts val="0"/>
                        </a:spcBef>
                        <a:spcAft>
                          <a:spcPts val="0"/>
                        </a:spcAft>
                        <a:buNone/>
                      </a:pPr>
                      <a:r>
                        <a:rPr b="1" lang="en"/>
                        <a:t>Max Memory Usage [MB]</a:t>
                      </a:r>
                      <a:endParaRPr b="1"/>
                    </a:p>
                  </a:txBody>
                  <a:tcPr marT="91425" marB="91425" marR="91425" marL="91425" anchor="ctr"/>
                </a:tc>
                <a:tc>
                  <a:txBody>
                    <a:bodyPr/>
                    <a:lstStyle/>
                    <a:p>
                      <a:pPr indent="0" lvl="0" marL="0" rtl="0" algn="ctr">
                        <a:spcBef>
                          <a:spcPts val="0"/>
                        </a:spcBef>
                        <a:spcAft>
                          <a:spcPts val="0"/>
                        </a:spcAft>
                        <a:buNone/>
                      </a:pPr>
                      <a:r>
                        <a:rPr b="1" lang="en"/>
                        <a:t>Average latency for one image [ms]</a:t>
                      </a:r>
                      <a:endParaRPr b="1"/>
                    </a:p>
                  </a:txBody>
                  <a:tcPr marT="91425" marB="91425" marR="91425" marL="91425" anchor="ctr"/>
                </a:tc>
                <a:tc>
                  <a:txBody>
                    <a:bodyPr/>
                    <a:lstStyle/>
                    <a:p>
                      <a:pPr indent="0" lvl="0" marL="0" rtl="0" algn="ctr">
                        <a:spcBef>
                          <a:spcPts val="0"/>
                        </a:spcBef>
                        <a:spcAft>
                          <a:spcPts val="0"/>
                        </a:spcAft>
                        <a:buNone/>
                      </a:pPr>
                      <a:r>
                        <a:rPr b="1" lang="en"/>
                        <a:t>Max Power Consumption [W]</a:t>
                      </a:r>
                      <a:endParaRPr b="1"/>
                    </a:p>
                  </a:txBody>
                  <a:tcPr marT="91425" marB="91425" marR="91425" marL="91425" anchor="ctr"/>
                </a:tc>
                <a:tc>
                  <a:txBody>
                    <a:bodyPr/>
                    <a:lstStyle/>
                    <a:p>
                      <a:pPr indent="0" lvl="0" marL="0" rtl="0" algn="ctr">
                        <a:spcBef>
                          <a:spcPts val="0"/>
                        </a:spcBef>
                        <a:spcAft>
                          <a:spcPts val="0"/>
                        </a:spcAft>
                        <a:buNone/>
                      </a:pPr>
                      <a:r>
                        <a:rPr b="1" lang="en"/>
                        <a:t>Average Energy Consumption per image [mJ]</a:t>
                      </a:r>
                      <a:endParaRPr b="1"/>
                    </a:p>
                  </a:txBody>
                  <a:tcPr marT="91425" marB="91425" marR="91425" marL="91425" anchor="ctr">
                    <a:lnB cap="flat" cmpd="sng" w="9525">
                      <a:solidFill>
                        <a:srgbClr val="9E9E9E"/>
                      </a:solidFill>
                      <a:prstDash val="solid"/>
                      <a:round/>
                      <a:headEnd len="sm" w="sm" type="none"/>
                      <a:tailEnd len="sm" w="sm" type="none"/>
                    </a:lnB>
                  </a:tcPr>
                </a:tc>
              </a:tr>
              <a:tr h="380700">
                <a:tc>
                  <a:txBody>
                    <a:bodyPr/>
                    <a:lstStyle/>
                    <a:p>
                      <a:pPr indent="0" lvl="0" marL="0" rtl="0" algn="ctr">
                        <a:spcBef>
                          <a:spcPts val="0"/>
                        </a:spcBef>
                        <a:spcAft>
                          <a:spcPts val="0"/>
                        </a:spcAft>
                        <a:buNone/>
                      </a:pPr>
                      <a:r>
                        <a:rPr lang="en"/>
                        <a:t>.05</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17.75</a:t>
                      </a:r>
                      <a:endParaRPr/>
                    </a:p>
                  </a:txBody>
                  <a:tcPr marT="91425" marB="91425" marR="91425" marL="91425" anchor="ctr"/>
                </a:tc>
                <a:tc>
                  <a:txBody>
                    <a:bodyPr/>
                    <a:lstStyle/>
                    <a:p>
                      <a:pPr indent="0" lvl="0" marL="0" rtl="0" algn="ctr">
                        <a:spcBef>
                          <a:spcPts val="0"/>
                        </a:spcBef>
                        <a:spcAft>
                          <a:spcPts val="0"/>
                        </a:spcAft>
                        <a:buNone/>
                      </a:pPr>
                      <a:r>
                        <a:rPr lang="en"/>
                        <a:t>48.9</a:t>
                      </a:r>
                      <a:endParaRPr/>
                    </a:p>
                  </a:txBody>
                  <a:tcPr marT="91425" marB="91425" marR="91425" marL="91425" anchor="ctr"/>
                </a:tc>
                <a:tc>
                  <a:txBody>
                    <a:bodyPr/>
                    <a:lstStyle/>
                    <a:p>
                      <a:pPr indent="0" lvl="0" marL="0" rtl="0" algn="ctr">
                        <a:spcBef>
                          <a:spcPts val="0"/>
                        </a:spcBef>
                        <a:spcAft>
                          <a:spcPts val="0"/>
                        </a:spcAft>
                        <a:buNone/>
                      </a:pPr>
                      <a:r>
                        <a:rPr lang="en"/>
                        <a:t>5.21</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254.769</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700">
                <a:tc>
                  <a:txBody>
                    <a:bodyPr/>
                    <a:lstStyle/>
                    <a:p>
                      <a:pPr indent="0" lvl="0" marL="0" rtl="0" algn="ctr">
                        <a:spcBef>
                          <a:spcPts val="0"/>
                        </a:spcBef>
                        <a:spcAft>
                          <a:spcPts val="0"/>
                        </a:spcAft>
                        <a:buNone/>
                      </a:pPr>
                      <a:r>
                        <a:rPr lang="en"/>
                        <a:t>.05</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18.64</a:t>
                      </a:r>
                      <a:endParaRPr/>
                    </a:p>
                  </a:txBody>
                  <a:tcPr marT="91425" marB="91425" marR="91425" marL="91425" anchor="ctr"/>
                </a:tc>
                <a:tc>
                  <a:txBody>
                    <a:bodyPr/>
                    <a:lstStyle/>
                    <a:p>
                      <a:pPr indent="0" lvl="0" marL="0" rtl="0" algn="ctr">
                        <a:spcBef>
                          <a:spcPts val="0"/>
                        </a:spcBef>
                        <a:spcAft>
                          <a:spcPts val="0"/>
                        </a:spcAft>
                        <a:buNone/>
                      </a:pPr>
                      <a:r>
                        <a:rPr lang="en"/>
                        <a:t>54.2</a:t>
                      </a:r>
                      <a:endParaRPr/>
                    </a:p>
                  </a:txBody>
                  <a:tcPr marT="91425" marB="91425" marR="91425" marL="91425" anchor="ctr"/>
                </a:tc>
                <a:tc>
                  <a:txBody>
                    <a:bodyPr/>
                    <a:lstStyle/>
                    <a:p>
                      <a:pPr indent="0" lvl="0" marL="0" rtl="0" algn="ctr">
                        <a:spcBef>
                          <a:spcPts val="0"/>
                        </a:spcBef>
                        <a:spcAft>
                          <a:spcPts val="0"/>
                        </a:spcAft>
                        <a:buNone/>
                      </a:pPr>
                      <a:r>
                        <a:rPr lang="en"/>
                        <a:t>4.676</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253.4392</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700">
                <a:tc>
                  <a:txBody>
                    <a:bodyPr/>
                    <a:lstStyle/>
                    <a:p>
                      <a:pPr indent="0" lvl="0" marL="0" rtl="0" algn="ctr">
                        <a:spcBef>
                          <a:spcPts val="0"/>
                        </a:spcBef>
                        <a:spcAft>
                          <a:spcPts val="0"/>
                        </a:spcAft>
                        <a:buNone/>
                      </a:pPr>
                      <a:r>
                        <a:rPr lang="en"/>
                        <a:t>.05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19.73</a:t>
                      </a:r>
                      <a:endParaRPr/>
                    </a:p>
                  </a:txBody>
                  <a:tcPr marT="91425" marB="91425" marR="91425" marL="91425" anchor="ctr"/>
                </a:tc>
                <a:tc>
                  <a:txBody>
                    <a:bodyPr/>
                    <a:lstStyle/>
                    <a:p>
                      <a:pPr indent="0" lvl="0" marL="0" rtl="0" algn="ctr">
                        <a:spcBef>
                          <a:spcPts val="0"/>
                        </a:spcBef>
                        <a:spcAft>
                          <a:spcPts val="0"/>
                        </a:spcAft>
                        <a:buNone/>
                      </a:pPr>
                      <a:r>
                        <a:rPr lang="en"/>
                        <a:t>54.88</a:t>
                      </a:r>
                      <a:endParaRPr/>
                    </a:p>
                  </a:txBody>
                  <a:tcPr marT="91425" marB="91425" marR="91425" marL="91425" anchor="ctr"/>
                </a:tc>
                <a:tc>
                  <a:txBody>
                    <a:bodyPr/>
                    <a:lstStyle/>
                    <a:p>
                      <a:pPr indent="0" lvl="0" marL="0" rtl="0" algn="ctr">
                        <a:spcBef>
                          <a:spcPts val="0"/>
                        </a:spcBef>
                        <a:spcAft>
                          <a:spcPts val="0"/>
                        </a:spcAft>
                        <a:buNone/>
                      </a:pPr>
                      <a:r>
                        <a:rPr lang="en"/>
                        <a:t>4.615</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253.2712</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700">
                <a:tc>
                  <a:txBody>
                    <a:bodyPr/>
                    <a:lstStyle/>
                    <a:p>
                      <a:pPr indent="0" lvl="0" marL="0" rtl="0" algn="ctr">
                        <a:spcBef>
                          <a:spcPts val="0"/>
                        </a:spcBef>
                        <a:spcAft>
                          <a:spcPts val="0"/>
                        </a:spcAft>
                        <a:buNone/>
                      </a:pPr>
                      <a:r>
                        <a:rPr lang="en"/>
                        <a:t>.25</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14.84</a:t>
                      </a:r>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38.14</a:t>
                      </a:r>
                      <a:endParaRPr/>
                    </a:p>
                  </a:txBody>
                  <a:tcPr marT="91425" marB="91425" marR="91425" marL="91425" anchor="ctr"/>
                </a:tc>
                <a:tc>
                  <a:txBody>
                    <a:bodyPr/>
                    <a:lstStyle/>
                    <a:p>
                      <a:pPr indent="0" lvl="0" marL="0" rtl="0" algn="ctr">
                        <a:spcBef>
                          <a:spcPts val="0"/>
                        </a:spcBef>
                        <a:spcAft>
                          <a:spcPts val="0"/>
                        </a:spcAft>
                        <a:buNone/>
                      </a:pPr>
                      <a:r>
                        <a:rPr lang="en"/>
                        <a:t>4.561</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173.95654</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700">
                <a:tc>
                  <a:txBody>
                    <a:bodyPr/>
                    <a:lstStyle/>
                    <a:p>
                      <a:pPr indent="0" lvl="0" marL="0" rtl="0" algn="ctr">
                        <a:spcBef>
                          <a:spcPts val="0"/>
                        </a:spcBef>
                        <a:spcAft>
                          <a:spcPts val="0"/>
                        </a:spcAft>
                        <a:buNone/>
                      </a:pPr>
                      <a:r>
                        <a:rPr lang="en"/>
                        <a:t>.25</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16.06</a:t>
                      </a:r>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38.42</a:t>
                      </a:r>
                      <a:endParaRPr/>
                    </a:p>
                  </a:txBody>
                  <a:tcPr marT="91425" marB="91425" marR="91425" marL="91425" anchor="ctr"/>
                </a:tc>
                <a:tc>
                  <a:txBody>
                    <a:bodyPr/>
                    <a:lstStyle/>
                    <a:p>
                      <a:pPr indent="0" lvl="0" marL="0" rtl="0" algn="ctr">
                        <a:spcBef>
                          <a:spcPts val="0"/>
                        </a:spcBef>
                        <a:spcAft>
                          <a:spcPts val="0"/>
                        </a:spcAft>
                        <a:buNone/>
                      </a:pPr>
                      <a:r>
                        <a:rPr lang="en"/>
                        <a:t>4.573</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175.69466</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700">
                <a:tc>
                  <a:txBody>
                    <a:bodyPr/>
                    <a:lstStyle/>
                    <a:p>
                      <a:pPr indent="0" lvl="0" marL="0" rtl="0" algn="ctr">
                        <a:spcBef>
                          <a:spcPts val="0"/>
                        </a:spcBef>
                        <a:spcAft>
                          <a:spcPts val="0"/>
                        </a:spcAft>
                        <a:buNone/>
                      </a:pPr>
                      <a:r>
                        <a:rPr lang="en"/>
                        <a:t>.25</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5</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16.79</a:t>
                      </a:r>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38.62</a:t>
                      </a:r>
                      <a:endParaRPr/>
                    </a:p>
                  </a:txBody>
                  <a:tcPr marT="91425" marB="91425" marR="91425" marL="91425" anchor="ctr"/>
                </a:tc>
                <a:tc>
                  <a:txBody>
                    <a:bodyPr/>
                    <a:lstStyle/>
                    <a:p>
                      <a:pPr indent="0" lvl="0" marL="0" rtl="0" algn="ctr">
                        <a:spcBef>
                          <a:spcPts val="0"/>
                        </a:spcBef>
                        <a:spcAft>
                          <a:spcPts val="0"/>
                        </a:spcAft>
                        <a:buNone/>
                      </a:pPr>
                      <a:r>
                        <a:rPr lang="en"/>
                        <a:t>4.554</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175.87548</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700">
                <a:tc>
                  <a:txBody>
                    <a:bodyPr/>
                    <a:lstStyle/>
                    <a:p>
                      <a:pPr indent="0" lvl="0" marL="0" rtl="0" algn="ctr">
                        <a:spcBef>
                          <a:spcPts val="0"/>
                        </a:spcBef>
                        <a:spcAft>
                          <a:spcPts val="0"/>
                        </a:spcAft>
                        <a:buNone/>
                      </a:pPr>
                      <a:r>
                        <a:rPr lang="en"/>
                        <a:t>.5</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13.18</a:t>
                      </a:r>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22.36</a:t>
                      </a:r>
                      <a:endParaRPr/>
                    </a:p>
                  </a:txBody>
                  <a:tcPr marT="91425" marB="91425" marR="91425" marL="91425" anchor="ctr"/>
                </a:tc>
                <a:tc>
                  <a:txBody>
                    <a:bodyPr/>
                    <a:lstStyle/>
                    <a:p>
                      <a:pPr indent="0" lvl="0" marL="0" rtl="0" algn="ctr">
                        <a:spcBef>
                          <a:spcPts val="0"/>
                        </a:spcBef>
                        <a:spcAft>
                          <a:spcPts val="0"/>
                        </a:spcAft>
                        <a:buNone/>
                      </a:pPr>
                      <a:r>
                        <a:rPr lang="en"/>
                        <a:t>4.546</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101.64856</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700">
                <a:tc>
                  <a:txBody>
                    <a:bodyPr/>
                    <a:lstStyle/>
                    <a:p>
                      <a:pPr indent="0" lvl="0" marL="0" rtl="0" algn="ctr">
                        <a:spcBef>
                          <a:spcPts val="0"/>
                        </a:spcBef>
                        <a:spcAft>
                          <a:spcPts val="0"/>
                        </a:spcAft>
                        <a:buNone/>
                      </a:pPr>
                      <a:r>
                        <a:rPr lang="en"/>
                        <a:t>.5</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12.03</a:t>
                      </a:r>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22.20</a:t>
                      </a:r>
                      <a:endParaRPr/>
                    </a:p>
                  </a:txBody>
                  <a:tcPr marT="91425" marB="91425" marR="91425" marL="91425" anchor="ctr"/>
                </a:tc>
                <a:tc>
                  <a:txBody>
                    <a:bodyPr/>
                    <a:lstStyle/>
                    <a:p>
                      <a:pPr indent="0" lvl="0" marL="0" rtl="0" algn="ctr">
                        <a:spcBef>
                          <a:spcPts val="0"/>
                        </a:spcBef>
                        <a:spcAft>
                          <a:spcPts val="0"/>
                        </a:spcAft>
                        <a:buNone/>
                      </a:pPr>
                      <a:r>
                        <a:rPr lang="en"/>
                        <a:t>4.519</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100.3218</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012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86" name="Google Shape;86;p16"/>
          <p:cNvGraphicFramePr/>
          <p:nvPr/>
        </p:nvGraphicFramePr>
        <p:xfrm>
          <a:off x="523650" y="936765"/>
          <a:ext cx="3000000" cy="3000000"/>
        </p:xfrm>
        <a:graphic>
          <a:graphicData uri="http://schemas.openxmlformats.org/drawingml/2006/table">
            <a:tbl>
              <a:tblPr>
                <a:noFill/>
                <a:tableStyleId>{56B3DC52-53C2-48D1-A73C-233A94BA9F0D}</a:tableStyleId>
              </a:tblPr>
              <a:tblGrid>
                <a:gridCol w="1349450"/>
                <a:gridCol w="1349450"/>
                <a:gridCol w="1349450"/>
                <a:gridCol w="1349450"/>
                <a:gridCol w="1349450"/>
                <a:gridCol w="1349450"/>
              </a:tblGrid>
              <a:tr h="1189350">
                <a:tc>
                  <a:txBody>
                    <a:bodyPr/>
                    <a:lstStyle/>
                    <a:p>
                      <a:pPr indent="0" lvl="0" marL="0" rtl="0" algn="ctr">
                        <a:spcBef>
                          <a:spcPts val="0"/>
                        </a:spcBef>
                        <a:spcAft>
                          <a:spcPts val="0"/>
                        </a:spcAft>
                        <a:buNone/>
                      </a:pPr>
                      <a:r>
                        <a:rPr b="1" lang="en"/>
                        <a:t>Fraction of Channels Pruned</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Number of Training Epochs</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Max Memory Usage [MB]</a:t>
                      </a:r>
                      <a:endParaRPr b="1"/>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t>Average latency for one image [ms]</a:t>
                      </a:r>
                      <a:endParaRPr b="1"/>
                    </a:p>
                  </a:txBody>
                  <a:tcPr marT="91425" marB="91425" marR="91425" marL="91425" anchor="ctr"/>
                </a:tc>
                <a:tc>
                  <a:txBody>
                    <a:bodyPr/>
                    <a:lstStyle/>
                    <a:p>
                      <a:pPr indent="0" lvl="0" marL="0" rtl="0" algn="ctr">
                        <a:spcBef>
                          <a:spcPts val="0"/>
                        </a:spcBef>
                        <a:spcAft>
                          <a:spcPts val="0"/>
                        </a:spcAft>
                        <a:buNone/>
                      </a:pPr>
                      <a:r>
                        <a:rPr b="1" lang="en"/>
                        <a:t>Max Power Consumption [W]</a:t>
                      </a:r>
                      <a:endParaRPr b="1"/>
                    </a:p>
                  </a:txBody>
                  <a:tcPr marT="91425" marB="91425" marR="91425" marL="91425" anchor="ctr"/>
                </a:tc>
                <a:tc>
                  <a:txBody>
                    <a:bodyPr/>
                    <a:lstStyle/>
                    <a:p>
                      <a:pPr indent="0" lvl="0" marL="0" rtl="0" algn="ctr">
                        <a:spcBef>
                          <a:spcPts val="0"/>
                        </a:spcBef>
                        <a:spcAft>
                          <a:spcPts val="0"/>
                        </a:spcAft>
                        <a:buNone/>
                      </a:pPr>
                      <a:r>
                        <a:rPr b="1" lang="en"/>
                        <a:t>Average Energy Consumption per image [mJ]</a:t>
                      </a:r>
                      <a:endParaRPr b="1"/>
                    </a:p>
                  </a:txBody>
                  <a:tcPr marT="91425" marB="91425" marR="91425" marL="91425" anchor="ctr">
                    <a:lnB cap="flat" cmpd="sng" w="9525">
                      <a:solidFill>
                        <a:srgbClr val="9E9E9E"/>
                      </a:solidFill>
                      <a:prstDash val="solid"/>
                      <a:round/>
                      <a:headEnd len="sm" w="sm" type="none"/>
                      <a:tailEnd len="sm" w="sm" type="none"/>
                    </a:lnB>
                  </a:tcPr>
                </a:tc>
              </a:tr>
              <a:tr h="377100">
                <a:tc>
                  <a:txBody>
                    <a:bodyPr/>
                    <a:lstStyle/>
                    <a:p>
                      <a:pPr indent="0" lvl="0" marL="0" rtl="0" algn="ctr">
                        <a:spcBef>
                          <a:spcPts val="0"/>
                        </a:spcBef>
                        <a:spcAft>
                          <a:spcPts val="0"/>
                        </a:spcAft>
                        <a:buNone/>
                      </a:pPr>
                      <a:r>
                        <a:rPr lang="en"/>
                        <a:t>.5</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13.21</a:t>
                      </a:r>
                      <a:endParaRPr/>
                    </a:p>
                  </a:txBody>
                  <a:tcPr marT="91425" marB="91425" marR="91425" marL="91425" anchor="ctr"/>
                </a:tc>
                <a:tc>
                  <a:txBody>
                    <a:bodyPr/>
                    <a:lstStyle/>
                    <a:p>
                      <a:pPr indent="0" lvl="0" marL="0" rtl="0" algn="ctr">
                        <a:spcBef>
                          <a:spcPts val="0"/>
                        </a:spcBef>
                        <a:spcAft>
                          <a:spcPts val="0"/>
                        </a:spcAft>
                        <a:buNone/>
                      </a:pPr>
                      <a:r>
                        <a:rPr lang="en"/>
                        <a:t>22.19</a:t>
                      </a:r>
                      <a:endParaRPr/>
                    </a:p>
                  </a:txBody>
                  <a:tcPr marT="91425" marB="91425" marR="91425" marL="91425" anchor="ctr"/>
                </a:tc>
                <a:tc>
                  <a:txBody>
                    <a:bodyPr/>
                    <a:lstStyle/>
                    <a:p>
                      <a:pPr indent="0" lvl="0" marL="0" rtl="0" algn="ctr">
                        <a:spcBef>
                          <a:spcPts val="0"/>
                        </a:spcBef>
                        <a:spcAft>
                          <a:spcPts val="0"/>
                        </a:spcAft>
                        <a:buNone/>
                      </a:pPr>
                      <a:r>
                        <a:rPr lang="en"/>
                        <a:t>4.55</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100.9645</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100">
                <a:tc>
                  <a:txBody>
                    <a:bodyPr/>
                    <a:lstStyle/>
                    <a:p>
                      <a:pPr indent="0" lvl="0" marL="0" rtl="0" algn="ctr">
                        <a:spcBef>
                          <a:spcPts val="0"/>
                        </a:spcBef>
                        <a:spcAft>
                          <a:spcPts val="0"/>
                        </a:spcAft>
                        <a:buNone/>
                      </a:pPr>
                      <a:r>
                        <a:rPr lang="en"/>
                        <a:t>.75</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9.90</a:t>
                      </a:r>
                      <a:endParaRPr/>
                    </a:p>
                  </a:txBody>
                  <a:tcPr marT="91425" marB="91425" marR="91425" marL="91425" anchor="ctr"/>
                </a:tc>
                <a:tc>
                  <a:txBody>
                    <a:bodyPr/>
                    <a:lstStyle/>
                    <a:p>
                      <a:pPr indent="0" lvl="0" marL="0" rtl="0" algn="ctr">
                        <a:spcBef>
                          <a:spcPts val="0"/>
                        </a:spcBef>
                        <a:spcAft>
                          <a:spcPts val="0"/>
                        </a:spcAft>
                        <a:buNone/>
                      </a:pPr>
                      <a:r>
                        <a:rPr lang="en"/>
                        <a:t>10.18</a:t>
                      </a:r>
                      <a:endParaRPr/>
                    </a:p>
                  </a:txBody>
                  <a:tcPr marT="91425" marB="91425" marR="91425" marL="91425" anchor="ctr"/>
                </a:tc>
                <a:tc>
                  <a:txBody>
                    <a:bodyPr/>
                    <a:lstStyle/>
                    <a:p>
                      <a:pPr indent="0" lvl="0" marL="0" rtl="0" algn="ctr">
                        <a:spcBef>
                          <a:spcPts val="0"/>
                        </a:spcBef>
                        <a:spcAft>
                          <a:spcPts val="0"/>
                        </a:spcAft>
                        <a:buNone/>
                      </a:pPr>
                      <a:r>
                        <a:rPr lang="en"/>
                        <a:t>4.51</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45.9118</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100">
                <a:tc>
                  <a:txBody>
                    <a:bodyPr/>
                    <a:lstStyle/>
                    <a:p>
                      <a:pPr indent="0" lvl="0" marL="0" rtl="0" algn="ctr">
                        <a:spcBef>
                          <a:spcPts val="0"/>
                        </a:spcBef>
                        <a:spcAft>
                          <a:spcPts val="0"/>
                        </a:spcAft>
                        <a:buNone/>
                      </a:pPr>
                      <a:r>
                        <a:rPr lang="en"/>
                        <a:t>.75</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8.82</a:t>
                      </a:r>
                      <a:endParaRPr/>
                    </a:p>
                  </a:txBody>
                  <a:tcPr marT="91425" marB="91425" marR="91425" marL="91425" anchor="ctr"/>
                </a:tc>
                <a:tc>
                  <a:txBody>
                    <a:bodyPr/>
                    <a:lstStyle/>
                    <a:p>
                      <a:pPr indent="0" lvl="0" marL="0" rtl="0" algn="ctr">
                        <a:spcBef>
                          <a:spcPts val="0"/>
                        </a:spcBef>
                        <a:spcAft>
                          <a:spcPts val="0"/>
                        </a:spcAft>
                        <a:buNone/>
                      </a:pPr>
                      <a:r>
                        <a:rPr lang="en"/>
                        <a:t>9.98</a:t>
                      </a:r>
                      <a:endParaRPr/>
                    </a:p>
                  </a:txBody>
                  <a:tcPr marT="91425" marB="91425" marR="91425" marL="91425" anchor="ctr"/>
                </a:tc>
                <a:tc>
                  <a:txBody>
                    <a:bodyPr/>
                    <a:lstStyle/>
                    <a:p>
                      <a:pPr indent="0" lvl="0" marL="0" rtl="0" algn="ctr">
                        <a:spcBef>
                          <a:spcPts val="0"/>
                        </a:spcBef>
                        <a:spcAft>
                          <a:spcPts val="0"/>
                        </a:spcAft>
                        <a:buNone/>
                      </a:pPr>
                      <a:r>
                        <a:rPr lang="en"/>
                        <a:t>4.485</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44.7603</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100">
                <a:tc>
                  <a:txBody>
                    <a:bodyPr/>
                    <a:lstStyle/>
                    <a:p>
                      <a:pPr indent="0" lvl="0" marL="0" rtl="0" algn="ctr">
                        <a:spcBef>
                          <a:spcPts val="0"/>
                        </a:spcBef>
                        <a:spcAft>
                          <a:spcPts val="0"/>
                        </a:spcAft>
                        <a:buNone/>
                      </a:pPr>
                      <a:r>
                        <a:rPr lang="en"/>
                        <a:t>.75</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8.99</a:t>
                      </a:r>
                      <a:endParaRPr/>
                    </a:p>
                  </a:txBody>
                  <a:tcPr marT="91425" marB="91425" marR="91425" marL="91425" anchor="ctr"/>
                </a:tc>
                <a:tc>
                  <a:txBody>
                    <a:bodyPr/>
                    <a:lstStyle/>
                    <a:p>
                      <a:pPr indent="0" lvl="0" marL="0" rtl="0" algn="ctr">
                        <a:spcBef>
                          <a:spcPts val="0"/>
                        </a:spcBef>
                        <a:spcAft>
                          <a:spcPts val="0"/>
                        </a:spcAft>
                        <a:buNone/>
                      </a:pPr>
                      <a:r>
                        <a:rPr lang="en"/>
                        <a:t>9.96</a:t>
                      </a:r>
                      <a:endParaRPr/>
                    </a:p>
                  </a:txBody>
                  <a:tcPr marT="91425" marB="91425" marR="91425" marL="91425" anchor="ctr"/>
                </a:tc>
                <a:tc>
                  <a:txBody>
                    <a:bodyPr/>
                    <a:lstStyle/>
                    <a:p>
                      <a:pPr indent="0" lvl="0" marL="0" rtl="0" algn="ctr">
                        <a:spcBef>
                          <a:spcPts val="0"/>
                        </a:spcBef>
                        <a:spcAft>
                          <a:spcPts val="0"/>
                        </a:spcAft>
                        <a:buNone/>
                      </a:pPr>
                      <a:r>
                        <a:rPr lang="en"/>
                        <a:t>4.496</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44.78016</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100">
                <a:tc>
                  <a:txBody>
                    <a:bodyPr/>
                    <a:lstStyle/>
                    <a:p>
                      <a:pPr indent="0" lvl="0" marL="0" rtl="0" algn="ctr">
                        <a:spcBef>
                          <a:spcPts val="0"/>
                        </a:spcBef>
                        <a:spcAft>
                          <a:spcPts val="0"/>
                        </a:spcAft>
                        <a:buNone/>
                      </a:pPr>
                      <a:r>
                        <a:rPr lang="en"/>
                        <a:t>.9</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8.99</a:t>
                      </a:r>
                      <a:endParaRPr/>
                    </a:p>
                  </a:txBody>
                  <a:tcPr marT="91425" marB="91425" marR="91425" marL="91425" anchor="ctr"/>
                </a:tc>
                <a:tc>
                  <a:txBody>
                    <a:bodyPr/>
                    <a:lstStyle/>
                    <a:p>
                      <a:pPr indent="0" lvl="0" marL="0" rtl="0" algn="ctr">
                        <a:spcBef>
                          <a:spcPts val="0"/>
                        </a:spcBef>
                        <a:spcAft>
                          <a:spcPts val="0"/>
                        </a:spcAft>
                        <a:buNone/>
                      </a:pPr>
                      <a:r>
                        <a:rPr lang="en"/>
                        <a:t>4.614</a:t>
                      </a:r>
                      <a:endParaRPr/>
                    </a:p>
                  </a:txBody>
                  <a:tcPr marT="91425" marB="91425" marR="91425" marL="91425" anchor="ctr"/>
                </a:tc>
                <a:tc>
                  <a:txBody>
                    <a:bodyPr/>
                    <a:lstStyle/>
                    <a:p>
                      <a:pPr indent="0" lvl="0" marL="0" rtl="0" algn="ctr">
                        <a:spcBef>
                          <a:spcPts val="0"/>
                        </a:spcBef>
                        <a:spcAft>
                          <a:spcPts val="0"/>
                        </a:spcAft>
                        <a:buNone/>
                      </a:pPr>
                      <a:r>
                        <a:rPr lang="en"/>
                        <a:t>4.202</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19.388028</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100">
                <a:tc>
                  <a:txBody>
                    <a:bodyPr/>
                    <a:lstStyle/>
                    <a:p>
                      <a:pPr indent="0" lvl="0" marL="0" rtl="0" algn="ctr">
                        <a:spcBef>
                          <a:spcPts val="0"/>
                        </a:spcBef>
                        <a:spcAft>
                          <a:spcPts val="0"/>
                        </a:spcAft>
                        <a:buNone/>
                      </a:pPr>
                      <a:r>
                        <a:rPr lang="en"/>
                        <a:t>.9</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8.99</a:t>
                      </a:r>
                      <a:endParaRPr/>
                    </a:p>
                  </a:txBody>
                  <a:tcPr marT="91425" marB="91425" marR="91425" marL="91425" anchor="ctr"/>
                </a:tc>
                <a:tc>
                  <a:txBody>
                    <a:bodyPr/>
                    <a:lstStyle/>
                    <a:p>
                      <a:pPr indent="0" lvl="0" marL="0" rtl="0" algn="ctr">
                        <a:spcBef>
                          <a:spcPts val="0"/>
                        </a:spcBef>
                        <a:spcAft>
                          <a:spcPts val="0"/>
                        </a:spcAft>
                        <a:buNone/>
                      </a:pPr>
                      <a:r>
                        <a:rPr lang="en"/>
                        <a:t>4.497</a:t>
                      </a:r>
                      <a:endParaRPr/>
                    </a:p>
                  </a:txBody>
                  <a:tcPr marT="91425" marB="91425" marR="91425" marL="91425" anchor="ctr"/>
                </a:tc>
                <a:tc>
                  <a:txBody>
                    <a:bodyPr/>
                    <a:lstStyle/>
                    <a:p>
                      <a:pPr indent="0" lvl="0" marL="0" rtl="0" algn="ctr">
                        <a:spcBef>
                          <a:spcPts val="0"/>
                        </a:spcBef>
                        <a:spcAft>
                          <a:spcPts val="0"/>
                        </a:spcAft>
                        <a:buNone/>
                      </a:pPr>
                      <a:r>
                        <a:rPr lang="en"/>
                        <a:t>4.225</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18.999825</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100">
                <a:tc>
                  <a:txBody>
                    <a:bodyPr/>
                    <a:lstStyle/>
                    <a:p>
                      <a:pPr indent="0" lvl="0" marL="0" rtl="0" algn="ctr">
                        <a:spcBef>
                          <a:spcPts val="0"/>
                        </a:spcBef>
                        <a:spcAft>
                          <a:spcPts val="0"/>
                        </a:spcAft>
                        <a:buNone/>
                      </a:pPr>
                      <a:r>
                        <a:rPr lang="en"/>
                        <a:t>.9</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9.49</a:t>
                      </a:r>
                      <a:endParaRPr/>
                    </a:p>
                  </a:txBody>
                  <a:tcPr marT="91425" marB="91425" marR="91425" marL="91425" anchor="ctr"/>
                </a:tc>
                <a:tc>
                  <a:txBody>
                    <a:bodyPr/>
                    <a:lstStyle/>
                    <a:p>
                      <a:pPr indent="0" lvl="0" marL="0" rtl="0" algn="ctr">
                        <a:spcBef>
                          <a:spcPts val="0"/>
                        </a:spcBef>
                        <a:spcAft>
                          <a:spcPts val="0"/>
                        </a:spcAft>
                        <a:buNone/>
                      </a:pPr>
                      <a:r>
                        <a:rPr lang="en"/>
                        <a:t>4.44</a:t>
                      </a:r>
                      <a:endParaRPr/>
                    </a:p>
                  </a:txBody>
                  <a:tcPr marT="91425" marB="91425" marR="91425" marL="91425" anchor="ctr"/>
                </a:tc>
                <a:tc>
                  <a:txBody>
                    <a:bodyPr/>
                    <a:lstStyle/>
                    <a:p>
                      <a:pPr indent="0" lvl="0" marL="0" rtl="0" algn="ctr">
                        <a:spcBef>
                          <a:spcPts val="0"/>
                        </a:spcBef>
                        <a:spcAft>
                          <a:spcPts val="0"/>
                        </a:spcAft>
                        <a:buNone/>
                      </a:pPr>
                      <a:r>
                        <a:rPr lang="en"/>
                        <a:t>4.44</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
                        <a:t>19.7136</a:t>
                      </a:r>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2006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graphicFrame>
        <p:nvGraphicFramePr>
          <p:cNvPr id="92" name="Google Shape;92;p17"/>
          <p:cNvGraphicFramePr/>
          <p:nvPr/>
        </p:nvGraphicFramePr>
        <p:xfrm>
          <a:off x="2339350" y="802815"/>
          <a:ext cx="3000000" cy="3000000"/>
        </p:xfrm>
        <a:graphic>
          <a:graphicData uri="http://schemas.openxmlformats.org/drawingml/2006/table">
            <a:tbl>
              <a:tblPr>
                <a:noFill/>
                <a:tableStyleId>{56B3DC52-53C2-48D1-A73C-233A94BA9F0D}</a:tableStyleId>
              </a:tblPr>
              <a:tblGrid>
                <a:gridCol w="1672950"/>
                <a:gridCol w="1672950"/>
                <a:gridCol w="1672950"/>
              </a:tblGrid>
              <a:tr h="1160600">
                <a:tc>
                  <a:txBody>
                    <a:bodyPr/>
                    <a:lstStyle/>
                    <a:p>
                      <a:pPr indent="0" lvl="0" marL="0" rtl="0" algn="ctr">
                        <a:spcBef>
                          <a:spcPts val="0"/>
                        </a:spcBef>
                        <a:spcAft>
                          <a:spcPts val="0"/>
                        </a:spcAft>
                        <a:buNone/>
                      </a:pPr>
                      <a:r>
                        <a:rPr b="1" lang="en"/>
                        <a:t>Fraction of Parameters Pruned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Number of Training Epochs</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Accuracy</a:t>
                      </a:r>
                      <a:endParaRPr b="1"/>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ctr">
                        <a:spcBef>
                          <a:spcPts val="0"/>
                        </a:spcBef>
                        <a:spcAft>
                          <a:spcPts val="0"/>
                        </a:spcAft>
                        <a:buNone/>
                      </a:pPr>
                      <a:r>
                        <a:rPr lang="en"/>
                        <a:t>.05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11.8%</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ctr">
                        <a:spcBef>
                          <a:spcPts val="0"/>
                        </a:spcBef>
                        <a:spcAft>
                          <a:spcPts val="0"/>
                        </a:spcAft>
                        <a:buNone/>
                      </a:pPr>
                      <a:r>
                        <a:rPr lang="en"/>
                        <a:t>.05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68.74%</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ctr">
                        <a:spcBef>
                          <a:spcPts val="0"/>
                        </a:spcBef>
                        <a:spcAft>
                          <a:spcPts val="0"/>
                        </a:spcAft>
                        <a:buNone/>
                      </a:pPr>
                      <a:r>
                        <a:rPr lang="en"/>
                        <a:t>.05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68.99%</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10.24%</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50.58%</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50.75%</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