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5" r:id="rId3"/>
    <p:sldId id="264" r:id="rId4"/>
    <p:sldId id="266" r:id="rId5"/>
    <p:sldId id="267" r:id="rId6"/>
    <p:sldId id="268" r:id="rId7"/>
    <p:sldId id="278" r:id="rId8"/>
    <p:sldId id="280" r:id="rId9"/>
    <p:sldId id="281" r:id="rId10"/>
    <p:sldId id="282" r:id="rId11"/>
    <p:sldId id="283" r:id="rId12"/>
    <p:sldId id="279" r:id="rId13"/>
    <p:sldId id="277" r:id="rId14"/>
    <p:sldId id="273" r:id="rId15"/>
    <p:sldId id="274" r:id="rId16"/>
    <p:sldId id="275" r:id="rId17"/>
    <p:sldId id="272" r:id="rId18"/>
    <p:sldId id="286" r:id="rId19"/>
    <p:sldId id="285" r:id="rId20"/>
    <p:sldId id="28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305D"/>
    <a:srgbClr val="005DAB"/>
    <a:srgbClr val="595959"/>
    <a:srgbClr val="1C2528"/>
    <a:srgbClr val="7F99CE"/>
    <a:srgbClr val="494747"/>
    <a:srgbClr val="525964"/>
    <a:srgbClr val="19232E"/>
    <a:srgbClr val="0510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17" autoAdjust="0"/>
    <p:restoredTop sz="83665"/>
  </p:normalViewPr>
  <p:slideViewPr>
    <p:cSldViewPr snapToGrid="0">
      <p:cViewPr>
        <p:scale>
          <a:sx n="100" d="100"/>
          <a:sy n="100" d="100"/>
        </p:scale>
        <p:origin x="-1182" y="-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270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FA7E5-A2CC-43CB-90B9-B3CB173A5FAD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AE79B-40ED-4435-ABCB-99BE96381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86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3F371E-AED1-483D-8300-32E8B048CC88}" type="datetimeFigureOut">
              <a:rPr lang="en-US" smtClean="0"/>
              <a:t>5/7/2019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B2932-7EDF-4F83-AA8C-C5C12AFC0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939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EB2932-7EDF-4F83-AA8C-C5C12AFC08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26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5DA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7F99CE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96400" y="6422854"/>
            <a:ext cx="2743200" cy="365125"/>
          </a:xfrm>
        </p:spPr>
        <p:txBody>
          <a:bodyPr/>
          <a:lstStyle>
            <a:lvl1pPr>
              <a:defRPr>
                <a:solidFill>
                  <a:srgbClr val="005DAB"/>
                </a:solidFill>
              </a:defRPr>
            </a:lvl1pPr>
          </a:lstStyle>
          <a:p>
            <a:fld id="{861A9E08-E8F5-4A91-9D07-C7D2B8CE48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65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A9E08-E8F5-4A91-9D07-C7D2B8CE4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34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A9E08-E8F5-4A91-9D07-C7D2B8CE4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15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076335"/>
            <a:ext cx="12192000" cy="781665"/>
          </a:xfrm>
          <a:prstGeom prst="rect">
            <a:avLst/>
          </a:prstGeom>
          <a:solidFill>
            <a:srgbClr val="525964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04568"/>
          </a:xfrm>
        </p:spPr>
        <p:txBody>
          <a:bodyPr/>
          <a:lstStyle>
            <a:lvl1pPr algn="ctr">
              <a:defRPr>
                <a:solidFill>
                  <a:srgbClr val="52596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93305D"/>
                </a:solidFill>
              </a:defRPr>
            </a:lvl1pPr>
            <a:lvl2pPr>
              <a:defRPr>
                <a:solidFill>
                  <a:srgbClr val="93305D"/>
                </a:solidFill>
              </a:defRPr>
            </a:lvl2pPr>
            <a:lvl3pPr>
              <a:defRPr>
                <a:solidFill>
                  <a:srgbClr val="93305D"/>
                </a:solidFill>
              </a:defRPr>
            </a:lvl3pPr>
            <a:lvl4pPr>
              <a:defRPr>
                <a:solidFill>
                  <a:srgbClr val="93305D"/>
                </a:solidFill>
              </a:defRPr>
            </a:lvl4pPr>
            <a:lvl5pPr>
              <a:defRPr>
                <a:solidFill>
                  <a:srgbClr val="93305D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8803" y="6334919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1A9E08-E8F5-4A91-9D07-C7D2B8CE480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auto">
          <a:xfrm flipV="1">
            <a:off x="4739115" y="798668"/>
            <a:ext cx="407987" cy="73026"/>
          </a:xfrm>
          <a:prstGeom prst="rect">
            <a:avLst/>
          </a:prstGeom>
          <a:solidFill>
            <a:srgbClr val="005D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/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 Light"/>
            </a:endParaRPr>
          </a:p>
        </p:txBody>
      </p:sp>
      <p:sp>
        <p:nvSpPr>
          <p:cNvPr id="13" name="Rectangle 12"/>
          <p:cNvSpPr/>
          <p:nvPr/>
        </p:nvSpPr>
        <p:spPr bwMode="auto">
          <a:xfrm flipV="1">
            <a:off x="5202665" y="798668"/>
            <a:ext cx="407987" cy="73026"/>
          </a:xfrm>
          <a:prstGeom prst="rect">
            <a:avLst/>
          </a:prstGeom>
          <a:solidFill>
            <a:srgbClr val="7F99C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/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 Light"/>
            </a:endParaRPr>
          </a:p>
        </p:txBody>
      </p:sp>
      <p:sp>
        <p:nvSpPr>
          <p:cNvPr id="14" name="Rectangle 13"/>
          <p:cNvSpPr/>
          <p:nvPr/>
        </p:nvSpPr>
        <p:spPr bwMode="auto">
          <a:xfrm flipV="1">
            <a:off x="5682090" y="798668"/>
            <a:ext cx="407987" cy="73026"/>
          </a:xfrm>
          <a:prstGeom prst="rect">
            <a:avLst/>
          </a:prstGeom>
          <a:solidFill>
            <a:srgbClr val="9330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/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 Light"/>
            </a:endParaRPr>
          </a:p>
        </p:txBody>
      </p:sp>
      <p:sp>
        <p:nvSpPr>
          <p:cNvPr id="15" name="Rectangle 14"/>
          <p:cNvSpPr/>
          <p:nvPr/>
        </p:nvSpPr>
        <p:spPr bwMode="auto">
          <a:xfrm flipV="1">
            <a:off x="6145640" y="798668"/>
            <a:ext cx="407987" cy="73026"/>
          </a:xfrm>
          <a:prstGeom prst="rect">
            <a:avLst/>
          </a:prstGeom>
          <a:solidFill>
            <a:srgbClr val="52596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/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 Light"/>
            </a:endParaRPr>
          </a:p>
        </p:txBody>
      </p:sp>
      <p:sp>
        <p:nvSpPr>
          <p:cNvPr id="16" name="Rectangle 15"/>
          <p:cNvSpPr/>
          <p:nvPr/>
        </p:nvSpPr>
        <p:spPr bwMode="auto">
          <a:xfrm flipV="1">
            <a:off x="6610777" y="798668"/>
            <a:ext cx="406400" cy="730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/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 Light"/>
            </a:endParaRPr>
          </a:p>
        </p:txBody>
      </p:sp>
      <p:sp>
        <p:nvSpPr>
          <p:cNvPr id="17" name="Rectangle 16"/>
          <p:cNvSpPr/>
          <p:nvPr/>
        </p:nvSpPr>
        <p:spPr bwMode="auto">
          <a:xfrm flipV="1">
            <a:off x="7069565" y="798668"/>
            <a:ext cx="407987" cy="730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797" tIns="121899" rIns="243797" bIns="121899" anchor="ctr"/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Calibri Light"/>
            </a:endParaRPr>
          </a:p>
        </p:txBody>
      </p:sp>
      <p:sp>
        <p:nvSpPr>
          <p:cNvPr id="19" name="Text Placeholder 18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38200" y="904875"/>
            <a:ext cx="10515600" cy="619791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  <a:lvl3pPr marL="0" indent="0" algn="ctr">
              <a:buFont typeface="Arial" panose="020B0604020202020204" pitchFamily="34" charset="0"/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3pPr>
          </a:lstStyle>
          <a:p>
            <a:pPr lvl="2"/>
            <a:r>
              <a:rPr lang="en-US" dirty="0"/>
              <a:t>Enter Subtitle Text</a:t>
            </a:r>
          </a:p>
        </p:txBody>
      </p:sp>
      <p:pic>
        <p:nvPicPr>
          <p:cNvPr id="18" name="Picture 2" descr="C:\Users\CH202115\Desktop\BCHlogomotto_primary_KO_300dpi.png">
            <a:extLst>
              <a:ext uri="{FF2B5EF4-FFF2-40B4-BE49-F238E27FC236}">
                <a16:creationId xmlns:a16="http://schemas.microsoft.com/office/drawing/2014/main" xmlns="" id="{0770D3F8-8887-46E8-A426-B4E2BCF835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66" y="6093269"/>
            <a:ext cx="1423458" cy="75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04712F80-5EFA-491A-834E-BBDCBC53E39E}"/>
              </a:ext>
            </a:extLst>
          </p:cNvPr>
          <p:cNvSpPr txBox="1"/>
          <p:nvPr userDrawn="1"/>
        </p:nvSpPr>
        <p:spPr>
          <a:xfrm>
            <a:off x="1655266" y="6140997"/>
            <a:ext cx="11897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Clinical</a:t>
            </a:r>
          </a:p>
          <a:p>
            <a:r>
              <a:rPr lang="en-US" sz="1600" dirty="0">
                <a:solidFill>
                  <a:schemeClr val="bg1"/>
                </a:solidFill>
              </a:rPr>
              <a:t>Informatics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C1EC00BA-97C5-47AC-B331-65242F54019E}"/>
              </a:ext>
            </a:extLst>
          </p:cNvPr>
          <p:cNvCxnSpPr>
            <a:cxnSpLocks/>
          </p:cNvCxnSpPr>
          <p:nvPr userDrawn="1"/>
        </p:nvCxnSpPr>
        <p:spPr>
          <a:xfrm>
            <a:off x="1655266" y="6176963"/>
            <a:ext cx="0" cy="5128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758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A9E08-E8F5-4A91-9D07-C7D2B8CE4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70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A9E08-E8F5-4A91-9D07-C7D2B8CE4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6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A9E08-E8F5-4A91-9D07-C7D2B8CE4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5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A9E08-E8F5-4A91-9D07-C7D2B8CE4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74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colby.c.uptegraft.mil@mail.mil  |  828.851.9534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A9E08-E8F5-4A91-9D07-C7D2B8CE4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06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A9E08-E8F5-4A91-9D07-C7D2B8CE4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19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A9E08-E8F5-4A91-9D07-C7D2B8CE4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59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5DAB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5DAB"/>
                </a:solidFill>
              </a:defRPr>
            </a:lvl1pPr>
          </a:lstStyle>
          <a:p>
            <a:r>
              <a:rPr lang="en-US"/>
              <a:t>colby.c.uptegraft.mil@mail.mil  |  828.851.9534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5DAB"/>
                </a:solidFill>
              </a:defRPr>
            </a:lvl1pPr>
          </a:lstStyle>
          <a:p>
            <a:fld id="{861A9E08-E8F5-4A91-9D07-C7D2B8CE48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5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5DAB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7F99CE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7F99CE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7F99CE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7F99CE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7F99C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colbycoapps.shinyapps.io/mmwr_nlp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0.png"/><Relationship Id="rId4" Type="http://schemas.microsoft.com/office/2007/relationships/hdphoto" Target="../media/hdphoto2.wdp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9010" y="1122363"/>
            <a:ext cx="10692142" cy="2387600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rgbClr val="93305D"/>
                </a:solidFill>
              </a:rPr>
              <a:t>Medical Entity Analysis:</a:t>
            </a: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/>
              <a:t>Mortality &amp; Morbidity Weekly Reports, </a:t>
            </a:r>
            <a:br>
              <a:rPr lang="en-US" sz="4800" dirty="0"/>
            </a:br>
            <a:r>
              <a:rPr lang="en-US" sz="4800" dirty="0"/>
              <a:t>1993 - 2018</a:t>
            </a:r>
            <a:endParaRPr lang="en-US" sz="36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D1415C46-01DB-45A9-9E49-90803B6A3172}"/>
              </a:ext>
            </a:extLst>
          </p:cNvPr>
          <p:cNvGrpSpPr/>
          <p:nvPr/>
        </p:nvGrpSpPr>
        <p:grpSpPr>
          <a:xfrm>
            <a:off x="1813711" y="3943021"/>
            <a:ext cx="8564578" cy="2296344"/>
            <a:chOff x="1937442" y="3843433"/>
            <a:chExt cx="8564578" cy="2296344"/>
          </a:xfrm>
        </p:grpSpPr>
        <p:sp>
          <p:nvSpPr>
            <p:cNvPr id="6" name="Subtitle 2">
              <a:extLst>
                <a:ext uri="{FF2B5EF4-FFF2-40B4-BE49-F238E27FC236}">
                  <a16:creationId xmlns:a16="http://schemas.microsoft.com/office/drawing/2014/main" xmlns="" id="{A3A7D709-FC8D-4F19-A8FB-3064D3060F41}"/>
                </a:ext>
              </a:extLst>
            </p:cNvPr>
            <p:cNvSpPr txBox="1">
              <a:spLocks/>
            </p:cNvSpPr>
            <p:nvPr/>
          </p:nvSpPr>
          <p:spPr>
            <a:xfrm>
              <a:off x="1937442" y="3843433"/>
              <a:ext cx="3563812" cy="229634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rgbClr val="7F99CE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rgbClr val="7F99CE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rgbClr val="7F99CE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rgbClr val="7F99CE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rgbClr val="7F99CE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1" dirty="0"/>
            </a:p>
            <a:p>
              <a:r>
                <a:rPr lang="en-US" b="1" dirty="0">
                  <a:solidFill>
                    <a:srgbClr val="93305D"/>
                  </a:solidFill>
                </a:rPr>
                <a:t>Colby Uptegraft</a:t>
              </a:r>
            </a:p>
            <a:p>
              <a:pPr>
                <a:lnSpc>
                  <a:spcPct val="100000"/>
                </a:lnSpc>
                <a:spcBef>
                  <a:spcPts val="200"/>
                </a:spcBef>
              </a:pPr>
              <a:r>
                <a:rPr lang="en-US" sz="1600" b="1" dirty="0">
                  <a:solidFill>
                    <a:srgbClr val="005DAB"/>
                  </a:solidFill>
                </a:rPr>
                <a:t>Maj, USAF, MC, FS</a:t>
              </a:r>
            </a:p>
            <a:p>
              <a:pPr>
                <a:lnSpc>
                  <a:spcPct val="100000"/>
                </a:lnSpc>
                <a:spcBef>
                  <a:spcPts val="200"/>
                </a:spcBef>
              </a:pPr>
              <a:r>
                <a:rPr lang="en-US" sz="1600" b="1" dirty="0">
                  <a:solidFill>
                    <a:srgbClr val="005DAB"/>
                  </a:solidFill>
                </a:rPr>
                <a:t>Clinical Informatics Fellow</a:t>
              </a:r>
            </a:p>
            <a:p>
              <a:pPr>
                <a:lnSpc>
                  <a:spcPct val="100000"/>
                </a:lnSpc>
                <a:spcBef>
                  <a:spcPts val="200"/>
                </a:spcBef>
              </a:pPr>
              <a:r>
                <a:rPr lang="en-US" sz="1600" b="1" dirty="0">
                  <a:solidFill>
                    <a:srgbClr val="005DAB"/>
                  </a:solidFill>
                </a:rPr>
                <a:t>Boston Children’s Hospital</a:t>
              </a:r>
            </a:p>
          </p:txBody>
        </p:sp>
        <p:sp>
          <p:nvSpPr>
            <p:cNvPr id="4" name="Subtitle 2">
              <a:extLst>
                <a:ext uri="{FF2B5EF4-FFF2-40B4-BE49-F238E27FC236}">
                  <a16:creationId xmlns:a16="http://schemas.microsoft.com/office/drawing/2014/main" xmlns="" id="{6C73746D-42FE-4483-8D84-2DC286B8590A}"/>
                </a:ext>
              </a:extLst>
            </p:cNvPr>
            <p:cNvSpPr txBox="1">
              <a:spLocks/>
            </p:cNvSpPr>
            <p:nvPr/>
          </p:nvSpPr>
          <p:spPr>
            <a:xfrm>
              <a:off x="6797644" y="3843433"/>
              <a:ext cx="3704376" cy="229634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rgbClr val="7F99CE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rgbClr val="7F99CE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rgbClr val="7F99CE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rgbClr val="7F99CE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rgbClr val="7F99CE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="1" dirty="0"/>
            </a:p>
            <a:p>
              <a:r>
                <a:rPr lang="en-US" b="1" dirty="0">
                  <a:solidFill>
                    <a:srgbClr val="93305D"/>
                  </a:solidFill>
                </a:rPr>
                <a:t>Josh </a:t>
              </a:r>
              <a:r>
                <a:rPr lang="en-US" b="1" dirty="0" err="1">
                  <a:solidFill>
                    <a:srgbClr val="93305D"/>
                  </a:solidFill>
                </a:rPr>
                <a:t>Herigon</a:t>
              </a:r>
              <a:endParaRPr lang="en-US" b="1" dirty="0">
                <a:solidFill>
                  <a:srgbClr val="93305D"/>
                </a:solidFill>
              </a:endParaRPr>
            </a:p>
            <a:p>
              <a:pPr>
                <a:lnSpc>
                  <a:spcPct val="100000"/>
                </a:lnSpc>
                <a:spcBef>
                  <a:spcPts val="200"/>
                </a:spcBef>
              </a:pPr>
              <a:r>
                <a:rPr lang="en-US" sz="1600" b="1" dirty="0">
                  <a:solidFill>
                    <a:srgbClr val="005DAB"/>
                  </a:solidFill>
                </a:rPr>
                <a:t>Clinical Informatics Fellow</a:t>
              </a:r>
            </a:p>
            <a:p>
              <a:pPr>
                <a:lnSpc>
                  <a:spcPct val="100000"/>
                </a:lnSpc>
                <a:spcBef>
                  <a:spcPts val="200"/>
                </a:spcBef>
              </a:pPr>
              <a:r>
                <a:rPr lang="en-US" sz="1600" b="1" dirty="0">
                  <a:solidFill>
                    <a:srgbClr val="005DAB"/>
                  </a:solidFill>
                </a:rPr>
                <a:t>Pediatric Infectious Disease Fellow</a:t>
              </a:r>
            </a:p>
            <a:p>
              <a:pPr>
                <a:lnSpc>
                  <a:spcPct val="100000"/>
                </a:lnSpc>
                <a:spcBef>
                  <a:spcPts val="200"/>
                </a:spcBef>
              </a:pPr>
              <a:r>
                <a:rPr lang="en-US" sz="1600" b="1" dirty="0">
                  <a:solidFill>
                    <a:srgbClr val="005DAB"/>
                  </a:solidFill>
                </a:rPr>
                <a:t>Boston Children’s Hospital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5106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41D687-0799-4C5E-99F2-C6C843702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6769085-D63C-42BC-BEBA-DA3B2F4FC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A9E08-E8F5-4A91-9D07-C7D2B8CE480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36497E0-CA3E-41E8-AE50-FD2AD60C93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dirty="0" smtClean="0"/>
              <a:t>Summary Stats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886" y="1409700"/>
            <a:ext cx="6372225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9195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41D687-0799-4C5E-99F2-C6C843702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6769085-D63C-42BC-BEBA-DA3B2F4FC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A9E08-E8F5-4A91-9D07-C7D2B8CE480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36497E0-CA3E-41E8-AE50-FD2AD60C93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dirty="0" smtClean="0"/>
              <a:t>Summary Stats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735" y="1419225"/>
            <a:ext cx="6486525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6078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565402-E9A1-4636-9A64-337FD9CF4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25D08A1-0089-4DEE-B84C-CD65991B3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A9E08-E8F5-4A91-9D07-C7D2B8CE480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CA8C3E6-0753-49D3-87D2-18BA5E6D1A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dirty="0"/>
              <a:t>Visualization </a:t>
            </a:r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3158" y="1410412"/>
            <a:ext cx="7553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rgbClr val="005DAB"/>
                </a:solidFill>
              </a:rPr>
              <a:t>1</a:t>
            </a:r>
            <a:endParaRPr lang="en-US" sz="8000" dirty="0">
              <a:solidFill>
                <a:srgbClr val="005DAB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98493" y="1841301"/>
            <a:ext cx="8262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93305D"/>
                </a:solidFill>
              </a:rPr>
              <a:t>Overview bar plot(s) of the top entities within each category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0783" y="2733851"/>
            <a:ext cx="7553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rgbClr val="005DAB"/>
                </a:solidFill>
              </a:rPr>
              <a:t>2</a:t>
            </a:r>
            <a:endParaRPr lang="en-US" sz="8000" dirty="0">
              <a:solidFill>
                <a:srgbClr val="005DAB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0783" y="4162064"/>
            <a:ext cx="7553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rgbClr val="005DAB"/>
                </a:solidFill>
              </a:rPr>
              <a:t>3</a:t>
            </a:r>
            <a:endParaRPr lang="en-US" sz="8000" dirty="0">
              <a:solidFill>
                <a:srgbClr val="005DAB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98492" y="3008646"/>
            <a:ext cx="85234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93305D"/>
                </a:solidFill>
              </a:rPr>
              <a:t>Detailed line plot(s) displaying how selected entities from the </a:t>
            </a:r>
            <a:endParaRPr lang="en-US" sz="2400" dirty="0" smtClean="0">
              <a:solidFill>
                <a:srgbClr val="93305D"/>
              </a:solidFill>
            </a:endParaRPr>
          </a:p>
          <a:p>
            <a:r>
              <a:rPr lang="en-US" sz="2400" dirty="0" smtClean="0">
                <a:solidFill>
                  <a:srgbClr val="93305D"/>
                </a:solidFill>
              </a:rPr>
              <a:t>overview </a:t>
            </a:r>
            <a:r>
              <a:rPr lang="en-US" sz="2400" dirty="0">
                <a:solidFill>
                  <a:srgbClr val="93305D"/>
                </a:solidFill>
              </a:rPr>
              <a:t>plot occur over time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98493" y="4408284"/>
            <a:ext cx="8541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93305D"/>
                </a:solidFill>
              </a:rPr>
              <a:t>Heatmap (or similar) plot displaying the correlations between </a:t>
            </a:r>
            <a:endParaRPr lang="en-US" sz="2400" dirty="0" smtClean="0">
              <a:solidFill>
                <a:srgbClr val="93305D"/>
              </a:solidFill>
            </a:endParaRPr>
          </a:p>
          <a:p>
            <a:r>
              <a:rPr lang="en-US" sz="2400" dirty="0" smtClean="0">
                <a:solidFill>
                  <a:srgbClr val="93305D"/>
                </a:solidFill>
              </a:rPr>
              <a:t>these </a:t>
            </a:r>
            <a:r>
              <a:rPr lang="en-US" sz="2400" dirty="0">
                <a:solidFill>
                  <a:srgbClr val="93305D"/>
                </a:solidFill>
              </a:rPr>
              <a:t>selected entities</a:t>
            </a:r>
          </a:p>
        </p:txBody>
      </p:sp>
    </p:spTree>
    <p:extLst>
      <p:ext uri="{BB962C8B-B14F-4D97-AF65-F5344CB8AC3E}">
        <p14:creationId xmlns:p14="http://schemas.microsoft.com/office/powerpoint/2010/main" val="118430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DC453B-A101-40F9-8B20-9375EC3938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Five Design Sheets</a:t>
            </a:r>
          </a:p>
        </p:txBody>
      </p:sp>
    </p:spTree>
    <p:extLst>
      <p:ext uri="{BB962C8B-B14F-4D97-AF65-F5344CB8AC3E}">
        <p14:creationId xmlns:p14="http://schemas.microsoft.com/office/powerpoint/2010/main" val="3194853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FAD9531-35EF-4E2D-BCBA-282ECADC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A9E08-E8F5-4A91-9D07-C7D2B8CE4809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D8CA1A8-86F7-4C61-B564-6F31A57F4B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549566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5FC421D-569D-4646-BA55-2BFA484929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674" y="-1"/>
            <a:ext cx="55763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017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FAD9531-35EF-4E2D-BCBA-282ECADC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A9E08-E8F5-4A91-9D07-C7D2B8CE4809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5981E77-5340-4180-9368-6A868985B3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525149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2CFF2B9-B09C-4D86-BF3B-F0CF554F81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210" y="0"/>
            <a:ext cx="55487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573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FAD9531-35EF-4E2D-BCBA-282ECADC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A9E08-E8F5-4A91-9D07-C7D2B8CE4809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B959AB1-41B2-4DDF-A37A-BA4E0FB372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199" y="0"/>
            <a:ext cx="47816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51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E1CCF3-7965-4A1B-A2E3-0348C4691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20BAF47-D164-4D7D-8B9C-40854487C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A9E08-E8F5-4A91-9D07-C7D2B8CE480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5902B61-40C6-47DA-AA90-08478F87B1F1}"/>
              </a:ext>
            </a:extLst>
          </p:cNvPr>
          <p:cNvSpPr/>
          <p:nvPr/>
        </p:nvSpPr>
        <p:spPr>
          <a:xfrm>
            <a:off x="1995358" y="2844225"/>
            <a:ext cx="82012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hlinkClick r:id="rId2"/>
              </a:rPr>
              <a:t>https://colbycoapps.shinyapps.io/mmwr_nlp/</a:t>
            </a:r>
            <a:endParaRPr lang="en-US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DD62B0E-F550-4674-B71C-068D359D8A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04875"/>
            <a:ext cx="10515600" cy="619791"/>
          </a:xfrm>
        </p:spPr>
        <p:txBody>
          <a:bodyPr/>
          <a:lstStyle/>
          <a:p>
            <a:pPr algn="ctr"/>
            <a:r>
              <a:rPr lang="en-US" dirty="0"/>
              <a:t>Web App</a:t>
            </a:r>
          </a:p>
        </p:txBody>
      </p:sp>
    </p:spTree>
    <p:extLst>
      <p:ext uri="{BB962C8B-B14F-4D97-AF65-F5344CB8AC3E}">
        <p14:creationId xmlns:p14="http://schemas.microsoft.com/office/powerpoint/2010/main" val="3981659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DC453B-A101-40F9-8B20-9375EC3938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Futur</a:t>
            </a:r>
            <a:r>
              <a:rPr lang="en-US" dirty="0" smtClean="0"/>
              <a:t>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231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FAD9531-35EF-4E2D-BCBA-282ECADC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A9E08-E8F5-4A91-9D07-C7D2B8CE4809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4098" name="Picture 2" descr="C:\Users\CH202115\Desktop\706 Project\Screenshots\Fu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774" y="0"/>
            <a:ext cx="498259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204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005DBA-9DD7-49A7-8CDA-4FE2D87D6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BAB470D-8BB1-4DB9-AC73-903302029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A9E08-E8F5-4A91-9D07-C7D2B8CE480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2058A98C-F293-4CBE-A111-506B09990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Dataset Overview</a:t>
            </a:r>
          </a:p>
          <a:p>
            <a:endParaRPr lang="en-US" dirty="0"/>
          </a:p>
          <a:p>
            <a:r>
              <a:rPr lang="en-US" dirty="0"/>
              <a:t>Design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Results / Demo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069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DC453B-A101-40F9-8B20-9375EC393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22563"/>
            <a:ext cx="9144000" cy="2387600"/>
          </a:xfrm>
        </p:spPr>
        <p:txBody>
          <a:bodyPr>
            <a:noAutofit/>
          </a:bodyPr>
          <a:lstStyle/>
          <a:p>
            <a:r>
              <a:rPr lang="en-US" sz="23900" dirty="0" smtClean="0"/>
              <a:t>?</a:t>
            </a:r>
            <a:endParaRPr lang="en-US" sz="23900" dirty="0"/>
          </a:p>
        </p:txBody>
      </p:sp>
    </p:spTree>
    <p:extLst>
      <p:ext uri="{BB962C8B-B14F-4D97-AF65-F5344CB8AC3E}">
        <p14:creationId xmlns:p14="http://schemas.microsoft.com/office/powerpoint/2010/main" val="2709843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272D9-19C8-4B74-8726-71296E418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A3A63E-E356-4123-A7F0-C1B935292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Published by the CDC every week</a:t>
            </a:r>
          </a:p>
          <a:p>
            <a:pPr lvl="1"/>
            <a:r>
              <a:rPr lang="en-US" dirty="0"/>
              <a:t>Primary route for, “…scientific publication of timely, reliable, accurate, objective, and useful public health information and recommendations.”</a:t>
            </a:r>
          </a:p>
          <a:p>
            <a:r>
              <a:rPr lang="en-US" dirty="0"/>
              <a:t>Based on weekly reports from state public health departments</a:t>
            </a:r>
          </a:p>
          <a:p>
            <a:r>
              <a:rPr lang="en-US" dirty="0"/>
              <a:t>Multiple formats</a:t>
            </a:r>
          </a:p>
          <a:p>
            <a:pPr lvl="1"/>
            <a:r>
              <a:rPr lang="en-US" dirty="0"/>
              <a:t>1952 – 1982: Paper → Scanned PDFs</a:t>
            </a:r>
          </a:p>
          <a:p>
            <a:pPr lvl="1"/>
            <a:r>
              <a:rPr lang="en-US" dirty="0"/>
              <a:t>1983 – 1992: ASCII → HTML</a:t>
            </a:r>
          </a:p>
          <a:p>
            <a:pPr lvl="1"/>
            <a:r>
              <a:rPr lang="en-US" dirty="0"/>
              <a:t>1993 – Present: PDF / HTML</a:t>
            </a:r>
          </a:p>
          <a:p>
            <a:pPr lvl="2"/>
            <a:r>
              <a:rPr lang="en-US" dirty="0"/>
              <a:t>1995: HTML only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FAD9531-35EF-4E2D-BCBA-282ECADC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A9E08-E8F5-4A91-9D07-C7D2B8CE480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AE90E7D-DAA9-42FD-9317-8EC503770B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dirty="0"/>
              <a:t>Morbidity &amp; Mortality Weekly Reports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694C3C4-8CA7-4E39-996E-2402B034E8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180" b="19143"/>
          <a:stretch/>
        </p:blipFill>
        <p:spPr>
          <a:xfrm>
            <a:off x="6677975" y="4330015"/>
            <a:ext cx="5428939" cy="16231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6875A91-E73F-4E2C-811A-DB60DCA21458}"/>
              </a:ext>
            </a:extLst>
          </p:cNvPr>
          <p:cNvSpPr txBox="1"/>
          <p:nvPr/>
        </p:nvSpPr>
        <p:spPr>
          <a:xfrm>
            <a:off x="1161738" y="46019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C5EA2DE-E1AC-4755-A953-0131EF5B6344}"/>
              </a:ext>
            </a:extLst>
          </p:cNvPr>
          <p:cNvSpPr/>
          <p:nvPr/>
        </p:nvSpPr>
        <p:spPr>
          <a:xfrm>
            <a:off x="1266669" y="4804348"/>
            <a:ext cx="4444583" cy="876924"/>
          </a:xfrm>
          <a:prstGeom prst="rect">
            <a:avLst/>
          </a:prstGeom>
          <a:noFill/>
          <a:ln w="50800">
            <a:solidFill>
              <a:srgbClr val="005D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4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272D9-19C8-4B74-8726-71296E418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FAD9531-35EF-4E2D-BCBA-282ECADC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A9E08-E8F5-4A91-9D07-C7D2B8CE480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AE90E7D-DAA9-42FD-9317-8EC503770B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dirty="0"/>
              <a:t>Project 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63A5B81-9EA2-4DFA-B151-01A4679B8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44" y="1742459"/>
            <a:ext cx="1694436" cy="21873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45000BB-1BC7-4EB8-BC2C-CAF0F05B2002}"/>
              </a:ext>
            </a:extLst>
          </p:cNvPr>
          <p:cNvSpPr txBox="1"/>
          <p:nvPr/>
        </p:nvSpPr>
        <p:spPr>
          <a:xfrm>
            <a:off x="180682" y="3987383"/>
            <a:ext cx="2591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5DAB"/>
                </a:solidFill>
              </a:rPr>
              <a:t>Unstructured Text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2805E81D-B3B8-4615-BD64-51436F957FED}"/>
              </a:ext>
            </a:extLst>
          </p:cNvPr>
          <p:cNvCxnSpPr>
            <a:stCxn id="3" idx="3"/>
          </p:cNvCxnSpPr>
          <p:nvPr/>
        </p:nvCxnSpPr>
        <p:spPr>
          <a:xfrm flipV="1">
            <a:off x="2323480" y="2836125"/>
            <a:ext cx="1236689" cy="1"/>
          </a:xfrm>
          <a:prstGeom prst="straightConnector1">
            <a:avLst/>
          </a:prstGeom>
          <a:ln w="50800">
            <a:solidFill>
              <a:srgbClr val="93305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mage result for database icon">
            <a:extLst>
              <a:ext uri="{FF2B5EF4-FFF2-40B4-BE49-F238E27FC236}">
                <a16:creationId xmlns:a16="http://schemas.microsoft.com/office/drawing/2014/main" xmlns="" id="{4B98416E-F071-42D4-89FB-7CF08A7C85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6444" y1="45769" x2="36444" y2="45769"/>
                        <a14:foregroundMark x1="37333" y1="65192" x2="37333" y2="65192"/>
                        <a14:foregroundMark x1="36000" y1="83654" x2="36000" y2="836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266" r="24936" b="4981"/>
          <a:stretch/>
        </p:blipFill>
        <p:spPr bwMode="auto">
          <a:xfrm>
            <a:off x="3560169" y="1576953"/>
            <a:ext cx="2330180" cy="2518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DB3D9DE-5DE6-4420-8763-26C5696553C0}"/>
              </a:ext>
            </a:extLst>
          </p:cNvPr>
          <p:cNvSpPr txBox="1"/>
          <p:nvPr/>
        </p:nvSpPr>
        <p:spPr>
          <a:xfrm>
            <a:off x="4102332" y="4033549"/>
            <a:ext cx="12458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5DAB"/>
                </a:solidFill>
              </a:rPr>
              <a:t>Create</a:t>
            </a:r>
          </a:p>
          <a:p>
            <a:pPr algn="ctr"/>
            <a:r>
              <a:rPr lang="en-US" sz="2400" dirty="0">
                <a:solidFill>
                  <a:srgbClr val="005DAB"/>
                </a:solidFill>
              </a:rPr>
              <a:t>Dataset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8D216B8F-2013-4FCD-B062-097F878E7B70}"/>
              </a:ext>
            </a:extLst>
          </p:cNvPr>
          <p:cNvCxnSpPr/>
          <p:nvPr/>
        </p:nvCxnSpPr>
        <p:spPr>
          <a:xfrm flipV="1">
            <a:off x="5890349" y="2836124"/>
            <a:ext cx="1236689" cy="1"/>
          </a:xfrm>
          <a:prstGeom prst="straightConnector1">
            <a:avLst/>
          </a:prstGeom>
          <a:ln w="50800">
            <a:solidFill>
              <a:srgbClr val="93305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A79D2527-FE64-4F8D-9AB4-7CA0CA4AE6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1193" y="1999705"/>
            <a:ext cx="1708057" cy="167283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3026BF7-E618-441F-83E8-DF6868ECFB1D}"/>
              </a:ext>
            </a:extLst>
          </p:cNvPr>
          <p:cNvSpPr txBox="1"/>
          <p:nvPr/>
        </p:nvSpPr>
        <p:spPr>
          <a:xfrm>
            <a:off x="2499325" y="2408952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5DAB"/>
                </a:solidFill>
              </a:rPr>
              <a:t>NLP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5A8C1497-B695-4F92-AEA8-BF5DD77DF667}"/>
              </a:ext>
            </a:extLst>
          </p:cNvPr>
          <p:cNvSpPr txBox="1"/>
          <p:nvPr/>
        </p:nvSpPr>
        <p:spPr>
          <a:xfrm>
            <a:off x="7181493" y="3664217"/>
            <a:ext cx="12474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5DAB"/>
                </a:solidFill>
              </a:rPr>
              <a:t>Identify</a:t>
            </a:r>
          </a:p>
          <a:p>
            <a:pPr algn="ctr"/>
            <a:r>
              <a:rPr lang="en-US" sz="2400" dirty="0">
                <a:solidFill>
                  <a:srgbClr val="005DAB"/>
                </a:solidFill>
              </a:rPr>
              <a:t>Medical</a:t>
            </a:r>
          </a:p>
          <a:p>
            <a:pPr algn="ctr"/>
            <a:r>
              <a:rPr lang="en-US" sz="2400" dirty="0">
                <a:solidFill>
                  <a:srgbClr val="005DAB"/>
                </a:solidFill>
              </a:rPr>
              <a:t>Entities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86C06149-C9B5-4A75-BC1A-FD92A7C25D23}"/>
              </a:ext>
            </a:extLst>
          </p:cNvPr>
          <p:cNvCxnSpPr/>
          <p:nvPr/>
        </p:nvCxnSpPr>
        <p:spPr>
          <a:xfrm flipV="1">
            <a:off x="8506919" y="2870616"/>
            <a:ext cx="1236689" cy="1"/>
          </a:xfrm>
          <a:prstGeom prst="straightConnector1">
            <a:avLst/>
          </a:prstGeom>
          <a:ln w="50800">
            <a:solidFill>
              <a:srgbClr val="93305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mage result for r shiny icon">
            <a:extLst>
              <a:ext uri="{FF2B5EF4-FFF2-40B4-BE49-F238E27FC236}">
                <a16:creationId xmlns:a16="http://schemas.microsoft.com/office/drawing/2014/main" xmlns="" id="{3BF79305-0D36-4EA9-8AA0-D617BB2FC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3608" y="1823646"/>
            <a:ext cx="1866724" cy="216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ABBD6277-8151-45A1-BF02-61BF440580EE}"/>
              </a:ext>
            </a:extLst>
          </p:cNvPr>
          <p:cNvSpPr txBox="1"/>
          <p:nvPr/>
        </p:nvSpPr>
        <p:spPr>
          <a:xfrm>
            <a:off x="9962736" y="4033548"/>
            <a:ext cx="1428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5DAB"/>
                </a:solidFill>
              </a:rPr>
              <a:t>Web App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F20A203B-8005-4907-966A-B2DCD1001EF9}"/>
              </a:ext>
            </a:extLst>
          </p:cNvPr>
          <p:cNvSpPr txBox="1"/>
          <p:nvPr/>
        </p:nvSpPr>
        <p:spPr>
          <a:xfrm>
            <a:off x="8921521" y="2408952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5DAB"/>
                </a:solidFill>
              </a:rPr>
              <a:t>R</a:t>
            </a:r>
          </a:p>
        </p:txBody>
      </p:sp>
      <p:pic>
        <p:nvPicPr>
          <p:cNvPr id="28" name="Picture 8" descr="Image result for aws">
            <a:extLst>
              <a:ext uri="{FF2B5EF4-FFF2-40B4-BE49-F238E27FC236}">
                <a16:creationId xmlns:a16="http://schemas.microsoft.com/office/drawing/2014/main" xmlns="" id="{FA2AEDC3-3450-42F1-AF30-2FA1A4985E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9" t="13003" r="9375" b="15961"/>
          <a:stretch/>
        </p:blipFill>
        <p:spPr bwMode="auto">
          <a:xfrm>
            <a:off x="5981205" y="2163740"/>
            <a:ext cx="879132" cy="57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198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272D9-19C8-4B74-8726-71296E418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FAD9531-35EF-4E2D-BCBA-282ECADC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A9E08-E8F5-4A91-9D07-C7D2B8CE480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AE90E7D-DAA9-42FD-9317-8EC503770B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dirty="0"/>
              <a:t>AWS Comprehend Medical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A107904A-B6B5-47EA-B691-366289DAF35A}"/>
              </a:ext>
            </a:extLst>
          </p:cNvPr>
          <p:cNvGrpSpPr/>
          <p:nvPr/>
        </p:nvGrpSpPr>
        <p:grpSpPr>
          <a:xfrm>
            <a:off x="2911064" y="2500667"/>
            <a:ext cx="6369872" cy="2367357"/>
            <a:chOff x="3468100" y="2893102"/>
            <a:chExt cx="6369872" cy="2367357"/>
          </a:xfrm>
        </p:grpSpPr>
        <p:pic>
          <p:nvPicPr>
            <p:cNvPr id="6" name="Picture 8" descr="Image result for aws">
              <a:extLst>
                <a:ext uri="{FF2B5EF4-FFF2-40B4-BE49-F238E27FC236}">
                  <a16:creationId xmlns:a16="http://schemas.microsoft.com/office/drawing/2014/main" xmlns="" id="{79FF9D43-4729-4EA1-AE81-8FF3073517A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89" t="13003" r="9375" b="15961"/>
            <a:stretch/>
          </p:blipFill>
          <p:spPr bwMode="auto">
            <a:xfrm>
              <a:off x="5339918" y="2893102"/>
              <a:ext cx="2626236" cy="1716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DB81A2C0-4113-455D-86D7-7A3A19839107}"/>
                </a:ext>
              </a:extLst>
            </p:cNvPr>
            <p:cNvSpPr txBox="1"/>
            <p:nvPr/>
          </p:nvSpPr>
          <p:spPr>
            <a:xfrm>
              <a:off x="3468100" y="4675684"/>
              <a:ext cx="63698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005DAB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Comprehend Medical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9A49D98-267F-47DE-A8C1-3141D5CE67F8}"/>
              </a:ext>
            </a:extLst>
          </p:cNvPr>
          <p:cNvSpPr txBox="1"/>
          <p:nvPr/>
        </p:nvSpPr>
        <p:spPr>
          <a:xfrm>
            <a:off x="314795" y="2323938"/>
            <a:ext cx="3462727" cy="3170099"/>
          </a:xfrm>
          <a:prstGeom prst="rect">
            <a:avLst/>
          </a:prstGeom>
          <a:noFill/>
          <a:ln w="25400">
            <a:solidFill>
              <a:srgbClr val="93305D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5DAB"/>
                </a:solidFill>
              </a:rPr>
              <a:t>Lorem ipsum dolor sit </a:t>
            </a:r>
            <a:r>
              <a:rPr lang="en-US" sz="2000" dirty="0" err="1">
                <a:solidFill>
                  <a:srgbClr val="005DAB"/>
                </a:solidFill>
              </a:rPr>
              <a:t>amet</a:t>
            </a:r>
            <a:r>
              <a:rPr lang="en-US" sz="2000" dirty="0">
                <a:solidFill>
                  <a:srgbClr val="005DAB"/>
                </a:solidFill>
              </a:rPr>
              <a:t>, </a:t>
            </a:r>
            <a:r>
              <a:rPr lang="en-US" sz="2000" dirty="0" err="1">
                <a:solidFill>
                  <a:srgbClr val="005DAB"/>
                </a:solidFill>
              </a:rPr>
              <a:t>consectetur</a:t>
            </a:r>
            <a:r>
              <a:rPr lang="en-US" sz="2000" dirty="0">
                <a:solidFill>
                  <a:srgbClr val="005DAB"/>
                </a:solidFill>
              </a:rPr>
              <a:t> </a:t>
            </a:r>
            <a:r>
              <a:rPr lang="en-US" sz="2000" dirty="0" err="1">
                <a:solidFill>
                  <a:srgbClr val="005DAB"/>
                </a:solidFill>
              </a:rPr>
              <a:t>adipiscing</a:t>
            </a:r>
            <a:r>
              <a:rPr lang="en-US" sz="2000" dirty="0">
                <a:solidFill>
                  <a:srgbClr val="005DAB"/>
                </a:solidFill>
              </a:rPr>
              <a:t> </a:t>
            </a:r>
            <a:r>
              <a:rPr lang="en-US" sz="2000" dirty="0" err="1">
                <a:solidFill>
                  <a:srgbClr val="005DAB"/>
                </a:solidFill>
              </a:rPr>
              <a:t>elit</a:t>
            </a:r>
            <a:r>
              <a:rPr lang="en-US" sz="2000" dirty="0">
                <a:solidFill>
                  <a:srgbClr val="005DAB"/>
                </a:solidFill>
              </a:rPr>
              <a:t>, sed do </a:t>
            </a:r>
            <a:r>
              <a:rPr lang="en-US" sz="2000" dirty="0" err="1">
                <a:solidFill>
                  <a:srgbClr val="005DAB"/>
                </a:solidFill>
              </a:rPr>
              <a:t>eiusmod</a:t>
            </a:r>
            <a:r>
              <a:rPr lang="en-US" sz="2000" dirty="0">
                <a:solidFill>
                  <a:srgbClr val="005DAB"/>
                </a:solidFill>
              </a:rPr>
              <a:t> </a:t>
            </a:r>
            <a:r>
              <a:rPr lang="en-US" sz="2000" dirty="0" err="1">
                <a:solidFill>
                  <a:srgbClr val="005DAB"/>
                </a:solidFill>
              </a:rPr>
              <a:t>tempor</a:t>
            </a:r>
            <a:r>
              <a:rPr lang="en-US" sz="2000" dirty="0">
                <a:solidFill>
                  <a:srgbClr val="005DAB"/>
                </a:solidFill>
              </a:rPr>
              <a:t> </a:t>
            </a:r>
            <a:r>
              <a:rPr lang="en-US" sz="2000" dirty="0" err="1">
                <a:solidFill>
                  <a:srgbClr val="005DAB"/>
                </a:solidFill>
              </a:rPr>
              <a:t>incididunt</a:t>
            </a:r>
            <a:r>
              <a:rPr lang="en-US" sz="2000" dirty="0">
                <a:solidFill>
                  <a:srgbClr val="005DAB"/>
                </a:solidFill>
              </a:rPr>
              <a:t> </a:t>
            </a:r>
            <a:r>
              <a:rPr lang="en-US" sz="2000" dirty="0" err="1">
                <a:solidFill>
                  <a:srgbClr val="005DAB"/>
                </a:solidFill>
              </a:rPr>
              <a:t>ut</a:t>
            </a:r>
            <a:r>
              <a:rPr lang="en-US" sz="2000" dirty="0">
                <a:solidFill>
                  <a:srgbClr val="005DAB"/>
                </a:solidFill>
              </a:rPr>
              <a:t> </a:t>
            </a:r>
            <a:r>
              <a:rPr lang="en-US" sz="2000" dirty="0" err="1">
                <a:solidFill>
                  <a:srgbClr val="005DAB"/>
                </a:solidFill>
              </a:rPr>
              <a:t>labore</a:t>
            </a:r>
            <a:r>
              <a:rPr lang="en-US" sz="2000" dirty="0">
                <a:solidFill>
                  <a:srgbClr val="005DAB"/>
                </a:solidFill>
              </a:rPr>
              <a:t> et dolore magna </a:t>
            </a:r>
            <a:r>
              <a:rPr lang="en-US" sz="2000" dirty="0" err="1">
                <a:solidFill>
                  <a:srgbClr val="005DAB"/>
                </a:solidFill>
              </a:rPr>
              <a:t>aliqua</a:t>
            </a:r>
            <a:r>
              <a:rPr lang="en-US" sz="2000" dirty="0">
                <a:solidFill>
                  <a:srgbClr val="005DAB"/>
                </a:solidFill>
              </a:rPr>
              <a:t>. Tempus </a:t>
            </a:r>
            <a:r>
              <a:rPr lang="en-US" sz="2000" dirty="0" err="1">
                <a:solidFill>
                  <a:srgbClr val="005DAB"/>
                </a:solidFill>
              </a:rPr>
              <a:t>imperdiet</a:t>
            </a:r>
            <a:r>
              <a:rPr lang="en-US" sz="2000" dirty="0">
                <a:solidFill>
                  <a:srgbClr val="005DAB"/>
                </a:solidFill>
              </a:rPr>
              <a:t> </a:t>
            </a:r>
            <a:r>
              <a:rPr lang="en-US" sz="2000" dirty="0" err="1">
                <a:solidFill>
                  <a:srgbClr val="005DAB"/>
                </a:solidFill>
              </a:rPr>
              <a:t>nulla</a:t>
            </a:r>
            <a:r>
              <a:rPr lang="en-US" sz="2000" dirty="0">
                <a:solidFill>
                  <a:srgbClr val="005DAB"/>
                </a:solidFill>
              </a:rPr>
              <a:t> </a:t>
            </a:r>
            <a:r>
              <a:rPr lang="en-US" sz="2000" dirty="0" err="1">
                <a:solidFill>
                  <a:srgbClr val="005DAB"/>
                </a:solidFill>
              </a:rPr>
              <a:t>malesuada</a:t>
            </a:r>
            <a:r>
              <a:rPr lang="en-US" sz="2000" dirty="0">
                <a:solidFill>
                  <a:srgbClr val="005DAB"/>
                </a:solidFill>
              </a:rPr>
              <a:t> </a:t>
            </a:r>
            <a:r>
              <a:rPr lang="en-US" sz="2000" dirty="0" err="1">
                <a:solidFill>
                  <a:srgbClr val="005DAB"/>
                </a:solidFill>
              </a:rPr>
              <a:t>pellentesque</a:t>
            </a:r>
            <a:r>
              <a:rPr lang="en-US" sz="2000" dirty="0">
                <a:solidFill>
                  <a:srgbClr val="005DAB"/>
                </a:solidFill>
              </a:rPr>
              <a:t> </a:t>
            </a:r>
            <a:r>
              <a:rPr lang="en-US" sz="2000" dirty="0" err="1">
                <a:solidFill>
                  <a:srgbClr val="005DAB"/>
                </a:solidFill>
              </a:rPr>
              <a:t>elit</a:t>
            </a:r>
            <a:r>
              <a:rPr lang="en-US" sz="2000" dirty="0">
                <a:solidFill>
                  <a:srgbClr val="005DAB"/>
                </a:solidFill>
              </a:rPr>
              <a:t>. Sit </a:t>
            </a:r>
            <a:r>
              <a:rPr lang="en-US" sz="2000" dirty="0" err="1">
                <a:solidFill>
                  <a:srgbClr val="005DAB"/>
                </a:solidFill>
              </a:rPr>
              <a:t>amet</a:t>
            </a:r>
            <a:r>
              <a:rPr lang="en-US" sz="2000" dirty="0">
                <a:solidFill>
                  <a:srgbClr val="005DAB"/>
                </a:solidFill>
              </a:rPr>
              <a:t> </a:t>
            </a:r>
            <a:r>
              <a:rPr lang="en-US" sz="2000" dirty="0" err="1">
                <a:solidFill>
                  <a:srgbClr val="005DAB"/>
                </a:solidFill>
              </a:rPr>
              <a:t>nisl</a:t>
            </a:r>
            <a:r>
              <a:rPr lang="en-US" sz="2000" dirty="0">
                <a:solidFill>
                  <a:srgbClr val="005DAB"/>
                </a:solidFill>
              </a:rPr>
              <a:t> </a:t>
            </a:r>
            <a:r>
              <a:rPr lang="en-US" sz="2000" dirty="0" err="1">
                <a:solidFill>
                  <a:srgbClr val="005DAB"/>
                </a:solidFill>
              </a:rPr>
              <a:t>suscipit</a:t>
            </a:r>
            <a:r>
              <a:rPr lang="en-US" sz="2000" dirty="0">
                <a:solidFill>
                  <a:srgbClr val="005DAB"/>
                </a:solidFill>
              </a:rPr>
              <a:t> </a:t>
            </a:r>
            <a:r>
              <a:rPr lang="en-US" sz="2000" dirty="0" err="1">
                <a:solidFill>
                  <a:srgbClr val="005DAB"/>
                </a:solidFill>
              </a:rPr>
              <a:t>adipiscing</a:t>
            </a:r>
            <a:r>
              <a:rPr lang="en-US" sz="2000" dirty="0">
                <a:solidFill>
                  <a:srgbClr val="005DAB"/>
                </a:solidFill>
              </a:rPr>
              <a:t> </a:t>
            </a:r>
            <a:r>
              <a:rPr lang="en-US" sz="2000" dirty="0" err="1">
                <a:solidFill>
                  <a:srgbClr val="005DAB"/>
                </a:solidFill>
              </a:rPr>
              <a:t>bibendum</a:t>
            </a:r>
            <a:r>
              <a:rPr lang="en-US" sz="2000" dirty="0">
                <a:solidFill>
                  <a:srgbClr val="005DAB"/>
                </a:solidFill>
              </a:rPr>
              <a:t> est. </a:t>
            </a:r>
            <a:r>
              <a:rPr lang="en-US" sz="2000" dirty="0" err="1">
                <a:solidFill>
                  <a:srgbClr val="005DAB"/>
                </a:solidFill>
              </a:rPr>
              <a:t>Neque</a:t>
            </a:r>
            <a:r>
              <a:rPr lang="en-US" sz="2000" dirty="0">
                <a:solidFill>
                  <a:srgbClr val="005DAB"/>
                </a:solidFill>
              </a:rPr>
              <a:t> </a:t>
            </a:r>
            <a:r>
              <a:rPr lang="en-US" sz="2000" dirty="0" err="1">
                <a:solidFill>
                  <a:srgbClr val="005DAB"/>
                </a:solidFill>
              </a:rPr>
              <a:t>viverra</a:t>
            </a:r>
            <a:r>
              <a:rPr lang="en-US" sz="2000" dirty="0">
                <a:solidFill>
                  <a:srgbClr val="005DAB"/>
                </a:solidFill>
              </a:rPr>
              <a:t> </a:t>
            </a:r>
            <a:r>
              <a:rPr lang="en-US" sz="2000" dirty="0" err="1">
                <a:solidFill>
                  <a:srgbClr val="005DAB"/>
                </a:solidFill>
              </a:rPr>
              <a:t>justo</a:t>
            </a:r>
            <a:r>
              <a:rPr lang="en-US" sz="2000" dirty="0">
                <a:solidFill>
                  <a:srgbClr val="005DAB"/>
                </a:solidFill>
              </a:rPr>
              <a:t> </a:t>
            </a:r>
            <a:r>
              <a:rPr lang="en-US" sz="2000" dirty="0" err="1">
                <a:solidFill>
                  <a:srgbClr val="005DAB"/>
                </a:solidFill>
              </a:rPr>
              <a:t>nec</a:t>
            </a:r>
            <a:r>
              <a:rPr lang="en-US" sz="2000" dirty="0">
                <a:solidFill>
                  <a:srgbClr val="005DAB"/>
                </a:solidFill>
              </a:rPr>
              <a:t> </a:t>
            </a:r>
            <a:r>
              <a:rPr lang="en-US" sz="2000" dirty="0" err="1">
                <a:solidFill>
                  <a:srgbClr val="005DAB"/>
                </a:solidFill>
              </a:rPr>
              <a:t>ultrices</a:t>
            </a:r>
            <a:r>
              <a:rPr lang="en-US" sz="2000" dirty="0">
                <a:solidFill>
                  <a:srgbClr val="005DAB"/>
                </a:solidFill>
              </a:rPr>
              <a:t> dui.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E527BBFC-A996-4C1F-85E9-CCCFECF9661E}"/>
              </a:ext>
            </a:extLst>
          </p:cNvPr>
          <p:cNvCxnSpPr>
            <a:cxnSpLocks/>
          </p:cNvCxnSpPr>
          <p:nvPr/>
        </p:nvCxnSpPr>
        <p:spPr>
          <a:xfrm>
            <a:off x="3777522" y="3657234"/>
            <a:ext cx="1005360" cy="0"/>
          </a:xfrm>
          <a:prstGeom prst="straightConnector1">
            <a:avLst/>
          </a:prstGeom>
          <a:ln w="50800">
            <a:solidFill>
              <a:srgbClr val="93305D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6B00C00A-C9FB-441B-AF1A-E1E5D5754B5D}"/>
              </a:ext>
            </a:extLst>
          </p:cNvPr>
          <p:cNvCxnSpPr>
            <a:cxnSpLocks/>
          </p:cNvCxnSpPr>
          <p:nvPr/>
        </p:nvCxnSpPr>
        <p:spPr>
          <a:xfrm>
            <a:off x="7356653" y="3657234"/>
            <a:ext cx="1187740" cy="0"/>
          </a:xfrm>
          <a:prstGeom prst="straightConnector1">
            <a:avLst/>
          </a:prstGeom>
          <a:ln w="50800">
            <a:solidFill>
              <a:srgbClr val="93305D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3BB2DBB9-9E8F-4F86-AD59-8B0ECB543E8E}"/>
              </a:ext>
            </a:extLst>
          </p:cNvPr>
          <p:cNvCxnSpPr>
            <a:cxnSpLocks/>
          </p:cNvCxnSpPr>
          <p:nvPr/>
        </p:nvCxnSpPr>
        <p:spPr>
          <a:xfrm>
            <a:off x="8544395" y="1686393"/>
            <a:ext cx="14988" cy="3989409"/>
          </a:xfrm>
          <a:prstGeom prst="straightConnector1">
            <a:avLst/>
          </a:prstGeom>
          <a:ln w="50800">
            <a:solidFill>
              <a:srgbClr val="93305D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527BA982-20D3-4BD1-B620-D259C9875F76}"/>
              </a:ext>
            </a:extLst>
          </p:cNvPr>
          <p:cNvCxnSpPr>
            <a:cxnSpLocks/>
          </p:cNvCxnSpPr>
          <p:nvPr/>
        </p:nvCxnSpPr>
        <p:spPr>
          <a:xfrm>
            <a:off x="8529403" y="1701383"/>
            <a:ext cx="517161" cy="0"/>
          </a:xfrm>
          <a:prstGeom prst="straightConnector1">
            <a:avLst/>
          </a:prstGeom>
          <a:ln w="50800">
            <a:solidFill>
              <a:srgbClr val="93305D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4F3374F-489D-489D-BFF4-38BF8C644ECD}"/>
              </a:ext>
            </a:extLst>
          </p:cNvPr>
          <p:cNvSpPr txBox="1"/>
          <p:nvPr/>
        </p:nvSpPr>
        <p:spPr>
          <a:xfrm>
            <a:off x="9061554" y="1455560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5DAB"/>
                </a:solidFill>
              </a:rPr>
              <a:t>id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BB9CFAFF-D7B6-452F-825D-547DAD6EF18E}"/>
              </a:ext>
            </a:extLst>
          </p:cNvPr>
          <p:cNvCxnSpPr>
            <a:cxnSpLocks/>
          </p:cNvCxnSpPr>
          <p:nvPr/>
        </p:nvCxnSpPr>
        <p:spPr>
          <a:xfrm>
            <a:off x="8529403" y="2183983"/>
            <a:ext cx="517161" cy="0"/>
          </a:xfrm>
          <a:prstGeom prst="straightConnector1">
            <a:avLst/>
          </a:prstGeom>
          <a:ln w="50800">
            <a:solidFill>
              <a:srgbClr val="93305D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A4579C3-D388-4A8E-8DAA-0740570C8C5D}"/>
              </a:ext>
            </a:extLst>
          </p:cNvPr>
          <p:cNvSpPr txBox="1"/>
          <p:nvPr/>
        </p:nvSpPr>
        <p:spPr>
          <a:xfrm>
            <a:off x="9046564" y="1919847"/>
            <a:ext cx="1366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5DAB"/>
                </a:solidFill>
              </a:rPr>
              <a:t>category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FDDF7D16-15BB-4D68-8ED8-543744D8FB1C}"/>
              </a:ext>
            </a:extLst>
          </p:cNvPr>
          <p:cNvCxnSpPr>
            <a:cxnSpLocks/>
          </p:cNvCxnSpPr>
          <p:nvPr/>
        </p:nvCxnSpPr>
        <p:spPr>
          <a:xfrm>
            <a:off x="8544393" y="2685633"/>
            <a:ext cx="517161" cy="0"/>
          </a:xfrm>
          <a:prstGeom prst="straightConnector1">
            <a:avLst/>
          </a:prstGeom>
          <a:ln w="50800">
            <a:solidFill>
              <a:srgbClr val="93305D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FA7017FB-6C9F-4FB3-B858-C7AC9F8C93F9}"/>
              </a:ext>
            </a:extLst>
          </p:cNvPr>
          <p:cNvSpPr txBox="1"/>
          <p:nvPr/>
        </p:nvSpPr>
        <p:spPr>
          <a:xfrm>
            <a:off x="9046564" y="2429737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5DAB"/>
                </a:solidFill>
              </a:rPr>
              <a:t>type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09BB02CB-7677-4D74-B1E7-950582A2784B}"/>
              </a:ext>
            </a:extLst>
          </p:cNvPr>
          <p:cNvCxnSpPr>
            <a:cxnSpLocks/>
          </p:cNvCxnSpPr>
          <p:nvPr/>
        </p:nvCxnSpPr>
        <p:spPr>
          <a:xfrm>
            <a:off x="8544393" y="3174583"/>
            <a:ext cx="517161" cy="0"/>
          </a:xfrm>
          <a:prstGeom prst="straightConnector1">
            <a:avLst/>
          </a:prstGeom>
          <a:ln w="50800">
            <a:solidFill>
              <a:srgbClr val="93305D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8F1A9132-4ACC-4A74-B146-F234BD23DFFB}"/>
              </a:ext>
            </a:extLst>
          </p:cNvPr>
          <p:cNvSpPr txBox="1"/>
          <p:nvPr/>
        </p:nvSpPr>
        <p:spPr>
          <a:xfrm>
            <a:off x="9046564" y="2920531"/>
            <a:ext cx="1753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005DAB"/>
                </a:solidFill>
              </a:rPr>
              <a:t>beginOffset</a:t>
            </a:r>
            <a:endParaRPr lang="en-US" sz="2400" dirty="0">
              <a:solidFill>
                <a:srgbClr val="005DAB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B38CD89A-D940-4E55-8C8A-1604ADDE5535}"/>
              </a:ext>
            </a:extLst>
          </p:cNvPr>
          <p:cNvCxnSpPr>
            <a:cxnSpLocks/>
          </p:cNvCxnSpPr>
          <p:nvPr/>
        </p:nvCxnSpPr>
        <p:spPr>
          <a:xfrm>
            <a:off x="8544393" y="3657183"/>
            <a:ext cx="517161" cy="0"/>
          </a:xfrm>
          <a:prstGeom prst="straightConnector1">
            <a:avLst/>
          </a:prstGeom>
          <a:ln w="50800">
            <a:solidFill>
              <a:srgbClr val="93305D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4E6A6D20-4738-472B-B5BD-744A53A9A2D3}"/>
              </a:ext>
            </a:extLst>
          </p:cNvPr>
          <p:cNvSpPr txBox="1"/>
          <p:nvPr/>
        </p:nvSpPr>
        <p:spPr>
          <a:xfrm>
            <a:off x="9046564" y="3397752"/>
            <a:ext cx="1512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005DAB"/>
                </a:solidFill>
              </a:rPr>
              <a:t>endOffset</a:t>
            </a:r>
            <a:endParaRPr lang="en-US" sz="2400" dirty="0">
              <a:solidFill>
                <a:srgbClr val="005DAB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0E54EAF3-3C23-4F0C-B1AD-DC4363437C69}"/>
              </a:ext>
            </a:extLst>
          </p:cNvPr>
          <p:cNvCxnSpPr>
            <a:cxnSpLocks/>
          </p:cNvCxnSpPr>
          <p:nvPr/>
        </p:nvCxnSpPr>
        <p:spPr>
          <a:xfrm>
            <a:off x="8544393" y="4127083"/>
            <a:ext cx="517161" cy="0"/>
          </a:xfrm>
          <a:prstGeom prst="straightConnector1">
            <a:avLst/>
          </a:prstGeom>
          <a:ln w="50800">
            <a:solidFill>
              <a:srgbClr val="93305D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CD3031BD-59F8-4CD8-B94C-2EA2FD47F344}"/>
              </a:ext>
            </a:extLst>
          </p:cNvPr>
          <p:cNvSpPr txBox="1"/>
          <p:nvPr/>
        </p:nvSpPr>
        <p:spPr>
          <a:xfrm>
            <a:off x="9046564" y="3882488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5DAB"/>
                </a:solidFill>
              </a:rPr>
              <a:t>text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2B0ED510-C675-4C82-9797-E57A9A9693DD}"/>
              </a:ext>
            </a:extLst>
          </p:cNvPr>
          <p:cNvCxnSpPr>
            <a:cxnSpLocks/>
          </p:cNvCxnSpPr>
          <p:nvPr/>
        </p:nvCxnSpPr>
        <p:spPr>
          <a:xfrm>
            <a:off x="8544393" y="4628733"/>
            <a:ext cx="517161" cy="0"/>
          </a:xfrm>
          <a:prstGeom prst="straightConnector1">
            <a:avLst/>
          </a:prstGeom>
          <a:ln w="50800">
            <a:solidFill>
              <a:srgbClr val="93305D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21690127-C048-4352-A0BC-74EA62BA899F}"/>
              </a:ext>
            </a:extLst>
          </p:cNvPr>
          <p:cNvSpPr txBox="1"/>
          <p:nvPr/>
        </p:nvSpPr>
        <p:spPr>
          <a:xfrm>
            <a:off x="9046564" y="4378912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5DAB"/>
                </a:solidFill>
              </a:rPr>
              <a:t>traits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A3101262-AC23-4E0F-8E96-21B7B92CF399}"/>
              </a:ext>
            </a:extLst>
          </p:cNvPr>
          <p:cNvCxnSpPr>
            <a:cxnSpLocks/>
          </p:cNvCxnSpPr>
          <p:nvPr/>
        </p:nvCxnSpPr>
        <p:spPr>
          <a:xfrm>
            <a:off x="8546266" y="5119387"/>
            <a:ext cx="517161" cy="0"/>
          </a:xfrm>
          <a:prstGeom prst="straightConnector1">
            <a:avLst/>
          </a:prstGeom>
          <a:ln w="50800">
            <a:solidFill>
              <a:srgbClr val="93305D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95178BC3-4E74-4CFA-86F7-35931A38B61F}"/>
              </a:ext>
            </a:extLst>
          </p:cNvPr>
          <p:cNvSpPr txBox="1"/>
          <p:nvPr/>
        </p:nvSpPr>
        <p:spPr>
          <a:xfrm>
            <a:off x="9046564" y="4852056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5DAB"/>
                </a:solidFill>
              </a:rPr>
              <a:t>score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10FA479F-32FD-4AFA-9E9D-38E7BD81A8D3}"/>
              </a:ext>
            </a:extLst>
          </p:cNvPr>
          <p:cNvCxnSpPr>
            <a:cxnSpLocks/>
          </p:cNvCxnSpPr>
          <p:nvPr/>
        </p:nvCxnSpPr>
        <p:spPr>
          <a:xfrm>
            <a:off x="8541789" y="5664389"/>
            <a:ext cx="517161" cy="0"/>
          </a:xfrm>
          <a:prstGeom prst="straightConnector1">
            <a:avLst/>
          </a:prstGeom>
          <a:ln w="50800">
            <a:solidFill>
              <a:srgbClr val="93305D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16E5831D-07DE-40EE-BA5C-E6B0001C0154}"/>
              </a:ext>
            </a:extLst>
          </p:cNvPr>
          <p:cNvSpPr txBox="1"/>
          <p:nvPr/>
        </p:nvSpPr>
        <p:spPr>
          <a:xfrm>
            <a:off x="9046564" y="5386719"/>
            <a:ext cx="1451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5DAB"/>
                </a:solidFill>
              </a:rPr>
              <a:t>attributes</a:t>
            </a:r>
          </a:p>
        </p:txBody>
      </p:sp>
    </p:spTree>
    <p:extLst>
      <p:ext uri="{BB962C8B-B14F-4D97-AF65-F5344CB8AC3E}">
        <p14:creationId xmlns:p14="http://schemas.microsoft.com/office/powerpoint/2010/main" val="3605508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272D9-19C8-4B74-8726-71296E418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FAD9531-35EF-4E2D-BCBA-282ECADC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A9E08-E8F5-4A91-9D07-C7D2B8CE4809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F66364B1-FCB2-4FA4-94AC-BCFB5C55CFAC}"/>
              </a:ext>
            </a:extLst>
          </p:cNvPr>
          <p:cNvGrpSpPr/>
          <p:nvPr/>
        </p:nvGrpSpPr>
        <p:grpSpPr>
          <a:xfrm>
            <a:off x="1563081" y="179979"/>
            <a:ext cx="10455946" cy="5784987"/>
            <a:chOff x="1182837" y="179979"/>
            <a:chExt cx="10455946" cy="578498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5F4C1F78-72F8-42F0-8880-D68BFE35C04A}"/>
                </a:ext>
              </a:extLst>
            </p:cNvPr>
            <p:cNvGrpSpPr/>
            <p:nvPr/>
          </p:nvGrpSpPr>
          <p:grpSpPr>
            <a:xfrm>
              <a:off x="1243324" y="2245174"/>
              <a:ext cx="1417312" cy="1066800"/>
              <a:chOff x="623938" y="1981200"/>
              <a:chExt cx="1417312" cy="1066800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xmlns="" id="{987F1890-4707-41F7-9688-99A93B02897F}"/>
                  </a:ext>
                </a:extLst>
              </p:cNvPr>
              <p:cNvSpPr/>
              <p:nvPr/>
            </p:nvSpPr>
            <p:spPr>
              <a:xfrm>
                <a:off x="685800" y="1981200"/>
                <a:ext cx="1295400" cy="1066800"/>
              </a:xfrm>
              <a:prstGeom prst="rect">
                <a:avLst/>
              </a:prstGeom>
              <a:solidFill>
                <a:srgbClr val="005DA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xmlns="" id="{A8CAA37B-CB55-43DD-BD9B-72C566444798}"/>
                  </a:ext>
                </a:extLst>
              </p:cNvPr>
              <p:cNvSpPr txBox="1"/>
              <p:nvPr/>
            </p:nvSpPr>
            <p:spPr>
              <a:xfrm>
                <a:off x="623938" y="1981200"/>
                <a:ext cx="141731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1,248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MMWR Weekly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Issues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xmlns="" id="{3CDCC303-98F3-485E-A646-F33E62F7DD85}"/>
                  </a:ext>
                </a:extLst>
              </p:cNvPr>
              <p:cNvSpPr txBox="1"/>
              <p:nvPr/>
            </p:nvSpPr>
            <p:spPr>
              <a:xfrm>
                <a:off x="842018" y="2764491"/>
                <a:ext cx="106150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chemeClr val="bg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(1993 – 2018)</a:t>
                </a:r>
              </a:p>
            </p:txBody>
          </p:sp>
        </p:grpSp>
        <p:pic>
          <p:nvPicPr>
            <p:cNvPr id="10" name="Picture 2" descr="Image result for cdc logo">
              <a:extLst>
                <a:ext uri="{FF2B5EF4-FFF2-40B4-BE49-F238E27FC236}">
                  <a16:creationId xmlns:a16="http://schemas.microsoft.com/office/drawing/2014/main" xmlns="" id="{EFBAAB0D-3B70-45C8-84B8-B82DB403D3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2837" y="4553178"/>
              <a:ext cx="1538286" cy="11616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xmlns="" id="{769077CE-D758-4F34-8598-C9D99EB4D55E}"/>
                </a:ext>
              </a:extLst>
            </p:cNvPr>
            <p:cNvCxnSpPr>
              <a:cxnSpLocks/>
              <a:stCxn id="10" idx="0"/>
              <a:endCxn id="63" idx="2"/>
            </p:cNvCxnSpPr>
            <p:nvPr/>
          </p:nvCxnSpPr>
          <p:spPr>
            <a:xfrm flipV="1">
              <a:off x="1951980" y="3311974"/>
              <a:ext cx="906" cy="1241204"/>
            </a:xfrm>
            <a:prstGeom prst="straightConnector1">
              <a:avLst/>
            </a:prstGeom>
            <a:ln w="38100">
              <a:solidFill>
                <a:srgbClr val="93305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xmlns="" id="{9C82EC0E-A4E1-468F-92E9-DFA1262EE95F}"/>
                </a:ext>
              </a:extLst>
            </p:cNvPr>
            <p:cNvCxnSpPr>
              <a:cxnSpLocks/>
            </p:cNvCxnSpPr>
            <p:nvPr/>
          </p:nvCxnSpPr>
          <p:spPr>
            <a:xfrm>
              <a:off x="2600586" y="2760059"/>
              <a:ext cx="4098606" cy="0"/>
            </a:xfrm>
            <a:prstGeom prst="straightConnector1">
              <a:avLst/>
            </a:prstGeom>
            <a:ln w="38100">
              <a:solidFill>
                <a:srgbClr val="93305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D93B8B58-2B43-4213-A990-4E9A6031EC1F}"/>
                </a:ext>
              </a:extLst>
            </p:cNvPr>
            <p:cNvCxnSpPr>
              <a:cxnSpLocks/>
            </p:cNvCxnSpPr>
            <p:nvPr/>
          </p:nvCxnSpPr>
          <p:spPr>
            <a:xfrm>
              <a:off x="3498792" y="1785248"/>
              <a:ext cx="0" cy="1942678"/>
            </a:xfrm>
            <a:prstGeom prst="line">
              <a:avLst/>
            </a:prstGeom>
            <a:ln w="50800">
              <a:solidFill>
                <a:srgbClr val="005DA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9B30F327-DE7F-42A6-9FDD-181795311CEA}"/>
                </a:ext>
              </a:extLst>
            </p:cNvPr>
            <p:cNvSpPr txBox="1"/>
            <p:nvPr/>
          </p:nvSpPr>
          <p:spPr>
            <a:xfrm>
              <a:off x="3036166" y="1128877"/>
              <a:ext cx="9252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93305D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Corpora</a:t>
              </a:r>
            </a:p>
            <a:p>
              <a:pPr algn="ctr"/>
              <a:r>
                <a:rPr lang="en-US" sz="1600" dirty="0">
                  <a:solidFill>
                    <a:srgbClr val="93305D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Objects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0BA1D52C-0F00-46D3-8D55-7C902361810C}"/>
                </a:ext>
              </a:extLst>
            </p:cNvPr>
            <p:cNvCxnSpPr>
              <a:cxnSpLocks/>
            </p:cNvCxnSpPr>
            <p:nvPr/>
          </p:nvCxnSpPr>
          <p:spPr>
            <a:xfrm>
              <a:off x="4499827" y="1778898"/>
              <a:ext cx="0" cy="1942678"/>
            </a:xfrm>
            <a:prstGeom prst="line">
              <a:avLst/>
            </a:prstGeom>
            <a:ln w="50800">
              <a:solidFill>
                <a:srgbClr val="005DA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BF345EF2-D875-453B-9B88-6DB1870E5E9C}"/>
                </a:ext>
              </a:extLst>
            </p:cNvPr>
            <p:cNvSpPr txBox="1"/>
            <p:nvPr/>
          </p:nvSpPr>
          <p:spPr>
            <a:xfrm>
              <a:off x="3567488" y="3646025"/>
              <a:ext cx="1864677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93305D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Cleaned &amp;</a:t>
              </a:r>
            </a:p>
            <a:p>
              <a:pPr algn="ctr"/>
              <a:r>
                <a:rPr lang="en-US" sz="1600" dirty="0">
                  <a:solidFill>
                    <a:srgbClr val="93305D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Non-Med-Related</a:t>
              </a:r>
            </a:p>
            <a:p>
              <a:pPr algn="ctr"/>
              <a:r>
                <a:rPr lang="en-US" sz="1600" dirty="0">
                  <a:solidFill>
                    <a:srgbClr val="93305D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Terms Removed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036AC8FE-C6D9-4024-856A-2D5AD8B78EC7}"/>
                </a:ext>
              </a:extLst>
            </p:cNvPr>
            <p:cNvSpPr txBox="1"/>
            <p:nvPr/>
          </p:nvSpPr>
          <p:spPr>
            <a:xfrm>
              <a:off x="4975289" y="1343981"/>
              <a:ext cx="134633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93305D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Weka to</a:t>
              </a:r>
            </a:p>
            <a:p>
              <a:pPr algn="ctr"/>
              <a:r>
                <a:rPr lang="en-US" sz="1600" dirty="0">
                  <a:solidFill>
                    <a:srgbClr val="93305D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Identify</a:t>
              </a:r>
            </a:p>
            <a:p>
              <a:pPr algn="ctr"/>
              <a:r>
                <a:rPr lang="en-US" sz="1600" dirty="0">
                  <a:solidFill>
                    <a:srgbClr val="93305D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Word Grams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E1771AFB-0647-48D1-9F1A-DF1504427AE2}"/>
                </a:ext>
              </a:extLst>
            </p:cNvPr>
            <p:cNvGrpSpPr/>
            <p:nvPr/>
          </p:nvGrpSpPr>
          <p:grpSpPr>
            <a:xfrm>
              <a:off x="6695955" y="2233449"/>
              <a:ext cx="1295400" cy="1066800"/>
              <a:chOff x="685800" y="1981200"/>
              <a:chExt cx="1295400" cy="1066800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xmlns="" id="{4719AD5D-8A1C-4170-B457-5A0CFF8EDF64}"/>
                  </a:ext>
                </a:extLst>
              </p:cNvPr>
              <p:cNvSpPr/>
              <p:nvPr/>
            </p:nvSpPr>
            <p:spPr>
              <a:xfrm>
                <a:off x="685800" y="1981200"/>
                <a:ext cx="1295400" cy="1066800"/>
              </a:xfrm>
              <a:prstGeom prst="rect">
                <a:avLst/>
              </a:prstGeom>
              <a:solidFill>
                <a:srgbClr val="005DA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xmlns="" id="{425254E3-2D18-48BB-9A9A-60EBF0FC0BA1}"/>
                  </a:ext>
                </a:extLst>
              </p:cNvPr>
              <p:cNvSpPr txBox="1"/>
              <p:nvPr/>
            </p:nvSpPr>
            <p:spPr>
              <a:xfrm>
                <a:off x="735452" y="2181676"/>
                <a:ext cx="119609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722,216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Word Grams</a:t>
                </a:r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xmlns="" id="{848BD571-4FCF-4106-B552-FD753893EF01}"/>
                </a:ext>
              </a:extLst>
            </p:cNvPr>
            <p:cNvCxnSpPr>
              <a:cxnSpLocks/>
              <a:stCxn id="61" idx="0"/>
            </p:cNvCxnSpPr>
            <p:nvPr/>
          </p:nvCxnSpPr>
          <p:spPr>
            <a:xfrm flipV="1">
              <a:off x="7343655" y="1246779"/>
              <a:ext cx="886595" cy="986670"/>
            </a:xfrm>
            <a:prstGeom prst="straightConnector1">
              <a:avLst/>
            </a:prstGeom>
            <a:ln w="38100">
              <a:solidFill>
                <a:srgbClr val="93305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xmlns="" id="{FBB7986F-6DD4-42E0-B9BF-94546692B2DA}"/>
                </a:ext>
              </a:extLst>
            </p:cNvPr>
            <p:cNvGrpSpPr/>
            <p:nvPr/>
          </p:nvGrpSpPr>
          <p:grpSpPr>
            <a:xfrm>
              <a:off x="8230251" y="179979"/>
              <a:ext cx="1295400" cy="1066800"/>
              <a:chOff x="685800" y="1981200"/>
              <a:chExt cx="1295400" cy="1066800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xmlns="" id="{AE801C6F-125E-47D4-B85C-26F470ED9106}"/>
                  </a:ext>
                </a:extLst>
              </p:cNvPr>
              <p:cNvSpPr/>
              <p:nvPr/>
            </p:nvSpPr>
            <p:spPr>
              <a:xfrm>
                <a:off x="685800" y="1981200"/>
                <a:ext cx="1295400" cy="1066800"/>
              </a:xfrm>
              <a:prstGeom prst="rect">
                <a:avLst/>
              </a:prstGeom>
              <a:solidFill>
                <a:srgbClr val="005DA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xmlns="" id="{5FAC274A-D8E9-4D06-ADB2-6521927AF7AD}"/>
                  </a:ext>
                </a:extLst>
              </p:cNvPr>
              <p:cNvSpPr txBox="1"/>
              <p:nvPr/>
            </p:nvSpPr>
            <p:spPr>
              <a:xfrm>
                <a:off x="735451" y="2099101"/>
                <a:ext cx="119609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125,476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Unique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Word Grams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xmlns="" id="{ADC69182-EE4F-40C3-AC8C-6B195C2F1091}"/>
                </a:ext>
              </a:extLst>
            </p:cNvPr>
            <p:cNvGrpSpPr/>
            <p:nvPr/>
          </p:nvGrpSpPr>
          <p:grpSpPr>
            <a:xfrm rot="2275268">
              <a:off x="5096350" y="2159890"/>
              <a:ext cx="949521" cy="875560"/>
              <a:chOff x="4495800" y="4378464"/>
              <a:chExt cx="949521" cy="875560"/>
            </a:xfrm>
          </p:grpSpPr>
          <p:pic>
            <p:nvPicPr>
              <p:cNvPr id="56" name="Picture 2" descr="C:\Users\1385321674A\Pictures\gear2.jpg">
                <a:extLst>
                  <a:ext uri="{FF2B5EF4-FFF2-40B4-BE49-F238E27FC236}">
                    <a16:creationId xmlns:a16="http://schemas.microsoft.com/office/drawing/2014/main" xmlns="" id="{9C3266D9-4957-41D3-ACB1-1652AB1B43A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5800" y="4532073"/>
                <a:ext cx="568342" cy="5683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7" name="Picture 3" descr="C:\Users\1385321674A\Pictures\Gears.png">
                <a:extLst>
                  <a:ext uri="{FF2B5EF4-FFF2-40B4-BE49-F238E27FC236}">
                    <a16:creationId xmlns:a16="http://schemas.microsoft.com/office/drawing/2014/main" xmlns="" id="{0C660D85-800D-44DE-BCC5-C9CCE18A88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94947" y="4378464"/>
                <a:ext cx="430671" cy="4544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xmlns="" id="{6FD62410-D34F-402F-9749-3F3B26305C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14649" y="4823352"/>
                <a:ext cx="430672" cy="430672"/>
              </a:xfrm>
              <a:prstGeom prst="rect">
                <a:avLst/>
              </a:prstGeom>
            </p:spPr>
          </p:pic>
        </p:grp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xmlns="" id="{98EDEFAD-6A52-4643-B52D-6E1FF1261DB3}"/>
                </a:ext>
              </a:extLst>
            </p:cNvPr>
            <p:cNvCxnSpPr>
              <a:cxnSpLocks/>
              <a:endCxn id="49" idx="0"/>
            </p:cNvCxnSpPr>
            <p:nvPr/>
          </p:nvCxnSpPr>
          <p:spPr>
            <a:xfrm>
              <a:off x="9525651" y="1246778"/>
              <a:ext cx="979543" cy="986671"/>
            </a:xfrm>
            <a:prstGeom prst="straightConnector1">
              <a:avLst/>
            </a:prstGeom>
            <a:ln w="38100">
              <a:solidFill>
                <a:srgbClr val="93305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xmlns="" id="{265FBE74-610A-4035-B771-41349E7CDC57}"/>
                </a:ext>
              </a:extLst>
            </p:cNvPr>
            <p:cNvGrpSpPr/>
            <p:nvPr/>
          </p:nvGrpSpPr>
          <p:grpSpPr>
            <a:xfrm rot="4908265">
              <a:off x="9488772" y="1025319"/>
              <a:ext cx="949521" cy="875560"/>
              <a:chOff x="4495800" y="4378464"/>
              <a:chExt cx="949521" cy="875560"/>
            </a:xfrm>
          </p:grpSpPr>
          <p:pic>
            <p:nvPicPr>
              <p:cNvPr id="53" name="Picture 2" descr="C:\Users\1385321674A\Pictures\gear2.jpg">
                <a:extLst>
                  <a:ext uri="{FF2B5EF4-FFF2-40B4-BE49-F238E27FC236}">
                    <a16:creationId xmlns:a16="http://schemas.microsoft.com/office/drawing/2014/main" xmlns="" id="{08F1364A-F8A3-4E01-8F3C-9CBA5D54A1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5800" y="4532073"/>
                <a:ext cx="568342" cy="5683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3" descr="C:\Users\1385321674A\Pictures\Gears.png">
                <a:extLst>
                  <a:ext uri="{FF2B5EF4-FFF2-40B4-BE49-F238E27FC236}">
                    <a16:creationId xmlns:a16="http://schemas.microsoft.com/office/drawing/2014/main" xmlns="" id="{AF47F438-21DD-4F73-A14C-C9F89E1205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94947" y="4378464"/>
                <a:ext cx="430671" cy="4544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xmlns="" id="{3004987A-78DB-47FC-90F6-008C9697A3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14649" y="4823352"/>
                <a:ext cx="430672" cy="430672"/>
              </a:xfrm>
              <a:prstGeom prst="rect">
                <a:avLst/>
              </a:prstGeom>
            </p:spPr>
          </p:pic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xmlns="" id="{9573FF76-E0E7-45C4-863E-EFE128C4012E}"/>
                </a:ext>
              </a:extLst>
            </p:cNvPr>
            <p:cNvGrpSpPr/>
            <p:nvPr/>
          </p:nvGrpSpPr>
          <p:grpSpPr>
            <a:xfrm>
              <a:off x="7825361" y="1436051"/>
              <a:ext cx="2132314" cy="850397"/>
              <a:chOff x="4960330" y="1542862"/>
              <a:chExt cx="2132314" cy="850397"/>
            </a:xfrm>
          </p:grpSpPr>
          <p:pic>
            <p:nvPicPr>
              <p:cNvPr id="51" name="Picture 8" descr="Image result for aws">
                <a:extLst>
                  <a:ext uri="{FF2B5EF4-FFF2-40B4-BE49-F238E27FC236}">
                    <a16:creationId xmlns:a16="http://schemas.microsoft.com/office/drawing/2014/main" xmlns="" id="{8078CD05-A253-4A4B-86CE-46A30F80E1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089" t="13003" r="9375" b="15961"/>
              <a:stretch/>
            </p:blipFill>
            <p:spPr bwMode="auto">
              <a:xfrm>
                <a:off x="5573342" y="1542862"/>
                <a:ext cx="879132" cy="5744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xmlns="" id="{AC023548-FE27-4620-BFE2-A5DA6D5584B4}"/>
                  </a:ext>
                </a:extLst>
              </p:cNvPr>
              <p:cNvSpPr txBox="1"/>
              <p:nvPr/>
            </p:nvSpPr>
            <p:spPr>
              <a:xfrm>
                <a:off x="4960330" y="2054705"/>
                <a:ext cx="21323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93305D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Comprehend Medical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xmlns="" id="{8F1165E8-1A10-43BA-93BF-8FC66A91C735}"/>
                </a:ext>
              </a:extLst>
            </p:cNvPr>
            <p:cNvGrpSpPr/>
            <p:nvPr/>
          </p:nvGrpSpPr>
          <p:grpSpPr>
            <a:xfrm>
              <a:off x="9857494" y="2233449"/>
              <a:ext cx="1295400" cy="1066800"/>
              <a:chOff x="685800" y="1981200"/>
              <a:chExt cx="1295400" cy="1066800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xmlns="" id="{94359F89-8ACF-4EB7-857D-B18DEFE45164}"/>
                  </a:ext>
                </a:extLst>
              </p:cNvPr>
              <p:cNvSpPr/>
              <p:nvPr/>
            </p:nvSpPr>
            <p:spPr>
              <a:xfrm>
                <a:off x="685800" y="1981200"/>
                <a:ext cx="1295400" cy="1066800"/>
              </a:xfrm>
              <a:prstGeom prst="rect">
                <a:avLst/>
              </a:prstGeom>
              <a:solidFill>
                <a:srgbClr val="005DA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xmlns="" id="{14F24AE0-C5CF-416A-9B61-382489A911B4}"/>
                  </a:ext>
                </a:extLst>
              </p:cNvPr>
              <p:cNvSpPr txBox="1"/>
              <p:nvPr/>
            </p:nvSpPr>
            <p:spPr>
              <a:xfrm>
                <a:off x="849232" y="2099101"/>
                <a:ext cx="96853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52,106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Medical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Entities</a:t>
                </a:r>
              </a:p>
            </p:txBody>
          </p: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xmlns="" id="{325FAF84-78CE-4FCA-8BAF-A070CA15C5E8}"/>
                </a:ext>
              </a:extLst>
            </p:cNvPr>
            <p:cNvCxnSpPr>
              <a:cxnSpLocks/>
              <a:stCxn id="61" idx="3"/>
              <a:endCxn id="49" idx="1"/>
            </p:cNvCxnSpPr>
            <p:nvPr/>
          </p:nvCxnSpPr>
          <p:spPr>
            <a:xfrm>
              <a:off x="7991355" y="2766849"/>
              <a:ext cx="1866139" cy="0"/>
            </a:xfrm>
            <a:prstGeom prst="straightConnector1">
              <a:avLst/>
            </a:prstGeom>
            <a:ln w="38100">
              <a:solidFill>
                <a:srgbClr val="93305D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xmlns="" id="{43EEE840-0C7C-4763-994A-EEE3D099F9E7}"/>
                </a:ext>
              </a:extLst>
            </p:cNvPr>
            <p:cNvCxnSpPr>
              <a:cxnSpLocks/>
            </p:cNvCxnSpPr>
            <p:nvPr/>
          </p:nvCxnSpPr>
          <p:spPr>
            <a:xfrm>
              <a:off x="8924424" y="2763684"/>
              <a:ext cx="0" cy="389777"/>
            </a:xfrm>
            <a:prstGeom prst="straightConnector1">
              <a:avLst/>
            </a:prstGeom>
            <a:ln w="38100">
              <a:solidFill>
                <a:srgbClr val="93305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xmlns="" id="{DF2962D9-5E6D-4FED-9FB1-E524B08DB71F}"/>
                </a:ext>
              </a:extLst>
            </p:cNvPr>
            <p:cNvCxnSpPr>
              <a:cxnSpLocks/>
            </p:cNvCxnSpPr>
            <p:nvPr/>
          </p:nvCxnSpPr>
          <p:spPr>
            <a:xfrm>
              <a:off x="8698164" y="2765594"/>
              <a:ext cx="457485" cy="0"/>
            </a:xfrm>
            <a:prstGeom prst="straightConnector1">
              <a:avLst/>
            </a:prstGeom>
            <a:ln w="38100">
              <a:solidFill>
                <a:srgbClr val="93305D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D826147A-C54A-4D3A-AD01-026C913D65C1}"/>
                </a:ext>
              </a:extLst>
            </p:cNvPr>
            <p:cNvGrpSpPr/>
            <p:nvPr/>
          </p:nvGrpSpPr>
          <p:grpSpPr>
            <a:xfrm>
              <a:off x="8276724" y="3165182"/>
              <a:ext cx="1295400" cy="1066800"/>
              <a:chOff x="685800" y="1981200"/>
              <a:chExt cx="1295400" cy="1066800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xmlns="" id="{CDA55B2B-528F-413C-98EE-63C9F2A0D3D0}"/>
                  </a:ext>
                </a:extLst>
              </p:cNvPr>
              <p:cNvSpPr/>
              <p:nvPr/>
            </p:nvSpPr>
            <p:spPr>
              <a:xfrm>
                <a:off x="685800" y="1981200"/>
                <a:ext cx="1295400" cy="1066800"/>
              </a:xfrm>
              <a:prstGeom prst="rect">
                <a:avLst/>
              </a:prstGeom>
              <a:solidFill>
                <a:srgbClr val="005DA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xmlns="" id="{24CF2A7D-1A0C-41C8-B0C8-B42A823C8664}"/>
                  </a:ext>
                </a:extLst>
              </p:cNvPr>
              <p:cNvSpPr txBox="1"/>
              <p:nvPr/>
            </p:nvSpPr>
            <p:spPr>
              <a:xfrm>
                <a:off x="735452" y="2206823"/>
                <a:ext cx="1196098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728,990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Word Grams</a:t>
                </a:r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xmlns="" id="{D17C7ACC-8067-468B-AA97-E130A379C2B5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 flipH="1">
              <a:off x="8924422" y="4231982"/>
              <a:ext cx="2" cy="968992"/>
            </a:xfrm>
            <a:prstGeom prst="straightConnector1">
              <a:avLst/>
            </a:prstGeom>
            <a:ln w="38100">
              <a:solidFill>
                <a:srgbClr val="93305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xmlns="" id="{200FF972-1078-4FA9-A1E3-FABDDE4554AA}"/>
                </a:ext>
              </a:extLst>
            </p:cNvPr>
            <p:cNvGrpSpPr/>
            <p:nvPr/>
          </p:nvGrpSpPr>
          <p:grpSpPr>
            <a:xfrm>
              <a:off x="7698478" y="5200974"/>
              <a:ext cx="2451888" cy="685796"/>
              <a:chOff x="685800" y="1981200"/>
              <a:chExt cx="1295400" cy="1066800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xmlns="" id="{AA750BD0-67AD-4C1B-8297-D76FFCE58C1A}"/>
                  </a:ext>
                </a:extLst>
              </p:cNvPr>
              <p:cNvSpPr/>
              <p:nvPr/>
            </p:nvSpPr>
            <p:spPr>
              <a:xfrm>
                <a:off x="685800" y="1981200"/>
                <a:ext cx="1295400" cy="1066800"/>
              </a:xfrm>
              <a:prstGeom prst="rect">
                <a:avLst/>
              </a:prstGeom>
              <a:solidFill>
                <a:srgbClr val="005DAB"/>
              </a:solidFill>
              <a:ln w="38100">
                <a:solidFill>
                  <a:srgbClr val="93305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xmlns="" id="{79539B03-1A92-458C-87EC-D1751AF77448}"/>
                  </a:ext>
                </a:extLst>
              </p:cNvPr>
              <p:cNvSpPr txBox="1"/>
              <p:nvPr/>
            </p:nvSpPr>
            <p:spPr>
              <a:xfrm>
                <a:off x="694845" y="2236180"/>
                <a:ext cx="1277310" cy="526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106,983</a:t>
                </a:r>
                <a:r>
                  <a:rPr lang="en-US" sz="1600" dirty="0">
                    <a:solidFill>
                      <a:schemeClr val="bg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 Medical Entities</a:t>
                </a:r>
              </a:p>
            </p:txBody>
          </p:sp>
        </p:grpSp>
        <p:sp>
          <p:nvSpPr>
            <p:cNvPr id="32" name="Arc 31">
              <a:extLst>
                <a:ext uri="{FF2B5EF4-FFF2-40B4-BE49-F238E27FC236}">
                  <a16:creationId xmlns:a16="http://schemas.microsoft.com/office/drawing/2014/main" xmlns="" id="{6EBEF4BB-F88C-4C15-B2A7-F434ADEAFFDF}"/>
                </a:ext>
              </a:extLst>
            </p:cNvPr>
            <p:cNvSpPr/>
            <p:nvPr/>
          </p:nvSpPr>
          <p:spPr>
            <a:xfrm>
              <a:off x="8919844" y="4165036"/>
              <a:ext cx="1580765" cy="286442"/>
            </a:xfrm>
            <a:prstGeom prst="arc">
              <a:avLst>
                <a:gd name="adj1" fmla="val 5672327"/>
                <a:gd name="adj2" fmla="val 10759645"/>
              </a:avLst>
            </a:prstGeom>
            <a:ln w="25400">
              <a:solidFill>
                <a:srgbClr val="93305D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4ABC10B2-019B-4B71-88CE-BD3CCB03F7BE}"/>
                </a:ext>
              </a:extLst>
            </p:cNvPr>
            <p:cNvSpPr txBox="1"/>
            <p:nvPr/>
          </p:nvSpPr>
          <p:spPr>
            <a:xfrm>
              <a:off x="9663656" y="4271203"/>
              <a:ext cx="18565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5DAB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564,739 Non-Entities</a:t>
              </a:r>
              <a:endParaRPr lang="en-US" sz="1050" dirty="0">
                <a:solidFill>
                  <a:srgbClr val="005DAB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xmlns="" id="{A2E38C63-C0A6-40B6-A350-630E52007C24}"/>
                </a:ext>
              </a:extLst>
            </p:cNvPr>
            <p:cNvSpPr/>
            <p:nvPr/>
          </p:nvSpPr>
          <p:spPr>
            <a:xfrm>
              <a:off x="7343655" y="4165626"/>
              <a:ext cx="1580765" cy="286442"/>
            </a:xfrm>
            <a:prstGeom prst="arc">
              <a:avLst>
                <a:gd name="adj1" fmla="val 21565486"/>
                <a:gd name="adj2" fmla="val 5795026"/>
              </a:avLst>
            </a:prstGeom>
            <a:ln w="25400">
              <a:solidFill>
                <a:srgbClr val="93305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D7479C0E-BA4B-4092-890F-31512A9D784F}"/>
                </a:ext>
              </a:extLst>
            </p:cNvPr>
            <p:cNvSpPr txBox="1"/>
            <p:nvPr/>
          </p:nvSpPr>
          <p:spPr>
            <a:xfrm>
              <a:off x="9644868" y="4498615"/>
              <a:ext cx="15183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5DAB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3,851 Duplicates</a:t>
              </a:r>
              <a:endParaRPr lang="en-US" sz="1050" dirty="0">
                <a:solidFill>
                  <a:srgbClr val="005DAB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6" name="Arc 35">
              <a:extLst>
                <a:ext uri="{FF2B5EF4-FFF2-40B4-BE49-F238E27FC236}">
                  <a16:creationId xmlns:a16="http://schemas.microsoft.com/office/drawing/2014/main" xmlns="" id="{5F23CFFB-F173-4554-8F31-5541E97DB74E}"/>
                </a:ext>
              </a:extLst>
            </p:cNvPr>
            <p:cNvSpPr/>
            <p:nvPr/>
          </p:nvSpPr>
          <p:spPr>
            <a:xfrm>
              <a:off x="8917453" y="4388848"/>
              <a:ext cx="1580765" cy="286442"/>
            </a:xfrm>
            <a:prstGeom prst="arc">
              <a:avLst>
                <a:gd name="adj1" fmla="val 5672327"/>
                <a:gd name="adj2" fmla="val 10758823"/>
              </a:avLst>
            </a:prstGeom>
            <a:ln w="25400">
              <a:solidFill>
                <a:srgbClr val="93305D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CCA341E5-1476-491F-80FA-03F067E76453}"/>
                </a:ext>
              </a:extLst>
            </p:cNvPr>
            <p:cNvSpPr txBox="1"/>
            <p:nvPr/>
          </p:nvSpPr>
          <p:spPr>
            <a:xfrm>
              <a:off x="9647785" y="4715924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5DAB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616 Other</a:t>
              </a:r>
              <a:endParaRPr lang="en-US" sz="1050" dirty="0">
                <a:solidFill>
                  <a:srgbClr val="005DAB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8" name="Arc 37">
              <a:extLst>
                <a:ext uri="{FF2B5EF4-FFF2-40B4-BE49-F238E27FC236}">
                  <a16:creationId xmlns:a16="http://schemas.microsoft.com/office/drawing/2014/main" xmlns="" id="{4EFE9F60-AE89-402C-8044-BCC1AE7CF11E}"/>
                </a:ext>
              </a:extLst>
            </p:cNvPr>
            <p:cNvSpPr/>
            <p:nvPr/>
          </p:nvSpPr>
          <p:spPr>
            <a:xfrm>
              <a:off x="8917453" y="4588779"/>
              <a:ext cx="1580765" cy="286442"/>
            </a:xfrm>
            <a:prstGeom prst="arc">
              <a:avLst>
                <a:gd name="adj1" fmla="val 5672327"/>
                <a:gd name="adj2" fmla="val 10758823"/>
              </a:avLst>
            </a:prstGeom>
            <a:ln w="25400">
              <a:solidFill>
                <a:srgbClr val="93305D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68330F52-AB2D-4205-BA80-ACA6EAECDF4A}"/>
                </a:ext>
              </a:extLst>
            </p:cNvPr>
            <p:cNvSpPr txBox="1"/>
            <p:nvPr/>
          </p:nvSpPr>
          <p:spPr>
            <a:xfrm>
              <a:off x="6428469" y="4278643"/>
              <a:ext cx="17187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5DAB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42,781 PHI Entities</a:t>
              </a:r>
              <a:endParaRPr lang="en-US" sz="1050" dirty="0">
                <a:solidFill>
                  <a:srgbClr val="005DAB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40" name="Arc 39">
              <a:extLst>
                <a:ext uri="{FF2B5EF4-FFF2-40B4-BE49-F238E27FC236}">
                  <a16:creationId xmlns:a16="http://schemas.microsoft.com/office/drawing/2014/main" xmlns="" id="{A149BF2B-7252-4728-ACB4-C496D22380FA}"/>
                </a:ext>
              </a:extLst>
            </p:cNvPr>
            <p:cNvSpPr/>
            <p:nvPr/>
          </p:nvSpPr>
          <p:spPr>
            <a:xfrm>
              <a:off x="7343655" y="4389758"/>
              <a:ext cx="1580765" cy="286442"/>
            </a:xfrm>
            <a:prstGeom prst="arc">
              <a:avLst>
                <a:gd name="adj1" fmla="val 21565486"/>
                <a:gd name="adj2" fmla="val 5795026"/>
              </a:avLst>
            </a:prstGeom>
            <a:ln w="25400">
              <a:solidFill>
                <a:srgbClr val="93305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8A720CF9-13DC-4139-B3B6-2613AA5F1CBB}"/>
                </a:ext>
              </a:extLst>
            </p:cNvPr>
            <p:cNvSpPr txBox="1"/>
            <p:nvPr/>
          </p:nvSpPr>
          <p:spPr>
            <a:xfrm>
              <a:off x="6130568" y="4495878"/>
              <a:ext cx="20166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5DAB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7,740 Anatomy Entities</a:t>
              </a:r>
              <a:endParaRPr lang="en-US" sz="1050" dirty="0">
                <a:solidFill>
                  <a:srgbClr val="005DAB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23AF6C1D-ACCC-40A9-9ABC-5736AC8841EC}"/>
                </a:ext>
              </a:extLst>
            </p:cNvPr>
            <p:cNvSpPr txBox="1"/>
            <p:nvPr/>
          </p:nvSpPr>
          <p:spPr>
            <a:xfrm>
              <a:off x="6348475" y="4723881"/>
              <a:ext cx="17986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5DAB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2,384 Acuity Entities</a:t>
              </a:r>
              <a:endParaRPr lang="en-US" sz="1050" dirty="0">
                <a:solidFill>
                  <a:srgbClr val="005DAB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xmlns="" id="{A7486F5E-9999-455E-AAF0-4EEF7741F9B6}"/>
                </a:ext>
              </a:extLst>
            </p:cNvPr>
            <p:cNvSpPr/>
            <p:nvPr/>
          </p:nvSpPr>
          <p:spPr>
            <a:xfrm>
              <a:off x="7338669" y="4591328"/>
              <a:ext cx="1580765" cy="286442"/>
            </a:xfrm>
            <a:prstGeom prst="arc">
              <a:avLst>
                <a:gd name="adj1" fmla="val 21565486"/>
                <a:gd name="adj2" fmla="val 5795026"/>
              </a:avLst>
            </a:prstGeom>
            <a:ln w="25400">
              <a:solidFill>
                <a:srgbClr val="93305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xmlns="" id="{0E22D9A2-89C7-475B-886F-61122E7C710E}"/>
                </a:ext>
              </a:extLst>
            </p:cNvPr>
            <p:cNvCxnSpPr/>
            <p:nvPr/>
          </p:nvCxnSpPr>
          <p:spPr>
            <a:xfrm flipV="1">
              <a:off x="10146248" y="5535758"/>
              <a:ext cx="743350" cy="1"/>
            </a:xfrm>
            <a:prstGeom prst="straightConnector1">
              <a:avLst/>
            </a:prstGeom>
            <a:ln w="50800">
              <a:solidFill>
                <a:srgbClr val="93305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8" name="Picture 6" descr="Image result for r shiny icon">
              <a:extLst>
                <a:ext uri="{FF2B5EF4-FFF2-40B4-BE49-F238E27FC236}">
                  <a16:creationId xmlns:a16="http://schemas.microsoft.com/office/drawing/2014/main" xmlns="" id="{A4748046-DDE5-4FD0-AF24-4EC15EB8D6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95452" y="5103365"/>
              <a:ext cx="743331" cy="861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6" name="Text Placeholder 4">
            <a:extLst>
              <a:ext uri="{FF2B5EF4-FFF2-40B4-BE49-F238E27FC236}">
                <a16:creationId xmlns:a16="http://schemas.microsoft.com/office/drawing/2014/main" xmlns="" id="{B588CE54-A966-4747-A73F-2C0ABA6E4F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904875"/>
            <a:ext cx="10515600" cy="619791"/>
          </a:xfrm>
        </p:spPr>
        <p:txBody>
          <a:bodyPr/>
          <a:lstStyle/>
          <a:p>
            <a:pPr algn="ctr"/>
            <a:r>
              <a:rPr lang="en-US" dirty="0"/>
              <a:t>Creation</a:t>
            </a:r>
          </a:p>
        </p:txBody>
      </p:sp>
    </p:spTree>
    <p:extLst>
      <p:ext uri="{BB962C8B-B14F-4D97-AF65-F5344CB8AC3E}">
        <p14:creationId xmlns:p14="http://schemas.microsoft.com/office/powerpoint/2010/main" val="692375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41D687-0799-4C5E-99F2-C6C843702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37D6BDC-FAAC-44F6-B9C4-DC95B6037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1787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5DAB"/>
                </a:solidFill>
              </a:rPr>
              <a:t>- id </a:t>
            </a:r>
            <a:r>
              <a:rPr lang="en-US" dirty="0"/>
              <a:t>[numeric]: Unique ID assigned to each observation</a:t>
            </a:r>
          </a:p>
          <a:p>
            <a:pPr marL="0" indent="0">
              <a:buNone/>
            </a:pPr>
            <a:r>
              <a:rPr lang="en-US" dirty="0">
                <a:solidFill>
                  <a:srgbClr val="005DAB"/>
                </a:solidFill>
              </a:rPr>
              <a:t>- year </a:t>
            </a:r>
            <a:r>
              <a:rPr lang="en-US" dirty="0"/>
              <a:t>[numeric]: Publication year</a:t>
            </a:r>
          </a:p>
          <a:p>
            <a:pPr marL="0" indent="0">
              <a:buNone/>
            </a:pPr>
            <a:r>
              <a:rPr lang="en-US" dirty="0">
                <a:solidFill>
                  <a:srgbClr val="005DAB"/>
                </a:solidFill>
              </a:rPr>
              <a:t>- quarter </a:t>
            </a:r>
            <a:r>
              <a:rPr lang="en-US" dirty="0"/>
              <a:t>[numeric]: Publication quarter</a:t>
            </a:r>
          </a:p>
          <a:p>
            <a:pPr marL="0" indent="0">
              <a:buNone/>
            </a:pPr>
            <a:r>
              <a:rPr lang="en-US" dirty="0">
                <a:solidFill>
                  <a:srgbClr val="005DAB"/>
                </a:solidFill>
              </a:rPr>
              <a:t>- month </a:t>
            </a:r>
            <a:r>
              <a:rPr lang="en-US" dirty="0"/>
              <a:t>[numeric]: Publication month</a:t>
            </a:r>
          </a:p>
          <a:p>
            <a:pPr marL="0" indent="0">
              <a:buNone/>
            </a:pPr>
            <a:r>
              <a:rPr lang="en-US" dirty="0">
                <a:solidFill>
                  <a:srgbClr val="005DAB"/>
                </a:solidFill>
              </a:rPr>
              <a:t>- issue </a:t>
            </a:r>
            <a:r>
              <a:rPr lang="en-US" dirty="0"/>
              <a:t>[numeric]: Publication issue</a:t>
            </a:r>
          </a:p>
          <a:p>
            <a:pPr marL="0" indent="0">
              <a:buNone/>
            </a:pPr>
            <a:r>
              <a:rPr lang="en-US" dirty="0">
                <a:solidFill>
                  <a:srgbClr val="005DAB"/>
                </a:solidFill>
              </a:rPr>
              <a:t>- text </a:t>
            </a:r>
            <a:r>
              <a:rPr lang="en-US" dirty="0"/>
              <a:t>[character]: Text string of medical entity</a:t>
            </a:r>
          </a:p>
          <a:p>
            <a:pPr marL="0" indent="0">
              <a:buNone/>
            </a:pPr>
            <a:r>
              <a:rPr lang="en-US" dirty="0">
                <a:solidFill>
                  <a:srgbClr val="005DAB"/>
                </a:solidFill>
              </a:rPr>
              <a:t>- count </a:t>
            </a:r>
            <a:r>
              <a:rPr lang="en-US" dirty="0"/>
              <a:t>[numeric]: Number of occurrences of medical entity in that respective issue</a:t>
            </a:r>
          </a:p>
          <a:p>
            <a:pPr marL="0" indent="0">
              <a:buNone/>
            </a:pPr>
            <a:r>
              <a:rPr lang="en-US" dirty="0">
                <a:solidFill>
                  <a:srgbClr val="005DAB"/>
                </a:solidFill>
              </a:rPr>
              <a:t>- </a:t>
            </a:r>
            <a:r>
              <a:rPr lang="en-US" dirty="0" err="1">
                <a:solidFill>
                  <a:srgbClr val="005DAB"/>
                </a:solidFill>
              </a:rPr>
              <a:t>main_score</a:t>
            </a:r>
            <a:r>
              <a:rPr lang="en-US" dirty="0">
                <a:solidFill>
                  <a:srgbClr val="005DAB"/>
                </a:solidFill>
              </a:rPr>
              <a:t> </a:t>
            </a:r>
            <a:r>
              <a:rPr lang="en-US" dirty="0"/>
              <a:t>[numeric]: Match score for the medical entity category returned by AWS</a:t>
            </a:r>
          </a:p>
          <a:p>
            <a:pPr marL="0" indent="0">
              <a:buNone/>
            </a:pPr>
            <a:r>
              <a:rPr lang="en-US" dirty="0">
                <a:solidFill>
                  <a:srgbClr val="005DAB"/>
                </a:solidFill>
              </a:rPr>
              <a:t>- category </a:t>
            </a:r>
            <a:r>
              <a:rPr lang="en-US" dirty="0"/>
              <a:t>[character]: Medical entity category</a:t>
            </a:r>
          </a:p>
          <a:p>
            <a:pPr marL="0" indent="0">
              <a:buNone/>
            </a:pPr>
            <a:r>
              <a:rPr lang="en-US" dirty="0">
                <a:solidFill>
                  <a:srgbClr val="005DAB"/>
                </a:solidFill>
              </a:rPr>
              <a:t>- type </a:t>
            </a:r>
            <a:r>
              <a:rPr lang="en-US" dirty="0"/>
              <a:t>[character]: Medical entity category type</a:t>
            </a:r>
          </a:p>
          <a:p>
            <a:pPr marL="0" indent="0">
              <a:buNone/>
            </a:pPr>
            <a:r>
              <a:rPr lang="en-US" dirty="0">
                <a:solidFill>
                  <a:srgbClr val="005DAB"/>
                </a:solidFill>
              </a:rPr>
              <a:t>- trait </a:t>
            </a:r>
            <a:r>
              <a:rPr lang="en-US" dirty="0"/>
              <a:t>[character]: Medical entity trait</a:t>
            </a:r>
          </a:p>
          <a:p>
            <a:pPr marL="0" indent="0">
              <a:buNone/>
            </a:pPr>
            <a:r>
              <a:rPr lang="en-US" dirty="0">
                <a:solidFill>
                  <a:srgbClr val="005DAB"/>
                </a:solidFill>
              </a:rPr>
              <a:t>- </a:t>
            </a:r>
            <a:r>
              <a:rPr lang="en-US" dirty="0" err="1">
                <a:solidFill>
                  <a:srgbClr val="005DAB"/>
                </a:solidFill>
              </a:rPr>
              <a:t>trait_score</a:t>
            </a:r>
            <a:r>
              <a:rPr lang="en-US" dirty="0">
                <a:solidFill>
                  <a:srgbClr val="005DAB"/>
                </a:solidFill>
              </a:rPr>
              <a:t> </a:t>
            </a:r>
            <a:r>
              <a:rPr lang="en-US" dirty="0"/>
              <a:t>[numeric]: Medical entity trait score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6769085-D63C-42BC-BEBA-DA3B2F4FC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A9E08-E8F5-4A91-9D07-C7D2B8CE480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36497E0-CA3E-41E8-AE50-FD2AD60C93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dirty="0" smtClean="0"/>
              <a:t>Final Columns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833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41D687-0799-4C5E-99F2-C6C843702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6769085-D63C-42BC-BEBA-DA3B2F4FC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A9E08-E8F5-4A91-9D07-C7D2B8CE480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36497E0-CA3E-41E8-AE50-FD2AD60C93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dirty="0" smtClean="0"/>
              <a:t>Summary Stats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262" y="1409700"/>
            <a:ext cx="6467475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105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41D687-0799-4C5E-99F2-C6C843702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6769085-D63C-42BC-BEBA-DA3B2F4FC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A9E08-E8F5-4A91-9D07-C7D2B8CE480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36497E0-CA3E-41E8-AE50-FD2AD60C93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US" dirty="0" smtClean="0"/>
              <a:t>Summary Stats</a:t>
            </a:r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224" y="1409700"/>
            <a:ext cx="630555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3904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Uptegraft_AsMA2017_Presentation" id="{74BE52E5-0814-4214-88A1-487CB3F5CA00}" vid="{CED18B97-0CD8-4874-96F4-D04754879AE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2642</TotalTime>
  <Words>453</Words>
  <Application>Microsoft Office PowerPoint</Application>
  <PresentationFormat>Custom</PresentationFormat>
  <Paragraphs>142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Medical Entity Analysis: Mortality &amp; Morbidity Weekly Reports,  1993 - 2018</vt:lpstr>
      <vt:lpstr>Agenda</vt:lpstr>
      <vt:lpstr>Introduction</vt:lpstr>
      <vt:lpstr>Introduction</vt:lpstr>
      <vt:lpstr>Dataset Overview</vt:lpstr>
      <vt:lpstr>Dataset Overview</vt:lpstr>
      <vt:lpstr>Dataset Overview</vt:lpstr>
      <vt:lpstr>Dataset Overview</vt:lpstr>
      <vt:lpstr>Dataset Overview</vt:lpstr>
      <vt:lpstr>Dataset Overview</vt:lpstr>
      <vt:lpstr>Dataset Overview</vt:lpstr>
      <vt:lpstr>Design</vt:lpstr>
      <vt:lpstr>Five Design Sheets</vt:lpstr>
      <vt:lpstr>PowerPoint Presentation</vt:lpstr>
      <vt:lpstr>PowerPoint Presentation</vt:lpstr>
      <vt:lpstr>PowerPoint Presentation</vt:lpstr>
      <vt:lpstr>Results</vt:lpstr>
      <vt:lpstr>Future Work</vt:lpstr>
      <vt:lpstr>PowerPoint Presentation</vt:lpstr>
      <vt:lpstr>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Colby</dc:creator>
  <cp:lastModifiedBy>Uptegraft, Colby</cp:lastModifiedBy>
  <cp:revision>294</cp:revision>
  <dcterms:created xsi:type="dcterms:W3CDTF">2017-03-31T16:08:22Z</dcterms:created>
  <dcterms:modified xsi:type="dcterms:W3CDTF">2019-05-07T19:19:12Z</dcterms:modified>
</cp:coreProperties>
</file>