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5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2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0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2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6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4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6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1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5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4D33-F99A-40CF-95C3-78EFC5E5B0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92569C-37CC-45BC-8840-E334FC83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2BCFC-3CC9-4579-9ACE-7DC4E5DF2CA2}"/>
              </a:ext>
            </a:extLst>
          </p:cNvPr>
          <p:cNvSpPr txBox="1"/>
          <p:nvPr/>
        </p:nvSpPr>
        <p:spPr>
          <a:xfrm>
            <a:off x="395416" y="6046574"/>
            <a:ext cx="83531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Figure 1: Initial, default view of Shiny app upon first loading. Displays the main plot (a histogram) showing the cumulative frequency of extracted medical entities.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9C351-A525-458F-BF4F-E5E6FB9C4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95"/>
            <a:ext cx="9144000" cy="58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2BCFC-3CC9-4579-9ACE-7DC4E5DF2CA2}"/>
              </a:ext>
            </a:extLst>
          </p:cNvPr>
          <p:cNvSpPr txBox="1"/>
          <p:nvPr/>
        </p:nvSpPr>
        <p:spPr>
          <a:xfrm>
            <a:off x="395416" y="6046573"/>
            <a:ext cx="835316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Figure 2: Detailed view of data selection tools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1A2D6-98D5-406D-B60D-32F31C8F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4" y="214184"/>
            <a:ext cx="3110534" cy="5692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2947E-8A8F-4595-A160-DCBD8C542CF6}"/>
              </a:ext>
            </a:extLst>
          </p:cNvPr>
          <p:cNvSpPr txBox="1"/>
          <p:nvPr/>
        </p:nvSpPr>
        <p:spPr>
          <a:xfrm>
            <a:off x="3535139" y="284203"/>
            <a:ext cx="3928338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Allows for selection of type of medical entity; choices include: all, medications, medical conditions, tests/treatments/procedures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D5712-CB31-44FD-868F-2EEB22FF15AA}"/>
              </a:ext>
            </a:extLst>
          </p:cNvPr>
          <p:cNvSpPr txBox="1"/>
          <p:nvPr/>
        </p:nvSpPr>
        <p:spPr>
          <a:xfrm>
            <a:off x="3535137" y="1577545"/>
            <a:ext cx="5139301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Defines the number of words included in the visualizations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11634-5FB2-40C8-841F-B27B2A152F29}"/>
              </a:ext>
            </a:extLst>
          </p:cNvPr>
          <p:cNvSpPr txBox="1"/>
          <p:nvPr/>
        </p:nvSpPr>
        <p:spPr>
          <a:xfrm>
            <a:off x="3535138" y="2485417"/>
            <a:ext cx="4546175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Limits the years (</a:t>
            </a:r>
            <a:r>
              <a:rPr lang="en-US" sz="1600" dirty="0" err="1"/>
              <a:t>ie</a:t>
            </a:r>
            <a:r>
              <a:rPr lang="en-US" sz="1600" dirty="0"/>
              <a:t>—date of MMWR issue) included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4A8B5-A507-4F00-BDBD-C41E75F8F757}"/>
              </a:ext>
            </a:extLst>
          </p:cNvPr>
          <p:cNvSpPr txBox="1"/>
          <p:nvPr/>
        </p:nvSpPr>
        <p:spPr>
          <a:xfrm>
            <a:off x="3535138" y="3303191"/>
            <a:ext cx="5369960" cy="58477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Confidence score provided by Amazon’s Comprehend Medical; higher number indicates a better match to medical 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9D467-81E4-467F-85A4-72C77D8D0F34}"/>
              </a:ext>
            </a:extLst>
          </p:cNvPr>
          <p:cNvSpPr txBox="1"/>
          <p:nvPr/>
        </p:nvSpPr>
        <p:spPr>
          <a:xfrm>
            <a:off x="3535138" y="4168556"/>
            <a:ext cx="4002479" cy="58477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Defines the unit (year, quarter, month, issue) for calculating the correlations coefficient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F2F61-2BA1-4E28-B4E5-3456983A218A}"/>
              </a:ext>
            </a:extLst>
          </p:cNvPr>
          <p:cNvSpPr txBox="1"/>
          <p:nvPr/>
        </p:nvSpPr>
        <p:spPr>
          <a:xfrm>
            <a:off x="3535138" y="5026603"/>
            <a:ext cx="5139301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Sets a threshold for the correlations displayed on the correlation matrix (higher thresholds mean the two terms appear more often together in the defined unit)</a:t>
            </a:r>
          </a:p>
        </p:txBody>
      </p:sp>
    </p:spTree>
    <p:extLst>
      <p:ext uri="{BB962C8B-B14F-4D97-AF65-F5344CB8AC3E}">
        <p14:creationId xmlns:p14="http://schemas.microsoft.com/office/powerpoint/2010/main" val="271698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2BCFC-3CC9-4579-9ACE-7DC4E5DF2CA2}"/>
              </a:ext>
            </a:extLst>
          </p:cNvPr>
          <p:cNvSpPr txBox="1"/>
          <p:nvPr/>
        </p:nvSpPr>
        <p:spPr>
          <a:xfrm>
            <a:off x="271849" y="6107668"/>
            <a:ext cx="860030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Figure 3: Overview of main plot (top histogram) and two subplots. Selecting a subgroup of the medical entities from the top histogram creates subplots for those selected entities.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E6012-E9E4-41F7-8D2A-A2148038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" y="104001"/>
            <a:ext cx="6285470" cy="5815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BF040-92C8-41B8-9CA9-87E95AF35EC4}"/>
              </a:ext>
            </a:extLst>
          </p:cNvPr>
          <p:cNvSpPr txBox="1"/>
          <p:nvPr/>
        </p:nvSpPr>
        <p:spPr>
          <a:xfrm>
            <a:off x="6499653" y="416008"/>
            <a:ext cx="1037964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Main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D9F3A-0E44-4A7A-B539-612CC204B170}"/>
              </a:ext>
            </a:extLst>
          </p:cNvPr>
          <p:cNvSpPr txBox="1"/>
          <p:nvPr/>
        </p:nvSpPr>
        <p:spPr>
          <a:xfrm>
            <a:off x="6540838" y="2059457"/>
            <a:ext cx="1037964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Subplot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0922C-9A96-4F98-AB34-A33E9021D872}"/>
              </a:ext>
            </a:extLst>
          </p:cNvPr>
          <p:cNvSpPr txBox="1"/>
          <p:nvPr/>
        </p:nvSpPr>
        <p:spPr>
          <a:xfrm>
            <a:off x="6499653" y="4124101"/>
            <a:ext cx="1037964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Subplot 2</a:t>
            </a:r>
          </a:p>
        </p:txBody>
      </p:sp>
    </p:spTree>
    <p:extLst>
      <p:ext uri="{BB962C8B-B14F-4D97-AF65-F5344CB8AC3E}">
        <p14:creationId xmlns:p14="http://schemas.microsoft.com/office/powerpoint/2010/main" val="223973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43CA8-10C8-4408-8DB3-B9E938C8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" y="156522"/>
            <a:ext cx="8995719" cy="5818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2BCFC-3CC9-4579-9ACE-7DC4E5DF2CA2}"/>
              </a:ext>
            </a:extLst>
          </p:cNvPr>
          <p:cNvSpPr txBox="1"/>
          <p:nvPr/>
        </p:nvSpPr>
        <p:spPr>
          <a:xfrm>
            <a:off x="395416" y="6025288"/>
            <a:ext cx="83531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Figure 4: The first subplot is a line plot showing the frequency of the selected entities over the selected time period.</a:t>
            </a:r>
          </a:p>
        </p:txBody>
      </p:sp>
    </p:spTree>
    <p:extLst>
      <p:ext uri="{BB962C8B-B14F-4D97-AF65-F5344CB8AC3E}">
        <p14:creationId xmlns:p14="http://schemas.microsoft.com/office/powerpoint/2010/main" val="283190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FA65B4-1CE4-4E22-B746-B2AF7648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06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2BCFC-3CC9-4579-9ACE-7DC4E5DF2CA2}"/>
              </a:ext>
            </a:extLst>
          </p:cNvPr>
          <p:cNvSpPr txBox="1"/>
          <p:nvPr/>
        </p:nvSpPr>
        <p:spPr>
          <a:xfrm>
            <a:off x="395416" y="6107668"/>
            <a:ext cx="83531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Figure 5: The second subplot is a correlation matrix displaying how highly correlated two terms for the given set of parameters. (Main histogram is cutoff in this screenshot)</a:t>
            </a:r>
          </a:p>
        </p:txBody>
      </p:sp>
    </p:spTree>
    <p:extLst>
      <p:ext uri="{BB962C8B-B14F-4D97-AF65-F5344CB8AC3E}">
        <p14:creationId xmlns:p14="http://schemas.microsoft.com/office/powerpoint/2010/main" val="391152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2BCFC-3CC9-4579-9ACE-7DC4E5DF2CA2}"/>
              </a:ext>
            </a:extLst>
          </p:cNvPr>
          <p:cNvSpPr txBox="1"/>
          <p:nvPr/>
        </p:nvSpPr>
        <p:spPr>
          <a:xfrm>
            <a:off x="1902995" y="6363046"/>
            <a:ext cx="5338010" cy="370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Figure 6: Detailed view showing brushings on each plot.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4EC1FB-ADEF-4F7E-997E-3C6DA5988A8B}"/>
              </a:ext>
            </a:extLst>
          </p:cNvPr>
          <p:cNvGrpSpPr/>
          <p:nvPr/>
        </p:nvGrpSpPr>
        <p:grpSpPr>
          <a:xfrm>
            <a:off x="2262619" y="0"/>
            <a:ext cx="4618762" cy="6296196"/>
            <a:chOff x="98963" y="0"/>
            <a:chExt cx="4618762" cy="62961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CB4BB9-EA7B-47B2-8832-352B4C13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63" y="0"/>
              <a:ext cx="4618762" cy="20871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42928C-5EF8-4ECA-920B-A0C7DFCC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63" y="2104539"/>
              <a:ext cx="4318173" cy="20871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3B5546-EA8D-48D0-9B3A-E841F3D42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963" y="4209079"/>
              <a:ext cx="3927321" cy="208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6977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txDef>
      <a:spPr>
        <a:ln w="57150"/>
      </a:spPr>
      <a:bodyPr wrap="square" rtlCol="0">
        <a:spAutoFit/>
      </a:bodyPr>
      <a:lstStyle>
        <a:defPPr algn="l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291</TotalTime>
  <Words>251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Herigon, Joshua</dc:creator>
  <cp:lastModifiedBy>Herigon, Joshua</cp:lastModifiedBy>
  <cp:revision>8</cp:revision>
  <dcterms:created xsi:type="dcterms:W3CDTF">2019-05-07T12:18:48Z</dcterms:created>
  <dcterms:modified xsi:type="dcterms:W3CDTF">2019-05-07T17:10:45Z</dcterms:modified>
</cp:coreProperties>
</file>