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78" r:id="rId6"/>
    <p:sldId id="260" r:id="rId7"/>
    <p:sldId id="261" r:id="rId8"/>
    <p:sldId id="262" r:id="rId9"/>
    <p:sldId id="280" r:id="rId10"/>
    <p:sldId id="277" r:id="rId11"/>
    <p:sldId id="279" r:id="rId12"/>
    <p:sldId id="281" r:id="rId13"/>
    <p:sldId id="264" r:id="rId14"/>
    <p:sldId id="263" r:id="rId15"/>
    <p:sldId id="265" r:id="rId16"/>
    <p:sldId id="287" r:id="rId17"/>
    <p:sldId id="286" r:id="rId18"/>
    <p:sldId id="282" r:id="rId19"/>
    <p:sldId id="288" r:id="rId20"/>
    <p:sldId id="283" r:id="rId21"/>
    <p:sldId id="289" r:id="rId22"/>
    <p:sldId id="284" r:id="rId23"/>
    <p:sldId id="290" r:id="rId24"/>
    <p:sldId id="269" r:id="rId25"/>
    <p:sldId id="291" r:id="rId26"/>
    <p:sldId id="270" r:id="rId27"/>
    <p:sldId id="271" r:id="rId28"/>
    <p:sldId id="292" r:id="rId29"/>
    <p:sldId id="272" r:id="rId30"/>
    <p:sldId id="293" r:id="rId31"/>
    <p:sldId id="27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olbywight\Documents\College\USU\Masters\Spring%202020\Visualization\GroupProject\updatedMaterTable\master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olbywight\Documents\College\USU\Masters\Spring%202020\Visualization\GroupProject\updatedMaterTable\masterTab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teachers w/</a:t>
            </a:r>
            <a:r>
              <a:rPr lang="en-US" baseline="0"/>
              <a:t> phd vs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Sheet1!$M$1</c:f>
              <c:strCache>
                <c:ptCount val="1"/>
                <c:pt idx="0">
                  <c:v>avgTestScore</c:v>
                </c:pt>
              </c:strCache>
            </c:strRef>
          </c:tx>
          <c:spPr>
            <a:ln w="19050" cap="rnd">
              <a:noFill/>
              <a:round/>
            </a:ln>
            <a:effectLst/>
          </c:spPr>
          <c:marker>
            <c:symbol val="circle"/>
            <c:size val="5"/>
            <c:spPr>
              <a:solidFill>
                <a:schemeClr val="accent1"/>
              </a:solidFill>
              <a:ln w="9525">
                <a:solidFill>
                  <a:schemeClr val="accent1"/>
                </a:solidFill>
              </a:ln>
              <a:effectLst/>
            </c:spPr>
          </c:marker>
          <c:xVal>
            <c:strRef>
              <c:f>Sheet1!$K$2:$K$52</c:f>
              <c:strCache>
                <c:ptCount val="50"/>
                <c:pt idx="0">
                  <c:v>8.9</c:v>
                </c:pt>
                <c:pt idx="1">
                  <c:v>8.2</c:v>
                </c:pt>
                <c:pt idx="2">
                  <c:v>6.9</c:v>
                </c:pt>
                <c:pt idx="3">
                  <c:v>6.6</c:v>
                </c:pt>
                <c:pt idx="4">
                  <c:v>12.7</c:v>
                </c:pt>
                <c:pt idx="5">
                  <c:v>11.2</c:v>
                </c:pt>
                <c:pt idx="6">
                  <c:v>17.7</c:v>
                </c:pt>
                <c:pt idx="7">
                  <c:v>11.8</c:v>
                </c:pt>
                <c:pt idx="8">
                  <c:v>‡</c:v>
                </c:pt>
                <c:pt idx="9">
                  <c:v>23.6</c:v>
                </c:pt>
                <c:pt idx="10">
                  <c:v>‡</c:v>
                </c:pt>
                <c:pt idx="11">
                  <c:v>4.4</c:v>
                </c:pt>
                <c:pt idx="12">
                  <c:v>7.0</c:v>
                </c:pt>
                <c:pt idx="13">
                  <c:v>6.9</c:v>
                </c:pt>
                <c:pt idx="14">
                  <c:v>4.1</c:v>
                </c:pt>
                <c:pt idx="15">
                  <c:v>5.4</c:v>
                </c:pt>
                <c:pt idx="16">
                  <c:v>20.0</c:v>
                </c:pt>
                <c:pt idx="17">
                  <c:v>7.6</c:v>
                </c:pt>
                <c:pt idx="18">
                  <c:v>6.0</c:v>
                </c:pt>
                <c:pt idx="19">
                  <c:v>‡</c:v>
                </c:pt>
                <c:pt idx="20">
                  <c:v>6.8</c:v>
                </c:pt>
                <c:pt idx="21">
                  <c:v>5.0</c:v>
                </c:pt>
                <c:pt idx="22">
                  <c:v>10.2</c:v>
                </c:pt>
                <c:pt idx="23">
                  <c:v>5.1</c:v>
                </c:pt>
                <c:pt idx="24">
                  <c:v>4.8</c:v>
                </c:pt>
                <c:pt idx="25">
                  <c:v>3.8</c:v>
                </c:pt>
                <c:pt idx="26">
                  <c:v>3.7</c:v>
                </c:pt>
                <c:pt idx="27">
                  <c:v>20.6</c:v>
                </c:pt>
                <c:pt idx="28">
                  <c:v>8.1</c:v>
                </c:pt>
                <c:pt idx="29">
                  <c:v>7.6</c:v>
                </c:pt>
                <c:pt idx="30">
                  <c:v>10.3</c:v>
                </c:pt>
                <c:pt idx="31">
                  <c:v>8.6</c:v>
                </c:pt>
                <c:pt idx="32">
                  <c:v>7.8</c:v>
                </c:pt>
                <c:pt idx="33">
                  <c:v>3.9</c:v>
                </c:pt>
                <c:pt idx="34">
                  <c:v>6.2</c:v>
                </c:pt>
                <c:pt idx="35">
                  <c:v>3.2</c:v>
                </c:pt>
                <c:pt idx="36">
                  <c:v>9.7</c:v>
                </c:pt>
                <c:pt idx="37">
                  <c:v>8.7</c:v>
                </c:pt>
                <c:pt idx="38">
                  <c:v>‡</c:v>
                </c:pt>
                <c:pt idx="39">
                  <c:v>10.3</c:v>
                </c:pt>
                <c:pt idx="40">
                  <c:v>2.3</c:v>
                </c:pt>
                <c:pt idx="41">
                  <c:v>14.2</c:v>
                </c:pt>
                <c:pt idx="42">
                  <c:v>4.6</c:v>
                </c:pt>
                <c:pt idx="43">
                  <c:v>11.7</c:v>
                </c:pt>
                <c:pt idx="44">
                  <c:v>6.0</c:v>
                </c:pt>
                <c:pt idx="45">
                  <c:v>7.6</c:v>
                </c:pt>
                <c:pt idx="46">
                  <c:v>11.1</c:v>
                </c:pt>
                <c:pt idx="47">
                  <c:v>7.1</c:v>
                </c:pt>
                <c:pt idx="48">
                  <c:v>5.5</c:v>
                </c:pt>
                <c:pt idx="49">
                  <c:v>7.5</c:v>
                </c:pt>
              </c:strCache>
            </c:strRef>
          </c:xVal>
          <c:yVal>
            <c:numRef>
              <c:f>Sheet1!$M$2:$M$52</c:f>
              <c:numCache>
                <c:formatCode>General</c:formatCode>
                <c:ptCount val="51"/>
                <c:pt idx="0" formatCode="#,##0">
                  <c:v>262.65454000905197</c:v>
                </c:pt>
                <c:pt idx="1">
                  <c:v>270.40523747642499</c:v>
                </c:pt>
                <c:pt idx="2">
                  <c:v>272.84444061490547</c:v>
                </c:pt>
                <c:pt idx="3">
                  <c:v>266.91651219456355</c:v>
                </c:pt>
                <c:pt idx="4">
                  <c:v>267.15570778822405</c:v>
                </c:pt>
                <c:pt idx="5">
                  <c:v>276.80620702904446</c:v>
                </c:pt>
                <c:pt idx="6">
                  <c:v>278.50235383765249</c:v>
                </c:pt>
                <c:pt idx="7">
                  <c:v>271.21176725276899</c:v>
                </c:pt>
                <c:pt idx="8">
                  <c:v>269.35340968270646</c:v>
                </c:pt>
                <c:pt idx="9">
                  <c:v>270.49020104449846</c:v>
                </c:pt>
                <c:pt idx="10">
                  <c:v>268.34529242402652</c:v>
                </c:pt>
                <c:pt idx="11">
                  <c:v>276.14790244805499</c:v>
                </c:pt>
                <c:pt idx="12">
                  <c:v>274.38764780476197</c:v>
                </c:pt>
                <c:pt idx="13">
                  <c:v>277.71433437885196</c:v>
                </c:pt>
                <c:pt idx="14">
                  <c:v>277.30840812632596</c:v>
                </c:pt>
                <c:pt idx="15">
                  <c:v>275.31831346079548</c:v>
                </c:pt>
                <c:pt idx="16">
                  <c:v>272.86008014061304</c:v>
                </c:pt>
                <c:pt idx="17">
                  <c:v>261.95088645516</c:v>
                </c:pt>
                <c:pt idx="18">
                  <c:v>276.63335662830298</c:v>
                </c:pt>
                <c:pt idx="19">
                  <c:v>275.52728191127403</c:v>
                </c:pt>
                <c:pt idx="20">
                  <c:v>285.70306977629849</c:v>
                </c:pt>
                <c:pt idx="21">
                  <c:v>271.3327034925415</c:v>
                </c:pt>
                <c:pt idx="22">
                  <c:v>282.19229786466747</c:v>
                </c:pt>
                <c:pt idx="23">
                  <c:v>261.27832227819954</c:v>
                </c:pt>
                <c:pt idx="24">
                  <c:v>273.84888875129047</c:v>
                </c:pt>
                <c:pt idx="25">
                  <c:v>278.71039155498852</c:v>
                </c:pt>
                <c:pt idx="26">
                  <c:v>277.9623871755</c:v>
                </c:pt>
                <c:pt idx="27">
                  <c:v>267.29462260421803</c:v>
                </c:pt>
                <c:pt idx="28">
                  <c:v>284.60988250402198</c:v>
                </c:pt>
                <c:pt idx="29">
                  <c:v>282.10982485465001</c:v>
                </c:pt>
                <c:pt idx="30">
                  <c:v>262.06265102467302</c:v>
                </c:pt>
                <c:pt idx="31">
                  <c:v>271.66843933105702</c:v>
                </c:pt>
                <c:pt idx="32">
                  <c:v>270.96282380625803</c:v>
                </c:pt>
                <c:pt idx="33">
                  <c:v>277.59973510228951</c:v>
                </c:pt>
                <c:pt idx="34">
                  <c:v>275.47058765887903</c:v>
                </c:pt>
                <c:pt idx="35">
                  <c:v>268.62956399428401</c:v>
                </c:pt>
                <c:pt idx="36">
                  <c:v>275.24270951390901</c:v>
                </c:pt>
                <c:pt idx="37">
                  <c:v>276.20726809768098</c:v>
                </c:pt>
                <c:pt idx="38">
                  <c:v>273.2480387057285</c:v>
                </c:pt>
                <c:pt idx="39">
                  <c:v>268.07964450223903</c:v>
                </c:pt>
                <c:pt idx="40">
                  <c:v>275.86063534096752</c:v>
                </c:pt>
                <c:pt idx="41">
                  <c:v>271.487304832137</c:v>
                </c:pt>
                <c:pt idx="42">
                  <c:v>272.22433813067005</c:v>
                </c:pt>
                <c:pt idx="43">
                  <c:v>277.77378794462254</c:v>
                </c:pt>
                <c:pt idx="44">
                  <c:v>282.15851130306351</c:v>
                </c:pt>
                <c:pt idx="45">
                  <c:v>277.27267607207602</c:v>
                </c:pt>
                <c:pt idx="46">
                  <c:v>276.88199413197299</c:v>
                </c:pt>
                <c:pt idx="47">
                  <c:v>265.8179907450745</c:v>
                </c:pt>
                <c:pt idx="48">
                  <c:v>279.30573778760447</c:v>
                </c:pt>
                <c:pt idx="49">
                  <c:v>277.73495507911701</c:v>
                </c:pt>
              </c:numCache>
            </c:numRef>
          </c:yVal>
          <c:smooth val="0"/>
          <c:extLst>
            <c:ext xmlns:c16="http://schemas.microsoft.com/office/drawing/2014/chart" uri="{C3380CC4-5D6E-409C-BE32-E72D297353CC}">
              <c16:uniqueId val="{00000000-32DF-F846-A98B-6EC4191428EC}"/>
            </c:ext>
          </c:extLst>
        </c:ser>
        <c:dLbls>
          <c:showLegendKey val="0"/>
          <c:showVal val="0"/>
          <c:showCatName val="0"/>
          <c:showSerName val="0"/>
          <c:showPercent val="0"/>
          <c:showBubbleSize val="0"/>
        </c:dLbls>
        <c:axId val="752641136"/>
        <c:axId val="752641520"/>
      </c:scatterChart>
      <c:valAx>
        <c:axId val="7526411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641520"/>
        <c:crosses val="autoZero"/>
        <c:crossBetween val="midCat"/>
      </c:valAx>
      <c:valAx>
        <c:axId val="752641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641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library</a:t>
            </a:r>
            <a:r>
              <a:rPr lang="en-US" baseline="0"/>
              <a:t> visits vs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Sheet1!$M$1</c:f>
              <c:strCache>
                <c:ptCount val="1"/>
                <c:pt idx="0">
                  <c:v>avgTestScore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Sheet1!$G$2:$G$52</c:f>
              <c:numCache>
                <c:formatCode>0.0</c:formatCode>
                <c:ptCount val="51"/>
                <c:pt idx="0">
                  <c:v>3.4</c:v>
                </c:pt>
                <c:pt idx="1">
                  <c:v>5.4</c:v>
                </c:pt>
                <c:pt idx="2" formatCode="General">
                  <c:v>3.7</c:v>
                </c:pt>
                <c:pt idx="3">
                  <c:v>4</c:v>
                </c:pt>
                <c:pt idx="4">
                  <c:v>4</c:v>
                </c:pt>
                <c:pt idx="5">
                  <c:v>6</c:v>
                </c:pt>
                <c:pt idx="6">
                  <c:v>6</c:v>
                </c:pt>
                <c:pt idx="7">
                  <c:v>4.4000000000000004</c:v>
                </c:pt>
                <c:pt idx="8">
                  <c:v>3.5</c:v>
                </c:pt>
                <c:pt idx="9" formatCode="General">
                  <c:v>2.7</c:v>
                </c:pt>
                <c:pt idx="10">
                  <c:v>3.1</c:v>
                </c:pt>
                <c:pt idx="11">
                  <c:v>6.2</c:v>
                </c:pt>
                <c:pt idx="12">
                  <c:v>5.7</c:v>
                </c:pt>
                <c:pt idx="13">
                  <c:v>5.5</c:v>
                </c:pt>
                <c:pt idx="14">
                  <c:v>5.9</c:v>
                </c:pt>
                <c:pt idx="15">
                  <c:v>5.5</c:v>
                </c:pt>
                <c:pt idx="16" formatCode="General">
                  <c:v>4.0999999999999996</c:v>
                </c:pt>
                <c:pt idx="17">
                  <c:v>4.3</c:v>
                </c:pt>
                <c:pt idx="18">
                  <c:v>5.9</c:v>
                </c:pt>
                <c:pt idx="19">
                  <c:v>4.5999999999999996</c:v>
                </c:pt>
                <c:pt idx="20">
                  <c:v>6.1</c:v>
                </c:pt>
                <c:pt idx="21">
                  <c:v>4.7</c:v>
                </c:pt>
                <c:pt idx="22">
                  <c:v>4.4000000000000004</c:v>
                </c:pt>
                <c:pt idx="23">
                  <c:v>3</c:v>
                </c:pt>
                <c:pt idx="24">
                  <c:v>4.9000000000000004</c:v>
                </c:pt>
                <c:pt idx="25">
                  <c:v>4.4000000000000004</c:v>
                </c:pt>
                <c:pt idx="26">
                  <c:v>5.0999999999999996</c:v>
                </c:pt>
                <c:pt idx="27">
                  <c:v>3.4</c:v>
                </c:pt>
                <c:pt idx="28">
                  <c:v>5.5</c:v>
                </c:pt>
                <c:pt idx="29">
                  <c:v>4.9000000000000004</c:v>
                </c:pt>
                <c:pt idx="30">
                  <c:v>4.4000000000000004</c:v>
                </c:pt>
                <c:pt idx="31">
                  <c:v>5.3</c:v>
                </c:pt>
                <c:pt idx="32">
                  <c:v>3.3</c:v>
                </c:pt>
                <c:pt idx="33">
                  <c:v>3.3</c:v>
                </c:pt>
                <c:pt idx="34">
                  <c:v>6.4</c:v>
                </c:pt>
                <c:pt idx="35" formatCode="General">
                  <c:v>4.0999999999999996</c:v>
                </c:pt>
                <c:pt idx="36">
                  <c:v>5.8</c:v>
                </c:pt>
                <c:pt idx="37">
                  <c:v>3.6</c:v>
                </c:pt>
                <c:pt idx="38">
                  <c:v>5.5</c:v>
                </c:pt>
                <c:pt idx="39" formatCode="General">
                  <c:v>3.4</c:v>
                </c:pt>
                <c:pt idx="40">
                  <c:v>4.9000000000000004</c:v>
                </c:pt>
                <c:pt idx="41" formatCode="General">
                  <c:v>2.9</c:v>
                </c:pt>
                <c:pt idx="42">
                  <c:v>2.8</c:v>
                </c:pt>
                <c:pt idx="43">
                  <c:v>5.4</c:v>
                </c:pt>
                <c:pt idx="44">
                  <c:v>6.3</c:v>
                </c:pt>
                <c:pt idx="45">
                  <c:v>4.3</c:v>
                </c:pt>
                <c:pt idx="46">
                  <c:v>5.5</c:v>
                </c:pt>
                <c:pt idx="47">
                  <c:v>2.8</c:v>
                </c:pt>
                <c:pt idx="48">
                  <c:v>5.5</c:v>
                </c:pt>
                <c:pt idx="49">
                  <c:v>6</c:v>
                </c:pt>
              </c:numCache>
            </c:numRef>
          </c:xVal>
          <c:yVal>
            <c:numRef>
              <c:f>Sheet1!$M$2:$M$52</c:f>
              <c:numCache>
                <c:formatCode>General</c:formatCode>
                <c:ptCount val="51"/>
                <c:pt idx="0" formatCode="#,##0">
                  <c:v>262.65454000905197</c:v>
                </c:pt>
                <c:pt idx="1">
                  <c:v>270.40523747642499</c:v>
                </c:pt>
                <c:pt idx="2">
                  <c:v>272.84444061490547</c:v>
                </c:pt>
                <c:pt idx="3">
                  <c:v>266.91651219456355</c:v>
                </c:pt>
                <c:pt idx="4">
                  <c:v>267.15570778822405</c:v>
                </c:pt>
                <c:pt idx="5">
                  <c:v>276.80620702904446</c:v>
                </c:pt>
                <c:pt idx="6">
                  <c:v>278.50235383765249</c:v>
                </c:pt>
                <c:pt idx="7">
                  <c:v>271.21176725276899</c:v>
                </c:pt>
                <c:pt idx="8">
                  <c:v>269.35340968270646</c:v>
                </c:pt>
                <c:pt idx="9">
                  <c:v>270.49020104449846</c:v>
                </c:pt>
                <c:pt idx="10">
                  <c:v>268.34529242402652</c:v>
                </c:pt>
                <c:pt idx="11">
                  <c:v>276.14790244805499</c:v>
                </c:pt>
                <c:pt idx="12">
                  <c:v>274.38764780476197</c:v>
                </c:pt>
                <c:pt idx="13">
                  <c:v>277.71433437885196</c:v>
                </c:pt>
                <c:pt idx="14">
                  <c:v>277.30840812632596</c:v>
                </c:pt>
                <c:pt idx="15">
                  <c:v>275.31831346079548</c:v>
                </c:pt>
                <c:pt idx="16">
                  <c:v>272.86008014061304</c:v>
                </c:pt>
                <c:pt idx="17">
                  <c:v>261.95088645516</c:v>
                </c:pt>
                <c:pt idx="18">
                  <c:v>276.63335662830298</c:v>
                </c:pt>
                <c:pt idx="19">
                  <c:v>275.52728191127403</c:v>
                </c:pt>
                <c:pt idx="20">
                  <c:v>285.70306977629849</c:v>
                </c:pt>
                <c:pt idx="21">
                  <c:v>271.3327034925415</c:v>
                </c:pt>
                <c:pt idx="22">
                  <c:v>282.19229786466747</c:v>
                </c:pt>
                <c:pt idx="23">
                  <c:v>261.27832227819954</c:v>
                </c:pt>
                <c:pt idx="24">
                  <c:v>273.84888875129047</c:v>
                </c:pt>
                <c:pt idx="25">
                  <c:v>278.71039155498852</c:v>
                </c:pt>
                <c:pt idx="26">
                  <c:v>277.9623871755</c:v>
                </c:pt>
                <c:pt idx="27">
                  <c:v>267.29462260421803</c:v>
                </c:pt>
                <c:pt idx="28">
                  <c:v>284.60988250402198</c:v>
                </c:pt>
                <c:pt idx="29">
                  <c:v>282.10982485465001</c:v>
                </c:pt>
                <c:pt idx="30">
                  <c:v>262.06265102467302</c:v>
                </c:pt>
                <c:pt idx="31">
                  <c:v>271.66843933105702</c:v>
                </c:pt>
                <c:pt idx="32">
                  <c:v>270.96282380625803</c:v>
                </c:pt>
                <c:pt idx="33">
                  <c:v>277.59973510228951</c:v>
                </c:pt>
                <c:pt idx="34">
                  <c:v>275.47058765887903</c:v>
                </c:pt>
                <c:pt idx="35">
                  <c:v>268.62956399428401</c:v>
                </c:pt>
                <c:pt idx="36">
                  <c:v>275.24270951390901</c:v>
                </c:pt>
                <c:pt idx="37">
                  <c:v>276.20726809768098</c:v>
                </c:pt>
                <c:pt idx="38">
                  <c:v>273.2480387057285</c:v>
                </c:pt>
                <c:pt idx="39">
                  <c:v>268.07964450223903</c:v>
                </c:pt>
                <c:pt idx="40">
                  <c:v>275.86063534096752</c:v>
                </c:pt>
                <c:pt idx="41">
                  <c:v>271.487304832137</c:v>
                </c:pt>
                <c:pt idx="42">
                  <c:v>272.22433813067005</c:v>
                </c:pt>
                <c:pt idx="43">
                  <c:v>277.77378794462254</c:v>
                </c:pt>
                <c:pt idx="44">
                  <c:v>282.15851130306351</c:v>
                </c:pt>
                <c:pt idx="45">
                  <c:v>277.27267607207602</c:v>
                </c:pt>
                <c:pt idx="46">
                  <c:v>276.88199413197299</c:v>
                </c:pt>
                <c:pt idx="47">
                  <c:v>265.8179907450745</c:v>
                </c:pt>
                <c:pt idx="48">
                  <c:v>279.30573778760447</c:v>
                </c:pt>
                <c:pt idx="49">
                  <c:v>277.73495507911701</c:v>
                </c:pt>
              </c:numCache>
            </c:numRef>
          </c:yVal>
          <c:smooth val="0"/>
          <c:extLst>
            <c:ext xmlns:c16="http://schemas.microsoft.com/office/drawing/2014/chart" uri="{C3380CC4-5D6E-409C-BE32-E72D297353CC}">
              <c16:uniqueId val="{00000000-43DC-8A4B-845D-C57FC9B05931}"/>
            </c:ext>
          </c:extLst>
        </c:ser>
        <c:dLbls>
          <c:showLegendKey val="0"/>
          <c:showVal val="0"/>
          <c:showCatName val="0"/>
          <c:showSerName val="0"/>
          <c:showPercent val="0"/>
          <c:showBubbleSize val="0"/>
        </c:dLbls>
        <c:axId val="696948128"/>
        <c:axId val="696918816"/>
      </c:scatterChart>
      <c:valAx>
        <c:axId val="696948128"/>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918816"/>
        <c:crosses val="autoZero"/>
        <c:crossBetween val="midCat"/>
      </c:valAx>
      <c:valAx>
        <c:axId val="696918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948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69E22D2-AFEA-4958-8888-CB6CCA259E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CF1B0C8-ABC9-43FD-A4E3-28CF6BE7ECB9}">
      <dgm:prSet/>
      <dgm:spPr/>
      <dgm:t>
        <a:bodyPr/>
        <a:lstStyle/>
        <a:p>
          <a:r>
            <a:rPr lang="en-US"/>
            <a:t>We stuck with our current design because we realized a fatal flaw in the scatterplot: if we are trying to get the user to understand correlation, just show them correlation. Don’t make them figure it out on their own if not needed, and if that’s what we want to show.</a:t>
          </a:r>
        </a:p>
      </dgm:t>
    </dgm:pt>
    <dgm:pt modelId="{C54F216F-B773-46E7-84F1-50F8921039F1}" type="parTrans" cxnId="{76B1C15A-FD7E-4D8E-96BF-4977BBDFD225}">
      <dgm:prSet/>
      <dgm:spPr/>
      <dgm:t>
        <a:bodyPr/>
        <a:lstStyle/>
        <a:p>
          <a:endParaRPr lang="en-US"/>
        </a:p>
      </dgm:t>
    </dgm:pt>
    <dgm:pt modelId="{D223FD7E-6FD6-4F10-A6FE-AD7D11753BF8}" type="sibTrans" cxnId="{76B1C15A-FD7E-4D8E-96BF-4977BBDFD225}">
      <dgm:prSet/>
      <dgm:spPr/>
      <dgm:t>
        <a:bodyPr/>
        <a:lstStyle/>
        <a:p>
          <a:endParaRPr lang="en-US"/>
        </a:p>
      </dgm:t>
    </dgm:pt>
    <dgm:pt modelId="{D6584664-CCE7-457C-8E2C-9468DCED1B71}">
      <dgm:prSet/>
      <dgm:spPr/>
      <dgm:t>
        <a:bodyPr/>
        <a:lstStyle/>
        <a:p>
          <a:r>
            <a:rPr lang="en-US"/>
            <a:t>With the scatterplots, it’s almost like we were making them find correlation while showing them states and stats. What we wanted was to just show which are most correlated and which attributes don’t seem to matter</a:t>
          </a:r>
        </a:p>
      </dgm:t>
    </dgm:pt>
    <dgm:pt modelId="{957D32D7-7BB5-4D7A-8D6D-99FEDAB284C7}" type="parTrans" cxnId="{D28C8E44-9CE0-416F-A4B7-DA2F4B0E6F3C}">
      <dgm:prSet/>
      <dgm:spPr/>
      <dgm:t>
        <a:bodyPr/>
        <a:lstStyle/>
        <a:p>
          <a:endParaRPr lang="en-US"/>
        </a:p>
      </dgm:t>
    </dgm:pt>
    <dgm:pt modelId="{762F7321-44EB-4BA0-A3C2-1621284FC5FA}" type="sibTrans" cxnId="{D28C8E44-9CE0-416F-A4B7-DA2F4B0E6F3C}">
      <dgm:prSet/>
      <dgm:spPr/>
      <dgm:t>
        <a:bodyPr/>
        <a:lstStyle/>
        <a:p>
          <a:endParaRPr lang="en-US"/>
        </a:p>
      </dgm:t>
    </dgm:pt>
    <dgm:pt modelId="{241227B8-FFA1-42D3-B79C-06E20571DC7E}">
      <dgm:prSet/>
      <dgm:spPr/>
      <dgm:t>
        <a:bodyPr/>
        <a:lstStyle/>
        <a:p>
          <a:r>
            <a:rPr lang="en-US"/>
            <a:t>Can compare multiple attributes across multiple states</a:t>
          </a:r>
        </a:p>
      </dgm:t>
    </dgm:pt>
    <dgm:pt modelId="{E8BFB2F7-2EB0-4F6B-A5C4-DCE58019350E}" type="parTrans" cxnId="{46B36B7C-E297-4296-8B40-3996A55DBAE1}">
      <dgm:prSet/>
      <dgm:spPr/>
      <dgm:t>
        <a:bodyPr/>
        <a:lstStyle/>
        <a:p>
          <a:endParaRPr lang="en-US"/>
        </a:p>
      </dgm:t>
    </dgm:pt>
    <dgm:pt modelId="{204C1964-7CC9-4FF4-BE0B-6D06E1EDE662}" type="sibTrans" cxnId="{46B36B7C-E297-4296-8B40-3996A55DBAE1}">
      <dgm:prSet/>
      <dgm:spPr/>
      <dgm:t>
        <a:bodyPr/>
        <a:lstStyle/>
        <a:p>
          <a:endParaRPr lang="en-US"/>
        </a:p>
      </dgm:t>
    </dgm:pt>
    <dgm:pt modelId="{61EFF7D4-085A-4955-BEC0-0675BC2CEDE7}">
      <dgm:prSet/>
      <dgm:spPr/>
      <dgm:t>
        <a:bodyPr/>
        <a:lstStyle/>
        <a:p>
          <a:r>
            <a:rPr lang="en-US"/>
            <a:t>With simple scales and explanation, correlation can be easier to see</a:t>
          </a:r>
        </a:p>
      </dgm:t>
    </dgm:pt>
    <dgm:pt modelId="{03491F30-80A2-4EE7-8F11-6F28EEDECEB4}" type="parTrans" cxnId="{E2BDF730-01FB-46AB-B391-E1BC7B7ED043}">
      <dgm:prSet/>
      <dgm:spPr/>
      <dgm:t>
        <a:bodyPr/>
        <a:lstStyle/>
        <a:p>
          <a:endParaRPr lang="en-US"/>
        </a:p>
      </dgm:t>
    </dgm:pt>
    <dgm:pt modelId="{8B8B0D74-D14E-4113-874D-9D76598AA6FA}" type="sibTrans" cxnId="{E2BDF730-01FB-46AB-B391-E1BC7B7ED043}">
      <dgm:prSet/>
      <dgm:spPr/>
      <dgm:t>
        <a:bodyPr/>
        <a:lstStyle/>
        <a:p>
          <a:endParaRPr lang="en-US"/>
        </a:p>
      </dgm:t>
    </dgm:pt>
    <dgm:pt modelId="{67B5BF6B-A292-4A06-B114-3293828D60B5}" type="pres">
      <dgm:prSet presAssocID="{069E22D2-AFEA-4958-8888-CB6CCA259E2E}" presName="root" presStyleCnt="0">
        <dgm:presLayoutVars>
          <dgm:dir/>
          <dgm:resizeHandles val="exact"/>
        </dgm:presLayoutVars>
      </dgm:prSet>
      <dgm:spPr/>
    </dgm:pt>
    <dgm:pt modelId="{A8181C75-B174-478A-97FD-ECEE2A0265BA}" type="pres">
      <dgm:prSet presAssocID="{5CF1B0C8-ABC9-43FD-A4E3-28CF6BE7ECB9}" presName="compNode" presStyleCnt="0"/>
      <dgm:spPr/>
    </dgm:pt>
    <dgm:pt modelId="{136D31EE-CB92-4AD0-B06F-DBB4182D8124}" type="pres">
      <dgm:prSet presAssocID="{5CF1B0C8-ABC9-43FD-A4E3-28CF6BE7ECB9}" presName="bgRect" presStyleLbl="bgShp" presStyleIdx="0" presStyleCnt="4"/>
      <dgm:spPr/>
    </dgm:pt>
    <dgm:pt modelId="{A87FB27E-069B-44B7-9597-B8A0D2D149A9}" type="pres">
      <dgm:prSet presAssocID="{5CF1B0C8-ABC9-43FD-A4E3-28CF6BE7EC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3379722-2A14-474E-86FA-194AB7F5259E}" type="pres">
      <dgm:prSet presAssocID="{5CF1B0C8-ABC9-43FD-A4E3-28CF6BE7ECB9}" presName="spaceRect" presStyleCnt="0"/>
      <dgm:spPr/>
    </dgm:pt>
    <dgm:pt modelId="{42E69989-3D4B-4F24-A79E-F2063F0A1008}" type="pres">
      <dgm:prSet presAssocID="{5CF1B0C8-ABC9-43FD-A4E3-28CF6BE7ECB9}" presName="parTx" presStyleLbl="revTx" presStyleIdx="0" presStyleCnt="4">
        <dgm:presLayoutVars>
          <dgm:chMax val="0"/>
          <dgm:chPref val="0"/>
        </dgm:presLayoutVars>
      </dgm:prSet>
      <dgm:spPr/>
    </dgm:pt>
    <dgm:pt modelId="{E26286F6-7DB7-4503-A2EE-B9090975AD6C}" type="pres">
      <dgm:prSet presAssocID="{D223FD7E-6FD6-4F10-A6FE-AD7D11753BF8}" presName="sibTrans" presStyleCnt="0"/>
      <dgm:spPr/>
    </dgm:pt>
    <dgm:pt modelId="{A7624C86-D0FB-4C36-92F0-0E9E086950F9}" type="pres">
      <dgm:prSet presAssocID="{D6584664-CCE7-457C-8E2C-9468DCED1B71}" presName="compNode" presStyleCnt="0"/>
      <dgm:spPr/>
    </dgm:pt>
    <dgm:pt modelId="{E80841C9-D3AC-413F-9E5D-02CC467C6858}" type="pres">
      <dgm:prSet presAssocID="{D6584664-CCE7-457C-8E2C-9468DCED1B71}" presName="bgRect" presStyleLbl="bgShp" presStyleIdx="1" presStyleCnt="4"/>
      <dgm:spPr/>
    </dgm:pt>
    <dgm:pt modelId="{B85DDA79-F9CA-4ABE-94E6-4E95FDAD53ED}" type="pres">
      <dgm:prSet presAssocID="{D6584664-CCE7-457C-8E2C-9468DCED1B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66AEB175-D48D-48CC-A6B2-BFD26A8CF8BB}" type="pres">
      <dgm:prSet presAssocID="{D6584664-CCE7-457C-8E2C-9468DCED1B71}" presName="spaceRect" presStyleCnt="0"/>
      <dgm:spPr/>
    </dgm:pt>
    <dgm:pt modelId="{9EA5EE9F-A2B5-42A5-B732-971D124925C0}" type="pres">
      <dgm:prSet presAssocID="{D6584664-CCE7-457C-8E2C-9468DCED1B71}" presName="parTx" presStyleLbl="revTx" presStyleIdx="1" presStyleCnt="4">
        <dgm:presLayoutVars>
          <dgm:chMax val="0"/>
          <dgm:chPref val="0"/>
        </dgm:presLayoutVars>
      </dgm:prSet>
      <dgm:spPr/>
    </dgm:pt>
    <dgm:pt modelId="{09510667-8D0A-40B2-8CDD-B2F7838C61FC}" type="pres">
      <dgm:prSet presAssocID="{762F7321-44EB-4BA0-A3C2-1621284FC5FA}" presName="sibTrans" presStyleCnt="0"/>
      <dgm:spPr/>
    </dgm:pt>
    <dgm:pt modelId="{AFDD165E-8FA1-407A-B406-F5828BD40F00}" type="pres">
      <dgm:prSet presAssocID="{241227B8-FFA1-42D3-B79C-06E20571DC7E}" presName="compNode" presStyleCnt="0"/>
      <dgm:spPr/>
    </dgm:pt>
    <dgm:pt modelId="{090F4747-3B26-4E52-9CDF-0672C88F5846}" type="pres">
      <dgm:prSet presAssocID="{241227B8-FFA1-42D3-B79C-06E20571DC7E}" presName="bgRect" presStyleLbl="bgShp" presStyleIdx="2" presStyleCnt="4"/>
      <dgm:spPr/>
    </dgm:pt>
    <dgm:pt modelId="{362EDE56-B5EC-40DE-AB87-427F7FC9F044}" type="pres">
      <dgm:prSet presAssocID="{241227B8-FFA1-42D3-B79C-06E20571DC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ssue"/>
        </a:ext>
      </dgm:extLst>
    </dgm:pt>
    <dgm:pt modelId="{91AD05AA-2763-48A9-859E-722915A03643}" type="pres">
      <dgm:prSet presAssocID="{241227B8-FFA1-42D3-B79C-06E20571DC7E}" presName="spaceRect" presStyleCnt="0"/>
      <dgm:spPr/>
    </dgm:pt>
    <dgm:pt modelId="{9E354D1E-FDB1-407C-B141-4235DF65533A}" type="pres">
      <dgm:prSet presAssocID="{241227B8-FFA1-42D3-B79C-06E20571DC7E}" presName="parTx" presStyleLbl="revTx" presStyleIdx="2" presStyleCnt="4">
        <dgm:presLayoutVars>
          <dgm:chMax val="0"/>
          <dgm:chPref val="0"/>
        </dgm:presLayoutVars>
      </dgm:prSet>
      <dgm:spPr/>
    </dgm:pt>
    <dgm:pt modelId="{275A021A-66B5-4786-AFB0-E6E9A7AB7C6A}" type="pres">
      <dgm:prSet presAssocID="{204C1964-7CC9-4FF4-BE0B-6D06E1EDE662}" presName="sibTrans" presStyleCnt="0"/>
      <dgm:spPr/>
    </dgm:pt>
    <dgm:pt modelId="{EE8EC092-DC15-4C7B-97BB-B142E92A964C}" type="pres">
      <dgm:prSet presAssocID="{61EFF7D4-085A-4955-BEC0-0675BC2CEDE7}" presName="compNode" presStyleCnt="0"/>
      <dgm:spPr/>
    </dgm:pt>
    <dgm:pt modelId="{2C52B8D8-1CD5-4FD9-BDD5-2215D5F0BD1E}" type="pres">
      <dgm:prSet presAssocID="{61EFF7D4-085A-4955-BEC0-0675BC2CEDE7}" presName="bgRect" presStyleLbl="bgShp" presStyleIdx="3" presStyleCnt="4"/>
      <dgm:spPr/>
    </dgm:pt>
    <dgm:pt modelId="{DC2D9B22-C783-4109-82EA-A8DA92A11E3E}" type="pres">
      <dgm:prSet presAssocID="{61EFF7D4-085A-4955-BEC0-0675BC2CED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lipse"/>
        </a:ext>
      </dgm:extLst>
    </dgm:pt>
    <dgm:pt modelId="{3033A7FA-CD24-4977-9767-1FDA234656B9}" type="pres">
      <dgm:prSet presAssocID="{61EFF7D4-085A-4955-BEC0-0675BC2CEDE7}" presName="spaceRect" presStyleCnt="0"/>
      <dgm:spPr/>
    </dgm:pt>
    <dgm:pt modelId="{FF2D4893-4C7F-4C1F-8219-6A3427216BD5}" type="pres">
      <dgm:prSet presAssocID="{61EFF7D4-085A-4955-BEC0-0675BC2CEDE7}" presName="parTx" presStyleLbl="revTx" presStyleIdx="3" presStyleCnt="4">
        <dgm:presLayoutVars>
          <dgm:chMax val="0"/>
          <dgm:chPref val="0"/>
        </dgm:presLayoutVars>
      </dgm:prSet>
      <dgm:spPr/>
    </dgm:pt>
  </dgm:ptLst>
  <dgm:cxnLst>
    <dgm:cxn modelId="{E2BDF730-01FB-46AB-B391-E1BC7B7ED043}" srcId="{069E22D2-AFEA-4958-8888-CB6CCA259E2E}" destId="{61EFF7D4-085A-4955-BEC0-0675BC2CEDE7}" srcOrd="3" destOrd="0" parTransId="{03491F30-80A2-4EE7-8F11-6F28EEDECEB4}" sibTransId="{8B8B0D74-D14E-4113-874D-9D76598AA6FA}"/>
    <dgm:cxn modelId="{D28C8E44-9CE0-416F-A4B7-DA2F4B0E6F3C}" srcId="{069E22D2-AFEA-4958-8888-CB6CCA259E2E}" destId="{D6584664-CCE7-457C-8E2C-9468DCED1B71}" srcOrd="1" destOrd="0" parTransId="{957D32D7-7BB5-4D7A-8D6D-99FEDAB284C7}" sibTransId="{762F7321-44EB-4BA0-A3C2-1621284FC5FA}"/>
    <dgm:cxn modelId="{76B1C15A-FD7E-4D8E-96BF-4977BBDFD225}" srcId="{069E22D2-AFEA-4958-8888-CB6CCA259E2E}" destId="{5CF1B0C8-ABC9-43FD-A4E3-28CF6BE7ECB9}" srcOrd="0" destOrd="0" parTransId="{C54F216F-B773-46E7-84F1-50F8921039F1}" sibTransId="{D223FD7E-6FD6-4F10-A6FE-AD7D11753BF8}"/>
    <dgm:cxn modelId="{46B36B7C-E297-4296-8B40-3996A55DBAE1}" srcId="{069E22D2-AFEA-4958-8888-CB6CCA259E2E}" destId="{241227B8-FFA1-42D3-B79C-06E20571DC7E}" srcOrd="2" destOrd="0" parTransId="{E8BFB2F7-2EB0-4F6B-A5C4-DCE58019350E}" sibTransId="{204C1964-7CC9-4FF4-BE0B-6D06E1EDE662}"/>
    <dgm:cxn modelId="{8BDB949D-33BB-4AA0-8006-ADA9B9C1D180}" type="presOf" srcId="{5CF1B0C8-ABC9-43FD-A4E3-28CF6BE7ECB9}" destId="{42E69989-3D4B-4F24-A79E-F2063F0A1008}" srcOrd="0" destOrd="0" presId="urn:microsoft.com/office/officeart/2018/2/layout/IconVerticalSolidList"/>
    <dgm:cxn modelId="{37A9F8BA-F81C-4464-89E1-1ECAE820E81B}" type="presOf" srcId="{D6584664-CCE7-457C-8E2C-9468DCED1B71}" destId="{9EA5EE9F-A2B5-42A5-B732-971D124925C0}" srcOrd="0" destOrd="0" presId="urn:microsoft.com/office/officeart/2018/2/layout/IconVerticalSolidList"/>
    <dgm:cxn modelId="{CD3AE9BC-213E-4F66-9DA1-513313CDDFA8}" type="presOf" srcId="{241227B8-FFA1-42D3-B79C-06E20571DC7E}" destId="{9E354D1E-FDB1-407C-B141-4235DF65533A}" srcOrd="0" destOrd="0" presId="urn:microsoft.com/office/officeart/2018/2/layout/IconVerticalSolidList"/>
    <dgm:cxn modelId="{5DE9AFDB-BD33-4B57-9041-2661E877369A}" type="presOf" srcId="{069E22D2-AFEA-4958-8888-CB6CCA259E2E}" destId="{67B5BF6B-A292-4A06-B114-3293828D60B5}" srcOrd="0" destOrd="0" presId="urn:microsoft.com/office/officeart/2018/2/layout/IconVerticalSolidList"/>
    <dgm:cxn modelId="{6EBB16E1-39BC-4741-8799-0DDEC086AE1A}" type="presOf" srcId="{61EFF7D4-085A-4955-BEC0-0675BC2CEDE7}" destId="{FF2D4893-4C7F-4C1F-8219-6A3427216BD5}" srcOrd="0" destOrd="0" presId="urn:microsoft.com/office/officeart/2018/2/layout/IconVerticalSolidList"/>
    <dgm:cxn modelId="{5DE6436A-3BC2-4CD8-8173-692B7349A82F}" type="presParOf" srcId="{67B5BF6B-A292-4A06-B114-3293828D60B5}" destId="{A8181C75-B174-478A-97FD-ECEE2A0265BA}" srcOrd="0" destOrd="0" presId="urn:microsoft.com/office/officeart/2018/2/layout/IconVerticalSolidList"/>
    <dgm:cxn modelId="{C5238304-A18C-48AB-98D3-168F55738A43}" type="presParOf" srcId="{A8181C75-B174-478A-97FD-ECEE2A0265BA}" destId="{136D31EE-CB92-4AD0-B06F-DBB4182D8124}" srcOrd="0" destOrd="0" presId="urn:microsoft.com/office/officeart/2018/2/layout/IconVerticalSolidList"/>
    <dgm:cxn modelId="{95FAC070-894B-45DF-B17A-6A0A9CCE76FD}" type="presParOf" srcId="{A8181C75-B174-478A-97FD-ECEE2A0265BA}" destId="{A87FB27E-069B-44B7-9597-B8A0D2D149A9}" srcOrd="1" destOrd="0" presId="urn:microsoft.com/office/officeart/2018/2/layout/IconVerticalSolidList"/>
    <dgm:cxn modelId="{972470D6-FD43-4D99-9469-B544325C16A2}" type="presParOf" srcId="{A8181C75-B174-478A-97FD-ECEE2A0265BA}" destId="{03379722-2A14-474E-86FA-194AB7F5259E}" srcOrd="2" destOrd="0" presId="urn:microsoft.com/office/officeart/2018/2/layout/IconVerticalSolidList"/>
    <dgm:cxn modelId="{F6DC856B-8FFA-43CF-B841-6BA4779DB5F9}" type="presParOf" srcId="{A8181C75-B174-478A-97FD-ECEE2A0265BA}" destId="{42E69989-3D4B-4F24-A79E-F2063F0A1008}" srcOrd="3" destOrd="0" presId="urn:microsoft.com/office/officeart/2018/2/layout/IconVerticalSolidList"/>
    <dgm:cxn modelId="{447C19F9-71A9-46E1-B0B6-A2CF449D6217}" type="presParOf" srcId="{67B5BF6B-A292-4A06-B114-3293828D60B5}" destId="{E26286F6-7DB7-4503-A2EE-B9090975AD6C}" srcOrd="1" destOrd="0" presId="urn:microsoft.com/office/officeart/2018/2/layout/IconVerticalSolidList"/>
    <dgm:cxn modelId="{529E0965-52DB-471C-ACCC-0AD242A58F95}" type="presParOf" srcId="{67B5BF6B-A292-4A06-B114-3293828D60B5}" destId="{A7624C86-D0FB-4C36-92F0-0E9E086950F9}" srcOrd="2" destOrd="0" presId="urn:microsoft.com/office/officeart/2018/2/layout/IconVerticalSolidList"/>
    <dgm:cxn modelId="{99554828-3E99-40B0-A456-566A13442235}" type="presParOf" srcId="{A7624C86-D0FB-4C36-92F0-0E9E086950F9}" destId="{E80841C9-D3AC-413F-9E5D-02CC467C6858}" srcOrd="0" destOrd="0" presId="urn:microsoft.com/office/officeart/2018/2/layout/IconVerticalSolidList"/>
    <dgm:cxn modelId="{0BEDF01D-6951-4965-97E4-AF586A91CE62}" type="presParOf" srcId="{A7624C86-D0FB-4C36-92F0-0E9E086950F9}" destId="{B85DDA79-F9CA-4ABE-94E6-4E95FDAD53ED}" srcOrd="1" destOrd="0" presId="urn:microsoft.com/office/officeart/2018/2/layout/IconVerticalSolidList"/>
    <dgm:cxn modelId="{A2F0D205-43E6-4125-AD52-2BC093A10976}" type="presParOf" srcId="{A7624C86-D0FB-4C36-92F0-0E9E086950F9}" destId="{66AEB175-D48D-48CC-A6B2-BFD26A8CF8BB}" srcOrd="2" destOrd="0" presId="urn:microsoft.com/office/officeart/2018/2/layout/IconVerticalSolidList"/>
    <dgm:cxn modelId="{E484B75A-AE02-44CF-8775-1301CF45BD22}" type="presParOf" srcId="{A7624C86-D0FB-4C36-92F0-0E9E086950F9}" destId="{9EA5EE9F-A2B5-42A5-B732-971D124925C0}" srcOrd="3" destOrd="0" presId="urn:microsoft.com/office/officeart/2018/2/layout/IconVerticalSolidList"/>
    <dgm:cxn modelId="{D5FDBD72-B6F2-4356-973B-F99CDAF6431E}" type="presParOf" srcId="{67B5BF6B-A292-4A06-B114-3293828D60B5}" destId="{09510667-8D0A-40B2-8CDD-B2F7838C61FC}" srcOrd="3" destOrd="0" presId="urn:microsoft.com/office/officeart/2018/2/layout/IconVerticalSolidList"/>
    <dgm:cxn modelId="{FA41B652-EA3D-415E-AD90-E21D0F9DDB36}" type="presParOf" srcId="{67B5BF6B-A292-4A06-B114-3293828D60B5}" destId="{AFDD165E-8FA1-407A-B406-F5828BD40F00}" srcOrd="4" destOrd="0" presId="urn:microsoft.com/office/officeart/2018/2/layout/IconVerticalSolidList"/>
    <dgm:cxn modelId="{FB3235CF-7EAC-4B36-80A0-9D1BCCC1C04E}" type="presParOf" srcId="{AFDD165E-8FA1-407A-B406-F5828BD40F00}" destId="{090F4747-3B26-4E52-9CDF-0672C88F5846}" srcOrd="0" destOrd="0" presId="urn:microsoft.com/office/officeart/2018/2/layout/IconVerticalSolidList"/>
    <dgm:cxn modelId="{B14C1C9A-50F7-4BA4-8F94-C2B22C6A867E}" type="presParOf" srcId="{AFDD165E-8FA1-407A-B406-F5828BD40F00}" destId="{362EDE56-B5EC-40DE-AB87-427F7FC9F044}" srcOrd="1" destOrd="0" presId="urn:microsoft.com/office/officeart/2018/2/layout/IconVerticalSolidList"/>
    <dgm:cxn modelId="{D00CEC00-117F-42BC-BBD2-84DD30B419F8}" type="presParOf" srcId="{AFDD165E-8FA1-407A-B406-F5828BD40F00}" destId="{91AD05AA-2763-48A9-859E-722915A03643}" srcOrd="2" destOrd="0" presId="urn:microsoft.com/office/officeart/2018/2/layout/IconVerticalSolidList"/>
    <dgm:cxn modelId="{FF978152-8459-4DEE-892A-58B78E856A0B}" type="presParOf" srcId="{AFDD165E-8FA1-407A-B406-F5828BD40F00}" destId="{9E354D1E-FDB1-407C-B141-4235DF65533A}" srcOrd="3" destOrd="0" presId="urn:microsoft.com/office/officeart/2018/2/layout/IconVerticalSolidList"/>
    <dgm:cxn modelId="{2F26360A-B3E4-4D9A-89C3-261A13056DE0}" type="presParOf" srcId="{67B5BF6B-A292-4A06-B114-3293828D60B5}" destId="{275A021A-66B5-4786-AFB0-E6E9A7AB7C6A}" srcOrd="5" destOrd="0" presId="urn:microsoft.com/office/officeart/2018/2/layout/IconVerticalSolidList"/>
    <dgm:cxn modelId="{63BE85BC-4FEE-4F4A-8E2F-FEA7851AA75A}" type="presParOf" srcId="{67B5BF6B-A292-4A06-B114-3293828D60B5}" destId="{EE8EC092-DC15-4C7B-97BB-B142E92A964C}" srcOrd="6" destOrd="0" presId="urn:microsoft.com/office/officeart/2018/2/layout/IconVerticalSolidList"/>
    <dgm:cxn modelId="{22EA8990-6640-4681-A9F0-972211E0841D}" type="presParOf" srcId="{EE8EC092-DC15-4C7B-97BB-B142E92A964C}" destId="{2C52B8D8-1CD5-4FD9-BDD5-2215D5F0BD1E}" srcOrd="0" destOrd="0" presId="urn:microsoft.com/office/officeart/2018/2/layout/IconVerticalSolidList"/>
    <dgm:cxn modelId="{C1E373FF-BD0A-4B57-99EA-CFE62C1FA600}" type="presParOf" srcId="{EE8EC092-DC15-4C7B-97BB-B142E92A964C}" destId="{DC2D9B22-C783-4109-82EA-A8DA92A11E3E}" srcOrd="1" destOrd="0" presId="urn:microsoft.com/office/officeart/2018/2/layout/IconVerticalSolidList"/>
    <dgm:cxn modelId="{E72867E5-E9C5-430E-BDF8-A040EB2A4DCD}" type="presParOf" srcId="{EE8EC092-DC15-4C7B-97BB-B142E92A964C}" destId="{3033A7FA-CD24-4977-9767-1FDA234656B9}" srcOrd="2" destOrd="0" presId="urn:microsoft.com/office/officeart/2018/2/layout/IconVerticalSolidList"/>
    <dgm:cxn modelId="{1764104C-43AE-4091-8A8E-D5BD9B04E65B}" type="presParOf" srcId="{EE8EC092-DC15-4C7B-97BB-B142E92A964C}" destId="{FF2D4893-4C7F-4C1F-8219-6A3427216B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D31EE-CB92-4AD0-B06F-DBB4182D8124}">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FB27E-069B-44B7-9597-B8A0D2D149A9}">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69989-3D4B-4F24-A79E-F2063F0A1008}">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We stuck with our current design because we realized a fatal flaw in the scatterplot: if we are trying to get the user to understand correlation, just show them correlation. Don’t make them figure it out on their own if not needed, and if that’s what we want to show.</a:t>
          </a:r>
        </a:p>
      </dsp:txBody>
      <dsp:txXfrm>
        <a:off x="1385860" y="5314"/>
        <a:ext cx="5106400" cy="1236799"/>
      </dsp:txXfrm>
    </dsp:sp>
    <dsp:sp modelId="{E80841C9-D3AC-413F-9E5D-02CC467C6858}">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DDA79-F9CA-4ABE-94E6-4E95FDAD53ED}">
      <dsp:nvSpPr>
        <dsp:cNvPr id="0" name=""/>
        <dsp:cNvSpPr/>
      </dsp:nvSpPr>
      <dsp:spPr>
        <a:xfrm>
          <a:off x="362794" y="1821160"/>
          <a:ext cx="660271" cy="65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A5EE9F-A2B5-42A5-B732-971D124925C0}">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With the scatterplots, it’s almost like we were making them find correlation while showing them states and stats. What we wanted was to just show which are most correlated and which attributes don’t seem to matter</a:t>
          </a:r>
        </a:p>
      </dsp:txBody>
      <dsp:txXfrm>
        <a:off x="1385860" y="1551313"/>
        <a:ext cx="5106400" cy="1236799"/>
      </dsp:txXfrm>
    </dsp:sp>
    <dsp:sp modelId="{090F4747-3B26-4E52-9CDF-0672C88F5846}">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EDE56-B5EC-40DE-AB87-427F7FC9F044}">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54D1E-FDB1-407C-B141-4235DF65533A}">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Can compare multiple attributes across multiple states</a:t>
          </a:r>
        </a:p>
      </dsp:txBody>
      <dsp:txXfrm>
        <a:off x="1385860" y="3097312"/>
        <a:ext cx="5106400" cy="1236799"/>
      </dsp:txXfrm>
    </dsp:sp>
    <dsp:sp modelId="{2C52B8D8-1CD5-4FD9-BDD5-2215D5F0BD1E}">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D9B22-C783-4109-82EA-A8DA92A11E3E}">
      <dsp:nvSpPr>
        <dsp:cNvPr id="0" name=""/>
        <dsp:cNvSpPr/>
      </dsp:nvSpPr>
      <dsp:spPr>
        <a:xfrm>
          <a:off x="362794" y="4913159"/>
          <a:ext cx="660271" cy="65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D4893-4C7F-4C1F-8219-6A3427216BD5}">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With simple scales and explanation, correlation can be easier to see</a:t>
          </a:r>
        </a:p>
      </dsp:txBody>
      <dsp:txXfrm>
        <a:off x="1385860" y="4643312"/>
        <a:ext cx="5106400" cy="12367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3CF-394A-4DE8-9732-475605F15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B7B3A-4F7A-4AFD-8DAF-1C31AAC39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3EA9D-2D6A-46A4-AC90-D6697A44E8EF}"/>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CD0D71D1-7EC2-4D2D-ABCF-FB9386C3F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5FFEF-10BA-4B63-B12D-377DD09D57CF}"/>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257377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41F4-E81D-4937-824F-39D4C5F51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E40B1-E40C-47CA-98E8-210A9689C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8B1F2-4498-494A-AB03-EDA9DFE77521}"/>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13D7C2B4-C91A-4CB8-8398-8D36B04E6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4E674-1BE3-4ACC-B327-FA1596D70CA9}"/>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12430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77404-DEAB-4B66-960E-88218DC044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332C1-47D9-442E-88BE-323F8434FF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E45C5-18C8-4BBE-82E0-20BA589BBB8C}"/>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34FBC1DF-7059-47DB-9436-02A1452C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2582B-AA59-40B5-B9BE-ACFE8936FF50}"/>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402564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32D8-4BD4-4400-B691-98A695920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B33B5-6267-4C3D-ACF4-FA86B8E35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5F733-CA70-4BD5-97DE-F4239974C6C6}"/>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9ADE0A38-0CE2-45EF-A485-E46D1D960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E75B6-7F48-4709-AB2A-49AA8AD0002C}"/>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334629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E6B5-C899-4288-AAEC-5B03BD7E3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E60C3-582B-48B2-A589-00A4D22E7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7D070-5798-43CE-87DE-DA00A83F60C5}"/>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2BB0FB8E-16AA-4319-964C-D071F6A89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9228-F525-4704-A09A-BED6501D9A36}"/>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1279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770C-1E5F-4504-981A-AB5675176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0CC70-3C56-4A7B-A9AA-B35AE3653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A657D5-7960-42A1-AF51-F5B3E309F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C5084-FBD4-4912-AE66-976369AF775B}"/>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6" name="Footer Placeholder 5">
            <a:extLst>
              <a:ext uri="{FF2B5EF4-FFF2-40B4-BE49-F238E27FC236}">
                <a16:creationId xmlns:a16="http://schemas.microsoft.com/office/drawing/2014/main" id="{31359120-E721-469E-9B4D-D66965C11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D7EFB-22A3-486D-B15B-FFFBF9F1CA9E}"/>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36750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71DC-3FB0-4CD6-AD00-1045115A35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9A2229-A06C-425B-9F5C-27B2BE7C2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CE368-1A1E-4AD4-AA3A-A7916731E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59CE0F-8819-450B-B7B7-05D2392F2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BC6FD-2749-4F3A-A234-9131B09B1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CD50C2-1085-4C85-89A5-D4C79D998547}"/>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8" name="Footer Placeholder 7">
            <a:extLst>
              <a:ext uri="{FF2B5EF4-FFF2-40B4-BE49-F238E27FC236}">
                <a16:creationId xmlns:a16="http://schemas.microsoft.com/office/drawing/2014/main" id="{E13765DB-424D-4516-B493-634877D65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4D5E1-73F4-4AB3-8D63-0C95ACD8CFBF}"/>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152598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25A8-D4D3-4380-BFAE-DCF3398FC6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85BED2-8BB4-4FAC-B429-2B3621FB1ADA}"/>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4" name="Footer Placeholder 3">
            <a:extLst>
              <a:ext uri="{FF2B5EF4-FFF2-40B4-BE49-F238E27FC236}">
                <a16:creationId xmlns:a16="http://schemas.microsoft.com/office/drawing/2014/main" id="{C22DC6E0-E372-4D7D-AF39-38198F4CD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1E9F7-8EE6-4014-8C15-16E4B9F7118F}"/>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52317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B0C39-81D0-4D81-B6A5-16C28BCEF984}"/>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3" name="Footer Placeholder 2">
            <a:extLst>
              <a:ext uri="{FF2B5EF4-FFF2-40B4-BE49-F238E27FC236}">
                <a16:creationId xmlns:a16="http://schemas.microsoft.com/office/drawing/2014/main" id="{6E09D48F-BA1B-4D8E-B394-A9583100AE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9B3ED8-B599-41F3-AD32-47B8C8E316D5}"/>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125477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B96-6F22-4470-AFD2-4CF9998A3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03A27-4B61-49ED-95F7-427D07C7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879BAE-9A76-42C5-8D6B-CC07013D5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C69BF-6B5B-4B22-831E-5D55D2881EFA}"/>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6" name="Footer Placeholder 5">
            <a:extLst>
              <a:ext uri="{FF2B5EF4-FFF2-40B4-BE49-F238E27FC236}">
                <a16:creationId xmlns:a16="http://schemas.microsoft.com/office/drawing/2014/main" id="{196C9C9B-F11F-4FE3-AC1F-1341969CE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FA038-D5BC-4355-BA32-BB94B191F7C1}"/>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264394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A05D-82FD-4D0F-8724-2EF58E903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99697-A407-4966-930D-D7D89534C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AA702-796A-4CB1-B20B-32046397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EB1CF-4FFC-487A-866B-8CE63F1DBD6B}"/>
              </a:ext>
            </a:extLst>
          </p:cNvPr>
          <p:cNvSpPr>
            <a:spLocks noGrp="1"/>
          </p:cNvSpPr>
          <p:nvPr>
            <p:ph type="dt" sz="half" idx="10"/>
          </p:nvPr>
        </p:nvSpPr>
        <p:spPr/>
        <p:txBody>
          <a:bodyPr/>
          <a:lstStyle/>
          <a:p>
            <a:fld id="{658A5CE6-0D87-45C6-8E3D-4AC4D115ACE0}" type="datetimeFigureOut">
              <a:rPr lang="en-US" smtClean="0"/>
              <a:t>12/7/2019</a:t>
            </a:fld>
            <a:endParaRPr lang="en-US"/>
          </a:p>
        </p:txBody>
      </p:sp>
      <p:sp>
        <p:nvSpPr>
          <p:cNvPr id="6" name="Footer Placeholder 5">
            <a:extLst>
              <a:ext uri="{FF2B5EF4-FFF2-40B4-BE49-F238E27FC236}">
                <a16:creationId xmlns:a16="http://schemas.microsoft.com/office/drawing/2014/main" id="{B66E7724-1562-415D-A888-D9E812225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FF041-4324-4015-A6BE-BECCA436F42B}"/>
              </a:ext>
            </a:extLst>
          </p:cNvPr>
          <p:cNvSpPr>
            <a:spLocks noGrp="1"/>
          </p:cNvSpPr>
          <p:nvPr>
            <p:ph type="sldNum" sz="quarter" idx="12"/>
          </p:nvPr>
        </p:nvSpPr>
        <p:spPr/>
        <p:txBody>
          <a:bodyPr/>
          <a:lstStyle/>
          <a:p>
            <a:fld id="{BEFCD02D-58CC-4192-BD5D-0A20D6D452C6}" type="slidenum">
              <a:rPr lang="en-US" smtClean="0"/>
              <a:t>‹#›</a:t>
            </a:fld>
            <a:endParaRPr lang="en-US"/>
          </a:p>
        </p:txBody>
      </p:sp>
    </p:spTree>
    <p:extLst>
      <p:ext uri="{BB962C8B-B14F-4D97-AF65-F5344CB8AC3E}">
        <p14:creationId xmlns:p14="http://schemas.microsoft.com/office/powerpoint/2010/main" val="147508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EA447-8E1A-48A8-B657-72CF0BB20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CB71EE-E4A9-4425-812E-865554E78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A5ADB-B1C6-43AB-B857-8776D751F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A5CE6-0D87-45C6-8E3D-4AC4D115ACE0}" type="datetimeFigureOut">
              <a:rPr lang="en-US" smtClean="0"/>
              <a:t>12/7/2019</a:t>
            </a:fld>
            <a:endParaRPr lang="en-US"/>
          </a:p>
        </p:txBody>
      </p:sp>
      <p:sp>
        <p:nvSpPr>
          <p:cNvPr id="5" name="Footer Placeholder 4">
            <a:extLst>
              <a:ext uri="{FF2B5EF4-FFF2-40B4-BE49-F238E27FC236}">
                <a16:creationId xmlns:a16="http://schemas.microsoft.com/office/drawing/2014/main" id="{AF10C300-AFD2-407B-8A22-F6D6D0485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54165-0EAC-4D0F-AE4C-403ED3DAC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CD02D-58CC-4192-BD5D-0A20D6D452C6}" type="slidenum">
              <a:rPr lang="en-US" smtClean="0"/>
              <a:t>‹#›</a:t>
            </a:fld>
            <a:endParaRPr lang="en-US"/>
          </a:p>
        </p:txBody>
      </p:sp>
    </p:spTree>
    <p:extLst>
      <p:ext uri="{BB962C8B-B14F-4D97-AF65-F5344CB8AC3E}">
        <p14:creationId xmlns:p14="http://schemas.microsoft.com/office/powerpoint/2010/main" val="1143695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ac.org/articles/primer-variable/" TargetMode="External"/><Relationship Id="rId2" Type="http://schemas.openxmlformats.org/officeDocument/2006/relationships/hyperlink" Target="https://www.researchgate.net/publication/24112529_Factors_Affecting_Students'_Performance" TargetMode="External"/><Relationship Id="rId1" Type="http://schemas.openxmlformats.org/officeDocument/2006/relationships/slideLayout" Target="../slideLayouts/slideLayout2.xml"/><Relationship Id="rId5" Type="http://schemas.openxmlformats.org/officeDocument/2006/relationships/hyperlink" Target="https://files.eric.ed.gov/fulltext/ED568687.pdf" TargetMode="External"/><Relationship Id="rId4" Type="http://schemas.openxmlformats.org/officeDocument/2006/relationships/hyperlink" Target="https://www.collegeraptor.com/find-colleges/articles/tips-tools-advice/trick-cheat-10-things-affecting-students-academic-performa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ces.ed.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271039BD-E52D-4B8D-B300-DC7FA017AC8C}"/>
              </a:ext>
            </a:extLst>
          </p:cNvPr>
          <p:cNvSpPr>
            <a:spLocks noGrp="1"/>
          </p:cNvSpPr>
          <p:nvPr>
            <p:ph type="subTitle" idx="1"/>
          </p:nvPr>
        </p:nvSpPr>
        <p:spPr>
          <a:xfrm>
            <a:off x="1524000" y="4495800"/>
            <a:ext cx="9144000" cy="762000"/>
          </a:xfrm>
        </p:spPr>
        <p:txBody>
          <a:bodyPr>
            <a:normAutofit/>
          </a:bodyPr>
          <a:lstStyle/>
          <a:p>
            <a:r>
              <a:rPr lang="en-US" sz="1800"/>
              <a:t>Bar-Hoppers</a:t>
            </a:r>
          </a:p>
          <a:p>
            <a:r>
              <a:rPr lang="en-US" sz="1800"/>
              <a:t>By Colby Wight, Marina Johnson</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F10183-4AD0-407F-A128-281C61063F91}"/>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Process Book</a:t>
            </a:r>
          </a:p>
        </p:txBody>
      </p:sp>
    </p:spTree>
    <p:extLst>
      <p:ext uri="{BB962C8B-B14F-4D97-AF65-F5344CB8AC3E}">
        <p14:creationId xmlns:p14="http://schemas.microsoft.com/office/powerpoint/2010/main" val="12712621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074E-A311-418E-9DCE-687946533C10}"/>
              </a:ext>
            </a:extLst>
          </p:cNvPr>
          <p:cNvSpPr>
            <a:spLocks noGrp="1"/>
          </p:cNvSpPr>
          <p:nvPr>
            <p:ph type="title"/>
          </p:nvPr>
        </p:nvSpPr>
        <p:spPr>
          <a:xfrm>
            <a:off x="838200" y="365125"/>
            <a:ext cx="10515600" cy="1325563"/>
          </a:xfrm>
        </p:spPr>
        <p:txBody>
          <a:bodyPr/>
          <a:lstStyle/>
          <a:p>
            <a:r>
              <a:rPr lang="en-US"/>
              <a:t>Data</a:t>
            </a:r>
            <a:endParaRPr lang="en-US" dirty="0"/>
          </a:p>
        </p:txBody>
      </p:sp>
      <p:sp>
        <p:nvSpPr>
          <p:cNvPr id="3" name="Content Placeholder 2">
            <a:extLst>
              <a:ext uri="{FF2B5EF4-FFF2-40B4-BE49-F238E27FC236}">
                <a16:creationId xmlns:a16="http://schemas.microsoft.com/office/drawing/2014/main" id="{C2132712-7598-4AAA-B158-9E63811822D0}"/>
              </a:ext>
            </a:extLst>
          </p:cNvPr>
          <p:cNvSpPr>
            <a:spLocks noGrp="1"/>
          </p:cNvSpPr>
          <p:nvPr>
            <p:ph idx="1"/>
          </p:nvPr>
        </p:nvSpPr>
        <p:spPr>
          <a:xfrm>
            <a:off x="838200" y="1825625"/>
            <a:ext cx="10515600" cy="4351338"/>
          </a:xfrm>
        </p:spPr>
        <p:txBody>
          <a:bodyPr/>
          <a:lstStyle/>
          <a:p>
            <a:r>
              <a:rPr lang="en-US"/>
              <a:t>We chose this data because we felt it had a good variety of attributes related to things such as finances, demographics, school administrative practices, and others</a:t>
            </a:r>
          </a:p>
          <a:p>
            <a:r>
              <a:rPr lang="en-US"/>
              <a:t>These attributes were also chosen because they had recent, complete or nearly complete information for each state in the US</a:t>
            </a:r>
          </a:p>
          <a:p>
            <a:r>
              <a:rPr lang="en-US"/>
              <a:t>The data was small enough that all of the separately downloaded csv’s could be combined manually in excel in a short amount of time</a:t>
            </a:r>
            <a:endParaRPr lang="en-US" dirty="0"/>
          </a:p>
        </p:txBody>
      </p:sp>
    </p:spTree>
    <p:extLst>
      <p:ext uri="{BB962C8B-B14F-4D97-AF65-F5344CB8AC3E}">
        <p14:creationId xmlns:p14="http://schemas.microsoft.com/office/powerpoint/2010/main" val="416789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2C2E-66F4-2F4F-AEA3-7AAA191DAE6D}"/>
              </a:ext>
            </a:extLst>
          </p:cNvPr>
          <p:cNvSpPr>
            <a:spLocks noGrp="1"/>
          </p:cNvSpPr>
          <p:nvPr>
            <p:ph type="title"/>
          </p:nvPr>
        </p:nvSpPr>
        <p:spPr>
          <a:xfrm>
            <a:off x="838200" y="365125"/>
            <a:ext cx="10515600" cy="1325563"/>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0B69182A-7E6C-C149-831C-939BB41AD184}"/>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US"/>
              <a:t>The website that contained the student test scores had some nice built in data exploration tools that we used to get an idea of student test scores across the states. The NAEP Data Explorer tool actually let us make bar charts and line charts to help us get an idea of what the scores look like over time and across states. We were also able to see maps of the us with scores. While these provided some insight both for our visualization design and attribute selection, these graphs only showed the one attribute of student performance in a specific subject at a time. It helped us realize that building a simple heat map of scores and other attributes would not be very useful since we want to see correlation not just one attribute comparing across states. We want to show multiple attributes across states to prove correlation, or possibly no correlation (outliers or factors having no influence on performance). Our biggest enemy is clutter and comparing these three factors attribute scores, across state comparability, to infer correlation or non-correlation. We want a clean, concise, informing visual to show this data. We thought a matrix could do that but found issues with it which are discussed further below.</a:t>
            </a:r>
            <a:endParaRPr lang="en-US" dirty="0"/>
          </a:p>
        </p:txBody>
      </p:sp>
    </p:spTree>
    <p:extLst>
      <p:ext uri="{BB962C8B-B14F-4D97-AF65-F5344CB8AC3E}">
        <p14:creationId xmlns:p14="http://schemas.microsoft.com/office/powerpoint/2010/main" val="231984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2E00-253B-DE43-B7E6-4313BD89AEA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24AC0553-5441-B64D-A721-289C4621163C}"/>
              </a:ext>
            </a:extLst>
          </p:cNvPr>
          <p:cNvSpPr>
            <a:spLocks noGrp="1"/>
          </p:cNvSpPr>
          <p:nvPr>
            <p:ph idx="1"/>
          </p:nvPr>
        </p:nvSpPr>
        <p:spPr>
          <a:xfrm>
            <a:off x="838200" y="1825625"/>
            <a:ext cx="10515600" cy="4351338"/>
          </a:xfrm>
        </p:spPr>
        <p:txBody>
          <a:bodyPr/>
          <a:lstStyle/>
          <a:p>
            <a:r>
              <a:rPr lang="en-US" dirty="0"/>
              <a:t>We also made some crude scatterplots in excel to get an idea of the correlation of the attributes and school performance </a:t>
            </a:r>
          </a:p>
        </p:txBody>
      </p:sp>
      <p:graphicFrame>
        <p:nvGraphicFramePr>
          <p:cNvPr id="4" name="Chart 3">
            <a:extLst>
              <a:ext uri="{FF2B5EF4-FFF2-40B4-BE49-F238E27FC236}">
                <a16:creationId xmlns:a16="http://schemas.microsoft.com/office/drawing/2014/main" id="{CBA3591B-0CC0-864A-96DE-60E0BEC06D1A}"/>
              </a:ext>
            </a:extLst>
          </p:cNvPr>
          <p:cNvGraphicFramePr/>
          <p:nvPr>
            <p:extLst>
              <p:ext uri="{D42A27DB-BD31-4B8C-83A1-F6EECF244321}">
                <p14:modId xmlns:p14="http://schemas.microsoft.com/office/powerpoint/2010/main" val="3389776567"/>
              </p:ext>
            </p:extLst>
          </p:nvPr>
        </p:nvGraphicFramePr>
        <p:xfrm>
          <a:off x="729762" y="290849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9361713-7A4B-CE43-8CE1-1B9FED509988}"/>
              </a:ext>
            </a:extLst>
          </p:cNvPr>
          <p:cNvGraphicFramePr/>
          <p:nvPr>
            <p:extLst>
              <p:ext uri="{D42A27DB-BD31-4B8C-83A1-F6EECF244321}">
                <p14:modId xmlns:p14="http://schemas.microsoft.com/office/powerpoint/2010/main" val="1442965320"/>
              </p:ext>
            </p:extLst>
          </p:nvPr>
        </p:nvGraphicFramePr>
        <p:xfrm>
          <a:off x="6252210" y="27432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705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DC9C4-40FB-4FA0-BFAC-857E487AC68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Design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1C9946-995D-4FDE-A877-0B3BE58D27D1}"/>
              </a:ext>
            </a:extLst>
          </p:cNvPr>
          <p:cNvSpPr>
            <a:spLocks noGrp="1"/>
          </p:cNvSpPr>
          <p:nvPr>
            <p:ph idx="1"/>
          </p:nvPr>
        </p:nvSpPr>
        <p:spPr>
          <a:xfrm>
            <a:off x="4976031" y="963877"/>
            <a:ext cx="6377769" cy="4930246"/>
          </a:xfrm>
        </p:spPr>
        <p:txBody>
          <a:bodyPr anchor="ctr">
            <a:normAutofit/>
          </a:bodyPr>
          <a:lstStyle/>
          <a:p>
            <a:r>
              <a:rPr lang="en-US" sz="2400"/>
              <a:t>Explain each Phase</a:t>
            </a:r>
          </a:p>
          <a:p>
            <a:r>
              <a:rPr lang="en-US" sz="2400"/>
              <a:t>PhaseI</a:t>
            </a:r>
          </a:p>
          <a:p>
            <a:r>
              <a:rPr lang="en-US" sz="2400"/>
              <a:t>PhaseII</a:t>
            </a:r>
          </a:p>
          <a:p>
            <a:r>
              <a:rPr lang="en-US" sz="2400"/>
              <a:t>PhaseIII</a:t>
            </a:r>
          </a:p>
          <a:p>
            <a:r>
              <a:rPr lang="en-US" sz="2400"/>
              <a:t>PhaseIV</a:t>
            </a:r>
          </a:p>
        </p:txBody>
      </p:sp>
    </p:spTree>
    <p:extLst>
      <p:ext uri="{BB962C8B-B14F-4D97-AF65-F5344CB8AC3E}">
        <p14:creationId xmlns:p14="http://schemas.microsoft.com/office/powerpoint/2010/main" val="383459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D2C21DF-EA60-AB4A-B10F-4430C6A10230}"/>
              </a:ext>
            </a:extLst>
          </p:cNvPr>
          <p:cNvSpPr>
            <a:spLocks noGrp="1"/>
          </p:cNvSpPr>
          <p:nvPr>
            <p:ph type="title"/>
          </p:nvPr>
        </p:nvSpPr>
        <p:spPr>
          <a:xfrm>
            <a:off x="447688" y="640080"/>
            <a:ext cx="4372962" cy="5577818"/>
          </a:xfrm>
        </p:spPr>
        <p:txBody>
          <a:bodyPr vert="horz" lIns="91440" tIns="45720" rIns="91440" bIns="45720" rtlCol="0" anchor="ctr">
            <a:normAutofit/>
          </a:bodyPr>
          <a:lstStyle/>
          <a:p>
            <a:pPr algn="r"/>
            <a:r>
              <a:rPr lang="en-US" sz="5400" kern="1200" dirty="0">
                <a:solidFill>
                  <a:srgbClr val="FFFFFF"/>
                </a:solidFill>
                <a:latin typeface="+mj-lt"/>
                <a:ea typeface="+mj-ea"/>
                <a:cs typeface="+mj-cs"/>
              </a:rPr>
              <a:t>Phase I</a:t>
            </a:r>
          </a:p>
        </p:txBody>
      </p:sp>
      <p:cxnSp>
        <p:nvCxnSpPr>
          <p:cNvPr id="13" name="Straight Connector 12">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F126D04-C5F5-448B-81A1-89533D5D3B2E}"/>
              </a:ext>
            </a:extLst>
          </p:cNvPr>
          <p:cNvPicPr>
            <a:picLocks noGrp="1" noChangeAspect="1"/>
          </p:cNvPicPr>
          <p:nvPr>
            <p:ph sz="half" idx="2"/>
          </p:nvPr>
        </p:nvPicPr>
        <p:blipFill>
          <a:blip r:embed="rId2"/>
          <a:stretch>
            <a:fillRect/>
          </a:stretch>
        </p:blipFill>
        <p:spPr>
          <a:xfrm>
            <a:off x="6210300" y="76365"/>
            <a:ext cx="5193091" cy="6657809"/>
          </a:xfrm>
          <a:prstGeom prst="rect">
            <a:avLst/>
          </a:prstGeom>
        </p:spPr>
      </p:pic>
    </p:spTree>
    <p:extLst>
      <p:ext uri="{BB962C8B-B14F-4D97-AF65-F5344CB8AC3E}">
        <p14:creationId xmlns:p14="http://schemas.microsoft.com/office/powerpoint/2010/main" val="276771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9ACC69-ADF2-492B-84C5-EA2CC1607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C90CD-229C-44F0-94C2-2BB4A9FFAD69}"/>
              </a:ext>
            </a:extLst>
          </p:cNvPr>
          <p:cNvSpPr>
            <a:spLocks noGrp="1"/>
          </p:cNvSpPr>
          <p:nvPr>
            <p:ph type="title"/>
          </p:nvPr>
        </p:nvSpPr>
        <p:spPr>
          <a:xfrm>
            <a:off x="943276" y="712268"/>
            <a:ext cx="10410524" cy="1193533"/>
          </a:xfrm>
        </p:spPr>
        <p:txBody>
          <a:bodyPr>
            <a:normAutofit/>
          </a:bodyPr>
          <a:lstStyle/>
          <a:p>
            <a:r>
              <a:rPr lang="en-US">
                <a:solidFill>
                  <a:srgbClr val="FFFFFF"/>
                </a:solidFill>
              </a:rPr>
              <a:t>Design: Phase I</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0D4D69-82E6-4197-86CC-E6DC209CED0A}"/>
              </a:ext>
            </a:extLst>
          </p:cNvPr>
          <p:cNvSpPr>
            <a:spLocks noGrp="1"/>
          </p:cNvSpPr>
          <p:nvPr>
            <p:ph idx="1"/>
          </p:nvPr>
        </p:nvSpPr>
        <p:spPr>
          <a:xfrm>
            <a:off x="943276" y="2050181"/>
            <a:ext cx="10410524" cy="4126782"/>
          </a:xfrm>
        </p:spPr>
        <p:txBody>
          <a:bodyPr>
            <a:normAutofit/>
          </a:bodyPr>
          <a:lstStyle/>
          <a:p>
            <a:pPr marL="0" indent="0">
              <a:buNone/>
            </a:pPr>
            <a:r>
              <a:rPr lang="en-US" sz="2400">
                <a:solidFill>
                  <a:srgbClr val="FFFFFF"/>
                </a:solidFill>
              </a:rPr>
              <a:t>In Phase I our idea was to try and encode performance of individual subjects. We drew out how we could do a stacked bar chart, or an area chart within a us map and then show performance and funding over time. However, we found it difficult to encode the funding with the individual subject performances in a way that the user could easily see correlation on the same visualization. It was also brought up that our target audience for this data wasn’t very clear. Why would we need to show individual subject data along with funding? Showing funding for a state didn’t completely explain why a state did better in math rather than English. There was a miscommunication in what we were trying to convey. So we moved onto Phase II.</a:t>
            </a:r>
          </a:p>
        </p:txBody>
      </p:sp>
    </p:spTree>
    <p:extLst>
      <p:ext uri="{BB962C8B-B14F-4D97-AF65-F5344CB8AC3E}">
        <p14:creationId xmlns:p14="http://schemas.microsoft.com/office/powerpoint/2010/main" val="10486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759F4-9F39-074A-AB52-2A14BA94C45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Phase II</a:t>
            </a:r>
          </a:p>
        </p:txBody>
      </p:sp>
      <p:cxnSp>
        <p:nvCxnSpPr>
          <p:cNvPr id="1029"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https://lh6.googleusercontent.com/JYcj1MGhEsDC7tNvuccCOsvNtiarYRm5G7aoNh8CVRAi6Y_-3Sz6fiE1snc7lcz1JDAD7FPUMKHAgzDMsd9s2aE6s6Ge9enlFMYuax3LXU9GX31IeH6IBr6hKfG504SP7UTaS8rB">
            <a:extLst>
              <a:ext uri="{FF2B5EF4-FFF2-40B4-BE49-F238E27FC236}">
                <a16:creationId xmlns:a16="http://schemas.microsoft.com/office/drawing/2014/main" id="{56F597E3-68F2-6449-B94D-D4C1FBE36F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06289" y="492573"/>
            <a:ext cx="5248610"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02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21E5CC-D3C1-FC40-9E4A-A1D64FAE4AD3}"/>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Design: Phase II</a:t>
            </a:r>
          </a:p>
        </p:txBody>
      </p:sp>
      <p:sp>
        <p:nvSpPr>
          <p:cNvPr id="3" name="Content Placeholder 2">
            <a:extLst>
              <a:ext uri="{FF2B5EF4-FFF2-40B4-BE49-F238E27FC236}">
                <a16:creationId xmlns:a16="http://schemas.microsoft.com/office/drawing/2014/main" id="{ED34A1F0-125A-1846-A17C-40AC2F180709}"/>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 In this design we wanted to have a year selection and show two heat maps, one for performance and one for funding. Then we thought about using a web map if a state was clicked on to show subject performance, just more detail if the user wanted to see it. Then from class we talked about scatter plots being able to show good correlation between two attributes, ours being performance and funding. We would also have a selection of state from the map where it would highlight and how a line graph of the performance and funding over time. The issue with this approach is that we were showing a lot of visualizations, but without a lot of data. So mainly it just became a lot of not super efficient ways to show two attributes, over 50 states, through some 30+ years of data. There was a disconnect again with what we were trying to portray to our audience. Although time would show patterns possibly, it wasn’t an influencing factor on performance. There is also the issue of clutter. </a:t>
            </a:r>
          </a:p>
        </p:txBody>
      </p:sp>
    </p:spTree>
    <p:extLst>
      <p:ext uri="{BB962C8B-B14F-4D97-AF65-F5344CB8AC3E}">
        <p14:creationId xmlns:p14="http://schemas.microsoft.com/office/powerpoint/2010/main" val="148730272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6325FD-9D0C-4C7F-B245-A40455A85DAB}"/>
              </a:ext>
            </a:extLst>
          </p:cNvPr>
          <p:cNvPicPr>
            <a:picLocks noChangeAspect="1"/>
          </p:cNvPicPr>
          <p:nvPr/>
        </p:nvPicPr>
        <p:blipFill rotWithShape="1">
          <a:blip r:embed="rId2"/>
          <a:srcRect r="12751"/>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EE05B-6F3C-4D71-B4DE-761FB65B653C}"/>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Phase III: The Matrix</a:t>
            </a:r>
          </a:p>
        </p:txBody>
      </p:sp>
    </p:spTree>
    <p:extLst>
      <p:ext uri="{BB962C8B-B14F-4D97-AF65-F5344CB8AC3E}">
        <p14:creationId xmlns:p14="http://schemas.microsoft.com/office/powerpoint/2010/main" val="392251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D0DAD-B246-BA4B-9A89-301BF54BC8AC}"/>
              </a:ext>
            </a:extLst>
          </p:cNvPr>
          <p:cNvSpPr>
            <a:spLocks noGrp="1"/>
          </p:cNvSpPr>
          <p:nvPr>
            <p:ph type="title"/>
          </p:nvPr>
        </p:nvSpPr>
        <p:spPr>
          <a:xfrm>
            <a:off x="1288064" y="1284731"/>
            <a:ext cx="9637776" cy="1430696"/>
          </a:xfrm>
        </p:spPr>
        <p:txBody>
          <a:bodyPr>
            <a:normAutofit/>
          </a:bodyPr>
          <a:lstStyle/>
          <a:p>
            <a:r>
              <a:rPr lang="en-US" dirty="0"/>
              <a:t>Phase III: The Matrix</a:t>
            </a:r>
          </a:p>
        </p:txBody>
      </p:sp>
      <p:sp>
        <p:nvSpPr>
          <p:cNvPr id="3" name="Content Placeholder 2">
            <a:extLst>
              <a:ext uri="{FF2B5EF4-FFF2-40B4-BE49-F238E27FC236}">
                <a16:creationId xmlns:a16="http://schemas.microsoft.com/office/drawing/2014/main" id="{1B657B78-8A1E-3948-9CE9-181EAF0D1C57}"/>
              </a:ext>
            </a:extLst>
          </p:cNvPr>
          <p:cNvSpPr>
            <a:spLocks noGrp="1"/>
          </p:cNvSpPr>
          <p:nvPr>
            <p:ph idx="1"/>
          </p:nvPr>
        </p:nvSpPr>
        <p:spPr>
          <a:xfrm>
            <a:off x="1288064" y="2853879"/>
            <a:ext cx="9637776" cy="2714771"/>
          </a:xfrm>
        </p:spPr>
        <p:txBody>
          <a:bodyPr>
            <a:normAutofit/>
          </a:bodyPr>
          <a:lstStyle/>
          <a:p>
            <a:pPr marL="0" indent="0">
              <a:buNone/>
            </a:pPr>
            <a:r>
              <a:rPr lang="en-US" sz="1600"/>
              <a:t>For our third design we scrapped using time and individual subjects. We were able to find datasets that encoded more enriched data with multiple attributes representing factors that could be applicable to student performance. Now we had the issue of how to best communicate correlation with multi-dimensional data. We were not sure what the map would be for other than showing a common visualization to help our users understand what states they are looking at. We also thought about displaying performance to show comparability between states just on performance alone. In this way a user could see if a state was doing well what other attributes were they doing well in as well. Then they could easily compare with a state not doing so well. We knew that scatter plots were good for showing correlation, however, it was only for a single attribute in comparison to our comparison attribute which is performance. Thus we needed a way to see multiple states with multiple attributes so we thought a matrix would be a good way to show this. See the next slide for an implementation of the matrix. </a:t>
            </a:r>
            <a:br>
              <a:rPr lang="en-US" sz="1600"/>
            </a:br>
            <a:endParaRPr lang="en-US" sz="1600"/>
          </a:p>
        </p:txBody>
      </p:sp>
    </p:spTree>
    <p:extLst>
      <p:ext uri="{BB962C8B-B14F-4D97-AF65-F5344CB8AC3E}">
        <p14:creationId xmlns:p14="http://schemas.microsoft.com/office/powerpoint/2010/main" val="32512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FBB7-78E9-4BA1-95BD-F9473C051938}"/>
              </a:ext>
            </a:extLst>
          </p:cNvPr>
          <p:cNvSpPr>
            <a:spLocks noGrp="1"/>
          </p:cNvSpPr>
          <p:nvPr>
            <p:ph type="title"/>
          </p:nvPr>
        </p:nvSpPr>
        <p:spPr>
          <a:xfrm>
            <a:off x="762001" y="803325"/>
            <a:ext cx="5314536" cy="1325563"/>
          </a:xfrm>
        </p:spPr>
        <p:txBody>
          <a:bodyPr>
            <a:normAutofit/>
          </a:bodyPr>
          <a:lstStyle/>
          <a:p>
            <a:r>
              <a:rPr lang="en-US" dirty="0"/>
              <a:t>Initial Proposal</a:t>
            </a:r>
          </a:p>
        </p:txBody>
      </p:sp>
      <p:sp>
        <p:nvSpPr>
          <p:cNvPr id="3" name="Content Placeholder 2">
            <a:extLst>
              <a:ext uri="{FF2B5EF4-FFF2-40B4-BE49-F238E27FC236}">
                <a16:creationId xmlns:a16="http://schemas.microsoft.com/office/drawing/2014/main" id="{207B9265-E27B-42C7-8A5F-3AF3A01B7C89}"/>
              </a:ext>
            </a:extLst>
          </p:cNvPr>
          <p:cNvSpPr>
            <a:spLocks noGrp="1"/>
          </p:cNvSpPr>
          <p:nvPr>
            <p:ph idx="1"/>
          </p:nvPr>
        </p:nvSpPr>
        <p:spPr>
          <a:xfrm>
            <a:off x="762000" y="2279018"/>
            <a:ext cx="5314543" cy="3375920"/>
          </a:xfrm>
        </p:spPr>
        <p:txBody>
          <a:bodyPr anchor="t">
            <a:normAutofit/>
          </a:bodyPr>
          <a:lstStyle/>
          <a:p>
            <a:pPr marL="0" indent="0">
              <a:buNone/>
            </a:pPr>
            <a:r>
              <a:rPr lang="en-US" sz="1800"/>
              <a:t>This visualization will take in comparison school performance data and average household income data. The performance of a school will be constructed using test scores across various subjects. The visualization we want to explore is if household income has an affect on a schools performance. We will measure this by location and if the general trend of both seem to match up. The point we want to make is that if we change how much funding a school gets, we can better equip our schools to be set up for success.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889E3E2-FA9F-485E-AB2D-41CDF185FD42}"/>
              </a:ext>
            </a:extLst>
          </p:cNvPr>
          <p:cNvPicPr>
            <a:picLocks noChangeAspect="1"/>
          </p:cNvPicPr>
          <p:nvPr/>
        </p:nvPicPr>
        <p:blipFill rotWithShape="1">
          <a:blip r:embed="rId2"/>
          <a:srcRect l="2600" r="33166"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405600177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7B62-B087-43D1-90E5-7DC449227693}"/>
              </a:ext>
            </a:extLst>
          </p:cNvPr>
          <p:cNvSpPr>
            <a:spLocks noGrp="1"/>
          </p:cNvSpPr>
          <p:nvPr>
            <p:ph type="title"/>
          </p:nvPr>
        </p:nvSpPr>
        <p:spPr>
          <a:xfrm>
            <a:off x="560059" y="2057400"/>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Looks like a heatmap Matrix</a:t>
            </a:r>
          </a:p>
        </p:txBody>
      </p:sp>
      <p:pic>
        <p:nvPicPr>
          <p:cNvPr id="4" name="Content Placeholder 3">
            <a:extLst>
              <a:ext uri="{FF2B5EF4-FFF2-40B4-BE49-F238E27FC236}">
                <a16:creationId xmlns:a16="http://schemas.microsoft.com/office/drawing/2014/main" id="{283E9078-0534-4578-AB51-EAECE66F4C1A}"/>
              </a:ext>
            </a:extLst>
          </p:cNvPr>
          <p:cNvPicPr>
            <a:picLocks noChangeAspect="1"/>
          </p:cNvPicPr>
          <p:nvPr/>
        </p:nvPicPr>
        <p:blipFill>
          <a:blip r:embed="rId2"/>
          <a:stretch>
            <a:fillRect/>
          </a:stretch>
        </p:blipFill>
        <p:spPr>
          <a:xfrm>
            <a:off x="3386750" y="1549668"/>
            <a:ext cx="8477750" cy="3094378"/>
          </a:xfrm>
          <a:prstGeom prst="rect">
            <a:avLst/>
          </a:prstGeom>
        </p:spPr>
      </p:pic>
      <p:sp>
        <p:nvSpPr>
          <p:cNvPr id="6" name="Title 1">
            <a:extLst>
              <a:ext uri="{FF2B5EF4-FFF2-40B4-BE49-F238E27FC236}">
                <a16:creationId xmlns:a16="http://schemas.microsoft.com/office/drawing/2014/main" id="{57371331-085F-4A4A-8B41-AF0163440188}"/>
              </a:ext>
            </a:extLst>
          </p:cNvPr>
          <p:cNvSpPr txBox="1">
            <a:spLocks/>
          </p:cNvSpPr>
          <p:nvPr/>
        </p:nvSpPr>
        <p:spPr>
          <a:xfrm>
            <a:off x="327500" y="263508"/>
            <a:ext cx="4957971" cy="1286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dirty="0"/>
              <a:t>Phase III: The Matrix</a:t>
            </a:r>
          </a:p>
        </p:txBody>
      </p:sp>
    </p:spTree>
    <p:extLst>
      <p:ext uri="{BB962C8B-B14F-4D97-AF65-F5344CB8AC3E}">
        <p14:creationId xmlns:p14="http://schemas.microsoft.com/office/powerpoint/2010/main" val="110507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F26D-F910-3341-B8D7-88D7E4B2ECC5}"/>
              </a:ext>
            </a:extLst>
          </p:cNvPr>
          <p:cNvSpPr>
            <a:spLocks noGrp="1"/>
          </p:cNvSpPr>
          <p:nvPr>
            <p:ph type="title"/>
          </p:nvPr>
        </p:nvSpPr>
        <p:spPr/>
        <p:txBody>
          <a:bodyPr/>
          <a:lstStyle/>
          <a:p>
            <a:r>
              <a:rPr lang="en-US" dirty="0"/>
              <a:t>Phase III: The Matrix</a:t>
            </a:r>
          </a:p>
        </p:txBody>
      </p:sp>
      <p:sp>
        <p:nvSpPr>
          <p:cNvPr id="3" name="Content Placeholder 2">
            <a:extLst>
              <a:ext uri="{FF2B5EF4-FFF2-40B4-BE49-F238E27FC236}">
                <a16:creationId xmlns:a16="http://schemas.microsoft.com/office/drawing/2014/main" id="{BA1B34E4-87CD-914D-9CB5-C0E0918A410D}"/>
              </a:ext>
            </a:extLst>
          </p:cNvPr>
          <p:cNvSpPr>
            <a:spLocks noGrp="1"/>
          </p:cNvSpPr>
          <p:nvPr>
            <p:ph idx="1"/>
          </p:nvPr>
        </p:nvSpPr>
        <p:spPr/>
        <p:txBody>
          <a:bodyPr>
            <a:normAutofit fontScale="92500"/>
          </a:bodyPr>
          <a:lstStyle/>
          <a:p>
            <a:pPr marL="0" indent="0">
              <a:buNone/>
            </a:pPr>
            <a:r>
              <a:rPr lang="en-US" dirty="0"/>
              <a:t>This implementation seemed good in theory, however, when we ended up implementing it it was difficult to tell the correlation of the attributes to a state's performance. The issues were that it wasn’t perfectly clear that you were trying to compare all the attributes box colors to the performance box color of a particular state. This is probably issues with spatial representation and a learning curve. Since most people read left to right it seemed more intuitive to make comparisons that way rather than vertically. Also the matrix was more represented as a heat map which is usually looking for patterns in spatial area. Ours had no relation to where the square was located in relation to its neighbors, so the spatial position and color had no meaning but was being interpreted that way. Which moves us onto design four.</a:t>
            </a:r>
          </a:p>
        </p:txBody>
      </p:sp>
    </p:spTree>
    <p:extLst>
      <p:ext uri="{BB962C8B-B14F-4D97-AF65-F5344CB8AC3E}">
        <p14:creationId xmlns:p14="http://schemas.microsoft.com/office/powerpoint/2010/main" val="36854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E334B-6F73-4B8A-8333-04F035259F8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Phase IV</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85CD650-2452-4BFC-BDF4-FE95FC91EE26}"/>
              </a:ext>
            </a:extLst>
          </p:cNvPr>
          <p:cNvPicPr>
            <a:picLocks noChangeAspect="1"/>
          </p:cNvPicPr>
          <p:nvPr/>
        </p:nvPicPr>
        <p:blipFill rotWithShape="1">
          <a:blip r:embed="rId2"/>
          <a:srcRect t="4787"/>
          <a:stretch/>
        </p:blipFill>
        <p:spPr>
          <a:xfrm>
            <a:off x="976251" y="942538"/>
            <a:ext cx="7163222" cy="4808332"/>
          </a:xfrm>
          <a:prstGeom prst="rect">
            <a:avLst/>
          </a:prstGeom>
          <a:effectLst/>
        </p:spPr>
      </p:pic>
    </p:spTree>
    <p:extLst>
      <p:ext uri="{BB962C8B-B14F-4D97-AF65-F5344CB8AC3E}">
        <p14:creationId xmlns:p14="http://schemas.microsoft.com/office/powerpoint/2010/main" val="263210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552A-1365-B34D-9F8D-385F74D43859}"/>
              </a:ext>
            </a:extLst>
          </p:cNvPr>
          <p:cNvSpPr>
            <a:spLocks noGrp="1"/>
          </p:cNvSpPr>
          <p:nvPr>
            <p:ph type="title"/>
          </p:nvPr>
        </p:nvSpPr>
        <p:spPr>
          <a:xfrm>
            <a:off x="838200" y="631825"/>
            <a:ext cx="10515600" cy="1325563"/>
          </a:xfrm>
        </p:spPr>
        <p:txBody>
          <a:bodyPr>
            <a:normAutofit/>
          </a:bodyPr>
          <a:lstStyle/>
          <a:p>
            <a:r>
              <a:rPr lang="en-US" dirty="0"/>
              <a:t>Phase IV</a:t>
            </a:r>
          </a:p>
        </p:txBody>
      </p:sp>
      <p:sp>
        <p:nvSpPr>
          <p:cNvPr id="3" name="Content Placeholder 2">
            <a:extLst>
              <a:ext uri="{FF2B5EF4-FFF2-40B4-BE49-F238E27FC236}">
                <a16:creationId xmlns:a16="http://schemas.microsoft.com/office/drawing/2014/main" id="{34EE8ADF-607E-574B-B3D3-C9650EFC94B4}"/>
              </a:ext>
            </a:extLst>
          </p:cNvPr>
          <p:cNvSpPr>
            <a:spLocks noGrp="1"/>
          </p:cNvSpPr>
          <p:nvPr>
            <p:ph idx="1"/>
          </p:nvPr>
        </p:nvSpPr>
        <p:spPr>
          <a:xfrm>
            <a:off x="838200" y="2057400"/>
            <a:ext cx="10515600" cy="3871762"/>
          </a:xfrm>
        </p:spPr>
        <p:txBody>
          <a:bodyPr>
            <a:normAutofit/>
          </a:bodyPr>
          <a:lstStyle/>
          <a:p>
            <a:pPr marL="0" indent="0">
              <a:buNone/>
            </a:pPr>
            <a:r>
              <a:rPr lang="en-US" sz="1500" dirty="0"/>
              <a:t>We have our map, which as stated before compares performances of a state so a user can see which states are doing well and not doing well so they can make decisions of which states to select for comparison. Then we have a series of horizontal bars with vertical bars plotted onto them. There is a bar for each state and the points on them are representations of  all their attributes on a scale of 0 to 1. We normalized everything to a 0 to 1 scale. The point of this bar was to see that if it was close to the bigger performance bar, it had more correlation in that state, thus using position to encode correlation. The performance vertical bar also has dotted lines on each side to represent deviation of what counts as good correlation and bad. If an attribute bar lands within this section between performance bar and dotted line, we will consider it to probably be correlated in this one instance of a state as they have similar scores. Then to double check if the pattern is agreeable across states, we will have an attribute selection which brings up a scatter plot per attribute and compares it against performance plotting all the states. This way we can see if there is a relation. If the scatter plot is all over the place, then the one correlation from the bar graph was probably just a coincidence or a special case for that state and not a regular pattern. It could also be an outlier that is the only factor showing if a state does well, so maybe if other states did well in that attribute their performance could go up too. Then we will also have a highlighting tool to highlight both bars on the bar graph so that a user can see specific attributes and where they generally are positioned in relation to performance and highlighting states on the scatterplot. This way a user can compare specific states and where they lie on an attribute to performance scale and compare state by state that way. </a:t>
            </a:r>
          </a:p>
          <a:p>
            <a:pPr marL="0" indent="0">
              <a:buNone/>
            </a:pPr>
            <a:endParaRPr lang="en-US" sz="1500" dirty="0"/>
          </a:p>
        </p:txBody>
      </p:sp>
    </p:spTree>
    <p:extLst>
      <p:ext uri="{BB962C8B-B14F-4D97-AF65-F5344CB8AC3E}">
        <p14:creationId xmlns:p14="http://schemas.microsoft.com/office/powerpoint/2010/main" val="414171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15D713-418D-46C1-B1B3-22F3B5782FBB}"/>
              </a:ext>
            </a:extLst>
          </p:cNvPr>
          <p:cNvSpPr>
            <a:spLocks noGrp="1"/>
          </p:cNvSpPr>
          <p:nvPr>
            <p:ph type="title"/>
          </p:nvPr>
        </p:nvSpPr>
        <p:spPr>
          <a:xfrm>
            <a:off x="863029" y="1012004"/>
            <a:ext cx="3416158" cy="4795408"/>
          </a:xfrm>
        </p:spPr>
        <p:txBody>
          <a:bodyPr>
            <a:normAutofit/>
          </a:bodyPr>
          <a:lstStyle/>
          <a:p>
            <a:r>
              <a:rPr lang="en-US">
                <a:solidFill>
                  <a:srgbClr val="FFFFFF"/>
                </a:solidFill>
              </a:rPr>
              <a:t>Current Design</a:t>
            </a:r>
          </a:p>
        </p:txBody>
      </p:sp>
      <p:graphicFrame>
        <p:nvGraphicFramePr>
          <p:cNvPr id="5" name="Content Placeholder 2">
            <a:extLst>
              <a:ext uri="{FF2B5EF4-FFF2-40B4-BE49-F238E27FC236}">
                <a16:creationId xmlns:a16="http://schemas.microsoft.com/office/drawing/2014/main" id="{4831C131-FB23-47DC-A46C-ECF42E2C1A60}"/>
              </a:ext>
            </a:extLst>
          </p:cNvPr>
          <p:cNvGraphicFramePr>
            <a:graphicFrameLocks noGrp="1"/>
          </p:cNvGraphicFramePr>
          <p:nvPr>
            <p:ph idx="1"/>
            <p:extLst>
              <p:ext uri="{D42A27DB-BD31-4B8C-83A1-F6EECF244321}">
                <p14:modId xmlns:p14="http://schemas.microsoft.com/office/powerpoint/2010/main" val="331782199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39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ACFAA9-8830-1E40-BDF2-B61A8C08D973}"/>
              </a:ext>
            </a:extLst>
          </p:cNvPr>
          <p:cNvPicPr>
            <a:picLocks noGrp="1" noChangeAspect="1"/>
          </p:cNvPicPr>
          <p:nvPr>
            <p:ph idx="1"/>
          </p:nvPr>
        </p:nvPicPr>
        <p:blipFill rotWithShape="1">
          <a:blip r:embed="rId2"/>
          <a:srcRect l="15884" r="589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50BCD-F001-304B-B127-70D0CF62A6B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Map</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4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93E60-5998-42B2-8EF4-385DDA772FA3}"/>
              </a:ext>
            </a:extLst>
          </p:cNvPr>
          <p:cNvSpPr>
            <a:spLocks noGrp="1"/>
          </p:cNvSpPr>
          <p:nvPr>
            <p:ph type="title"/>
          </p:nvPr>
        </p:nvSpPr>
        <p:spPr>
          <a:xfrm>
            <a:off x="838200" y="631825"/>
            <a:ext cx="10515600" cy="1325563"/>
          </a:xfrm>
        </p:spPr>
        <p:txBody>
          <a:bodyPr>
            <a:normAutofit/>
          </a:bodyPr>
          <a:lstStyle/>
          <a:p>
            <a:r>
              <a:rPr lang="en-US" dirty="0"/>
              <a:t>Map</a:t>
            </a:r>
          </a:p>
        </p:txBody>
      </p:sp>
      <p:sp>
        <p:nvSpPr>
          <p:cNvPr id="3" name="Content Placeholder 2">
            <a:extLst>
              <a:ext uri="{FF2B5EF4-FFF2-40B4-BE49-F238E27FC236}">
                <a16:creationId xmlns:a16="http://schemas.microsoft.com/office/drawing/2014/main" id="{2CD1E394-9F21-4FD7-AC64-6F24F05B15A6}"/>
              </a:ext>
            </a:extLst>
          </p:cNvPr>
          <p:cNvSpPr>
            <a:spLocks noGrp="1"/>
          </p:cNvSpPr>
          <p:nvPr>
            <p:ph idx="1"/>
          </p:nvPr>
        </p:nvSpPr>
        <p:spPr>
          <a:xfrm>
            <a:off x="838200" y="2057400"/>
            <a:ext cx="10515600" cy="3871762"/>
          </a:xfrm>
        </p:spPr>
        <p:txBody>
          <a:bodyPr>
            <a:normAutofit/>
          </a:bodyPr>
          <a:lstStyle/>
          <a:p>
            <a:r>
              <a:rPr lang="en-US" sz="2400"/>
              <a:t>The map is used both to show the academic performance of each state and as a state selector for the bar chart</a:t>
            </a:r>
          </a:p>
          <a:p>
            <a:r>
              <a:rPr lang="en-US" sz="2400"/>
              <a:t>We encode the performance with the color channel </a:t>
            </a:r>
          </a:p>
          <a:p>
            <a:r>
              <a:rPr lang="en-US" sz="2400"/>
              <a:t>Using a map makes it easy for the user to select the state they want to explore if they are familiar with the us (our audience should be) </a:t>
            </a:r>
          </a:p>
          <a:p>
            <a:endParaRPr lang="en-US" sz="2400"/>
          </a:p>
        </p:txBody>
      </p:sp>
    </p:spTree>
    <p:extLst>
      <p:ext uri="{BB962C8B-B14F-4D97-AF65-F5344CB8AC3E}">
        <p14:creationId xmlns:p14="http://schemas.microsoft.com/office/powerpoint/2010/main" val="417099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74825-588C-4A43-B3E7-8812A2B558F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Correlation Bar Menu</a:t>
            </a:r>
          </a:p>
        </p:txBody>
      </p:sp>
      <p:pic>
        <p:nvPicPr>
          <p:cNvPr id="4" name="Picture 3">
            <a:extLst>
              <a:ext uri="{FF2B5EF4-FFF2-40B4-BE49-F238E27FC236}">
                <a16:creationId xmlns:a16="http://schemas.microsoft.com/office/drawing/2014/main" id="{6BF4F12E-B981-7E4E-A9CD-30AB297DDDAB}"/>
              </a:ext>
            </a:extLst>
          </p:cNvPr>
          <p:cNvPicPr>
            <a:picLocks noChangeAspect="1"/>
          </p:cNvPicPr>
          <p:nvPr/>
        </p:nvPicPr>
        <p:blipFill>
          <a:blip r:embed="rId2"/>
          <a:stretch>
            <a:fillRect/>
          </a:stretch>
        </p:blipFill>
        <p:spPr>
          <a:xfrm>
            <a:off x="320040" y="1795058"/>
            <a:ext cx="5455917" cy="1022983"/>
          </a:xfrm>
          <a:prstGeom prst="rect">
            <a:avLst/>
          </a:prstGeom>
        </p:spPr>
      </p:pic>
      <p:pic>
        <p:nvPicPr>
          <p:cNvPr id="5" name="Picture 4">
            <a:extLst>
              <a:ext uri="{FF2B5EF4-FFF2-40B4-BE49-F238E27FC236}">
                <a16:creationId xmlns:a16="http://schemas.microsoft.com/office/drawing/2014/main" id="{53CF1879-7D36-BD48-AC6F-5D253FA73064}"/>
              </a:ext>
            </a:extLst>
          </p:cNvPr>
          <p:cNvPicPr>
            <a:picLocks noChangeAspect="1"/>
          </p:cNvPicPr>
          <p:nvPr/>
        </p:nvPicPr>
        <p:blipFill>
          <a:blip r:embed="rId3"/>
          <a:stretch>
            <a:fillRect/>
          </a:stretch>
        </p:blipFill>
        <p:spPr>
          <a:xfrm>
            <a:off x="6416043" y="1795058"/>
            <a:ext cx="5455917" cy="1022983"/>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04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232C-18F4-8847-85CD-7FA15AA7D522}"/>
              </a:ext>
            </a:extLst>
          </p:cNvPr>
          <p:cNvSpPr>
            <a:spLocks noGrp="1"/>
          </p:cNvSpPr>
          <p:nvPr>
            <p:ph type="title"/>
          </p:nvPr>
        </p:nvSpPr>
        <p:spPr/>
        <p:txBody>
          <a:bodyPr/>
          <a:lstStyle/>
          <a:p>
            <a:r>
              <a:rPr lang="en-US" dirty="0"/>
              <a:t>Correlation Bar Menu</a:t>
            </a:r>
          </a:p>
        </p:txBody>
      </p:sp>
      <p:sp>
        <p:nvSpPr>
          <p:cNvPr id="3" name="Content Placeholder 2">
            <a:extLst>
              <a:ext uri="{FF2B5EF4-FFF2-40B4-BE49-F238E27FC236}">
                <a16:creationId xmlns:a16="http://schemas.microsoft.com/office/drawing/2014/main" id="{1F0716BC-3445-8744-9F43-7FB30DAEF33F}"/>
              </a:ext>
            </a:extLst>
          </p:cNvPr>
          <p:cNvSpPr>
            <a:spLocks noGrp="1"/>
          </p:cNvSpPr>
          <p:nvPr>
            <p:ph idx="1"/>
          </p:nvPr>
        </p:nvSpPr>
        <p:spPr/>
        <p:txBody>
          <a:bodyPr/>
          <a:lstStyle/>
          <a:p>
            <a:r>
              <a:rPr lang="en-US" dirty="0"/>
              <a:t>The correlation bar also serves two purposes: The first is to show the overall ranking for each attribute for its correlation to performance. The second is to allow the user to select the attributes they wish to explore further</a:t>
            </a:r>
          </a:p>
          <a:p>
            <a:r>
              <a:rPr lang="en-US" dirty="0"/>
              <a:t>The ranking is calculated by normalizing each attribute and taking its proximity to normalized performance score</a:t>
            </a:r>
          </a:p>
          <a:p>
            <a:pPr lvl="1"/>
            <a:endParaRPr lang="en-US" dirty="0"/>
          </a:p>
        </p:txBody>
      </p:sp>
    </p:spTree>
    <p:extLst>
      <p:ext uri="{BB962C8B-B14F-4D97-AF65-F5344CB8AC3E}">
        <p14:creationId xmlns:p14="http://schemas.microsoft.com/office/powerpoint/2010/main" val="178885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988C6B-8BA3-47B4-A2DC-85F69D42A5C5}"/>
              </a:ext>
            </a:extLst>
          </p:cNvPr>
          <p:cNvSpPr>
            <a:spLocks noGrp="1"/>
          </p:cNvSpPr>
          <p:nvPr>
            <p:ph type="title"/>
          </p:nvPr>
        </p:nvSpPr>
        <p:spPr>
          <a:xfrm>
            <a:off x="5464349" y="4592325"/>
            <a:ext cx="5946579" cy="1514185"/>
          </a:xfrm>
        </p:spPr>
        <p:txBody>
          <a:bodyPr vert="horz" lIns="91440" tIns="45720" rIns="91440" bIns="45720" rtlCol="0" anchor="t">
            <a:normAutofit/>
          </a:bodyPr>
          <a:lstStyle/>
          <a:p>
            <a:pPr algn="r"/>
            <a:r>
              <a:rPr lang="en-US" sz="4000">
                <a:solidFill>
                  <a:srgbClr val="000000"/>
                </a:solidFill>
              </a:rPr>
              <a:t>Bar Chart</a:t>
            </a:r>
          </a:p>
        </p:txBody>
      </p:sp>
      <p:sp>
        <p:nvSpPr>
          <p:cNvPr id="21"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3CFE19E-696B-4644-AB1D-093DCA531DAE}"/>
              </a:ext>
            </a:extLst>
          </p:cNvPr>
          <p:cNvPicPr>
            <a:picLocks noChangeAspect="1"/>
          </p:cNvPicPr>
          <p:nvPr/>
        </p:nvPicPr>
        <p:blipFill>
          <a:blip r:embed="rId3"/>
          <a:stretch>
            <a:fillRect/>
          </a:stretch>
        </p:blipFill>
        <p:spPr>
          <a:xfrm>
            <a:off x="0" y="3546478"/>
            <a:ext cx="4192884" cy="1802939"/>
          </a:xfrm>
          <a:prstGeom prst="rect">
            <a:avLst/>
          </a:prstGeom>
        </p:spPr>
      </p:pic>
      <p:sp>
        <p:nvSpPr>
          <p:cNvPr id="23" name="Freeform: Shape 22">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5A5D734-DA70-B742-AA6C-523E34026E62}"/>
              </a:ext>
            </a:extLst>
          </p:cNvPr>
          <p:cNvPicPr>
            <a:picLocks noChangeAspect="1"/>
          </p:cNvPicPr>
          <p:nvPr/>
        </p:nvPicPr>
        <p:blipFill>
          <a:blip r:embed="rId4"/>
          <a:stretch>
            <a:fillRect/>
          </a:stretch>
        </p:blipFill>
        <p:spPr>
          <a:xfrm>
            <a:off x="4930657" y="285750"/>
            <a:ext cx="3810004" cy="1609725"/>
          </a:xfrm>
          <a:prstGeom prst="rect">
            <a:avLst/>
          </a:prstGeom>
        </p:spPr>
      </p:pic>
    </p:spTree>
    <p:extLst>
      <p:ext uri="{BB962C8B-B14F-4D97-AF65-F5344CB8AC3E}">
        <p14:creationId xmlns:p14="http://schemas.microsoft.com/office/powerpoint/2010/main" val="34433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35B4B-504C-465F-973C-5B14664E7C5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Current Proposal: </a:t>
            </a:r>
            <a:br>
              <a:rPr lang="en-US" dirty="0">
                <a:solidFill>
                  <a:schemeClr val="accent1"/>
                </a:solidFill>
              </a:rPr>
            </a:br>
            <a:r>
              <a:rPr lang="en-US" dirty="0">
                <a:solidFill>
                  <a:schemeClr val="accent1"/>
                </a:solidFill>
              </a:rPr>
              <a:t>The What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9F336E-C3E5-46C0-8C19-1F27AB797FBD}"/>
              </a:ext>
            </a:extLst>
          </p:cNvPr>
          <p:cNvSpPr>
            <a:spLocks noGrp="1"/>
          </p:cNvSpPr>
          <p:nvPr>
            <p:ph idx="1"/>
          </p:nvPr>
        </p:nvSpPr>
        <p:spPr>
          <a:xfrm>
            <a:off x="4976031" y="963877"/>
            <a:ext cx="6377769" cy="4930246"/>
          </a:xfrm>
        </p:spPr>
        <p:txBody>
          <a:bodyPr anchor="ctr">
            <a:normAutofit/>
          </a:bodyPr>
          <a:lstStyle/>
          <a:p>
            <a:r>
              <a:rPr lang="en-US" sz="2400"/>
              <a:t>Over the course of this project we have modified our proposal to better fit the purpose of our project; which is to find what factors seem to have a relationship and affect on a how well a student does in school. We have taken multiple factors such as school day length, school funding, student body diversity, etc. and measured its overall pattern with student performance across all the states in the US. </a:t>
            </a:r>
          </a:p>
          <a:p>
            <a:r>
              <a:rPr lang="en-US" sz="2400"/>
              <a:t>Our main purpose of this visualization is to be able to determine what factors makes a student successful. Thus being able to set up a student for success based off of the data shown.</a:t>
            </a:r>
          </a:p>
        </p:txBody>
      </p:sp>
    </p:spTree>
    <p:extLst>
      <p:ext uri="{BB962C8B-B14F-4D97-AF65-F5344CB8AC3E}">
        <p14:creationId xmlns:p14="http://schemas.microsoft.com/office/powerpoint/2010/main" val="325460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FDB5C-7B8B-884E-825F-46C0C78B994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Bar Chart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3D6FE1-1D9E-8C4E-A868-941AF6C193C6}"/>
              </a:ext>
            </a:extLst>
          </p:cNvPr>
          <p:cNvSpPr>
            <a:spLocks noGrp="1"/>
          </p:cNvSpPr>
          <p:nvPr>
            <p:ph idx="1"/>
          </p:nvPr>
        </p:nvSpPr>
        <p:spPr>
          <a:xfrm>
            <a:off x="4976031" y="963877"/>
            <a:ext cx="6377769" cy="4930246"/>
          </a:xfrm>
        </p:spPr>
        <p:txBody>
          <a:bodyPr anchor="ctr">
            <a:normAutofit/>
          </a:bodyPr>
          <a:lstStyle/>
          <a:p>
            <a:r>
              <a:rPr lang="en-US" sz="1900"/>
              <a:t>The purpose of the bar chart is to separate the rankings by state.</a:t>
            </a:r>
          </a:p>
          <a:p>
            <a:r>
              <a:rPr lang="en-US" sz="1900"/>
              <a:t>It is basically just a way to see more detail, outliers, and general patterns.</a:t>
            </a:r>
          </a:p>
          <a:p>
            <a:r>
              <a:rPr lang="en-US" sz="1900"/>
              <a:t>For example, a user can click on a an attribute ranking highly affects performance and see that for most states it indeed does (yellow bar in previous image) However, we can see that for some states it ranked lower, in some cases very low and we can see outliers as well. </a:t>
            </a:r>
          </a:p>
          <a:p>
            <a:r>
              <a:rPr lang="en-US" sz="1900"/>
              <a:t>This bar chart can be used to compare a few attributes across lots of states, lots of attributes across a few states, or many attributes to many states. This isn’t usually recommended as there is still issues with visual clutter and being able to determine more detailed information. This is the point of this chart; the attribute bar plot is more for seeing overall patterns and is to help the bar chart in seeing lots of data by compressing it.</a:t>
            </a:r>
          </a:p>
        </p:txBody>
      </p:sp>
    </p:spTree>
    <p:extLst>
      <p:ext uri="{BB962C8B-B14F-4D97-AF65-F5344CB8AC3E}">
        <p14:creationId xmlns:p14="http://schemas.microsoft.com/office/powerpoint/2010/main" val="393376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B47F5-0610-4C26-8569-6C081F784A3A}"/>
              </a:ext>
            </a:extLst>
          </p:cNvPr>
          <p:cNvSpPr>
            <a:spLocks noGrp="1"/>
          </p:cNvSpPr>
          <p:nvPr>
            <p:ph type="title"/>
          </p:nvPr>
        </p:nvSpPr>
        <p:spPr>
          <a:xfrm>
            <a:off x="838200" y="631825"/>
            <a:ext cx="10515600" cy="1325563"/>
          </a:xfrm>
        </p:spPr>
        <p:txBody>
          <a:bodyPr>
            <a:normAutofit/>
          </a:bodyPr>
          <a:lstStyle/>
          <a:p>
            <a:r>
              <a:rPr lang="en-US" dirty="0"/>
              <a:t>Evaluation</a:t>
            </a:r>
          </a:p>
        </p:txBody>
      </p:sp>
      <p:sp>
        <p:nvSpPr>
          <p:cNvPr id="3" name="Content Placeholder 2">
            <a:extLst>
              <a:ext uri="{FF2B5EF4-FFF2-40B4-BE49-F238E27FC236}">
                <a16:creationId xmlns:a16="http://schemas.microsoft.com/office/drawing/2014/main" id="{1437AC36-A6DA-44C3-92D2-79BD02FF461C}"/>
              </a:ext>
            </a:extLst>
          </p:cNvPr>
          <p:cNvSpPr>
            <a:spLocks noGrp="1"/>
          </p:cNvSpPr>
          <p:nvPr>
            <p:ph idx="1"/>
          </p:nvPr>
        </p:nvSpPr>
        <p:spPr>
          <a:xfrm>
            <a:off x="838200" y="2057400"/>
            <a:ext cx="10515600" cy="3871762"/>
          </a:xfrm>
        </p:spPr>
        <p:txBody>
          <a:bodyPr>
            <a:normAutofit/>
          </a:bodyPr>
          <a:lstStyle/>
          <a:p>
            <a:r>
              <a:rPr lang="en-US" sz="1900"/>
              <a:t>How did you answer your questions? </a:t>
            </a:r>
          </a:p>
          <a:p>
            <a:pPr lvl="1"/>
            <a:r>
              <a:rPr lang="en-US" sz="1900"/>
              <a:t>I think we answered our question in a visualization as far as what seems to be correlated. However, I am unsure if we can say for sure that changing these factors would improve school performance, as with time and data constraints it is hard to know for sure as this wasn’t a controlled experiment.</a:t>
            </a:r>
          </a:p>
          <a:p>
            <a:r>
              <a:rPr lang="en-US" sz="1900"/>
              <a:t>How well does your visualization work, and how could you further improve it?</a:t>
            </a:r>
          </a:p>
          <a:p>
            <a:pPr lvl="1"/>
            <a:r>
              <a:rPr lang="en-US" sz="1900"/>
              <a:t>Something we could improve is having a bar chart that grows left to right and have the legend of performance correlation as the x-axis so that it is more directly comparable as our current design has the bars growing vertically and our overall ranking attribute bar runs horizontal. I think there is a slight disconnect between these two which could’ve added easier interpretation.</a:t>
            </a:r>
          </a:p>
          <a:p>
            <a:pPr lvl="1"/>
            <a:r>
              <a:rPr lang="en-US" sz="1900"/>
              <a:t>Still a lot of clutter if a lot of states and attributes are selected. Maybe a better way to tell things apart in that special case, but still see detail. I am not sure how we would do that as it was one of our major challenges, but with more time I would’ve liked to have done more iterations on design.</a:t>
            </a:r>
          </a:p>
        </p:txBody>
      </p:sp>
    </p:spTree>
    <p:extLst>
      <p:ext uri="{BB962C8B-B14F-4D97-AF65-F5344CB8AC3E}">
        <p14:creationId xmlns:p14="http://schemas.microsoft.com/office/powerpoint/2010/main" val="348694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878885-473A-4975-8A04-3B20614303C5}"/>
              </a:ext>
            </a:extLst>
          </p:cNvPr>
          <p:cNvPicPr>
            <a:picLocks noChangeAspect="1"/>
          </p:cNvPicPr>
          <p:nvPr/>
        </p:nvPicPr>
        <p:blipFill rotWithShape="1">
          <a:blip r:embed="rId2"/>
          <a:srcRect b="2500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40BDB8-7589-4B6C-8F53-F7321EEFFE03}"/>
              </a:ext>
            </a:extLst>
          </p:cNvPr>
          <p:cNvSpPr>
            <a:spLocks noGrp="1"/>
          </p:cNvSpPr>
          <p:nvPr>
            <p:ph type="title"/>
          </p:nvPr>
        </p:nvSpPr>
        <p:spPr>
          <a:xfrm>
            <a:off x="838200" y="365125"/>
            <a:ext cx="10515600" cy="1325563"/>
          </a:xfrm>
        </p:spPr>
        <p:txBody>
          <a:bodyPr>
            <a:normAutofit/>
          </a:bodyPr>
          <a:lstStyle/>
          <a:p>
            <a:r>
              <a:rPr lang="en-US" dirty="0"/>
              <a:t>What We Learned</a:t>
            </a:r>
          </a:p>
        </p:txBody>
      </p:sp>
      <p:sp>
        <p:nvSpPr>
          <p:cNvPr id="3" name="Content Placeholder 2">
            <a:extLst>
              <a:ext uri="{FF2B5EF4-FFF2-40B4-BE49-F238E27FC236}">
                <a16:creationId xmlns:a16="http://schemas.microsoft.com/office/drawing/2014/main" id="{5CCC5453-2687-46A2-9DA4-C6F9D20A3D6C}"/>
              </a:ext>
            </a:extLst>
          </p:cNvPr>
          <p:cNvSpPr>
            <a:spLocks noGrp="1"/>
          </p:cNvSpPr>
          <p:nvPr>
            <p:ph idx="1"/>
          </p:nvPr>
        </p:nvSpPr>
        <p:spPr>
          <a:xfrm>
            <a:off x="838200" y="1825625"/>
            <a:ext cx="10515600" cy="4351338"/>
          </a:xfrm>
        </p:spPr>
        <p:txBody>
          <a:bodyPr>
            <a:normAutofit/>
          </a:bodyPr>
          <a:lstStyle/>
          <a:p>
            <a:r>
              <a:rPr lang="en-US" dirty="0"/>
              <a:t>What did you learn about the data by using your visualizations?</a:t>
            </a:r>
          </a:p>
          <a:p>
            <a:pPr lvl="1"/>
            <a:r>
              <a:rPr lang="en-US" dirty="0"/>
              <a:t>We learned what we thought would be the opposite of the outcome we would see from our data.</a:t>
            </a:r>
          </a:p>
          <a:p>
            <a:pPr lvl="1"/>
            <a:r>
              <a:rPr lang="en-US" dirty="0"/>
              <a:t>First, that financial standing seemed to have little to do with how well a student performed. Rather it was things more within the schools control such as attendance, teacher/student ratio, and how many teachers have PHD’s.</a:t>
            </a:r>
          </a:p>
          <a:p>
            <a:pPr lvl="1"/>
            <a:r>
              <a:rPr lang="en-US" dirty="0"/>
              <a:t>We do realize that correlation does not necessarily mean causation. There are still a lot of other factors that could play a part in how well a student does. </a:t>
            </a:r>
          </a:p>
        </p:txBody>
      </p:sp>
    </p:spTree>
    <p:extLst>
      <p:ext uri="{BB962C8B-B14F-4D97-AF65-F5344CB8AC3E}">
        <p14:creationId xmlns:p14="http://schemas.microsoft.com/office/powerpoint/2010/main" val="2937408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4F3F-6107-4098-ABD2-21085D212C2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206B41-6ABA-48AC-B330-4D0AF860CAAF}"/>
              </a:ext>
            </a:extLst>
          </p:cNvPr>
          <p:cNvSpPr>
            <a:spLocks noGrp="1"/>
          </p:cNvSpPr>
          <p:nvPr>
            <p:ph idx="1"/>
          </p:nvPr>
        </p:nvSpPr>
        <p:spPr/>
        <p:txBody>
          <a:bodyPr/>
          <a:lstStyle/>
          <a:p>
            <a:r>
              <a:rPr lang="en-US" dirty="0"/>
              <a:t>Although we didn’t get the results we expected, it was interesting to try to show correlation rather than just data of multi-dimension data.</a:t>
            </a:r>
          </a:p>
          <a:p>
            <a:r>
              <a:rPr lang="en-US" dirty="0"/>
              <a:t>Hopefully, this starts a need to look further into what may actually be affecting our student's performance. Possibly under more controlled conditions to see clear correlation.</a:t>
            </a:r>
          </a:p>
        </p:txBody>
      </p:sp>
    </p:spTree>
    <p:extLst>
      <p:ext uri="{BB962C8B-B14F-4D97-AF65-F5344CB8AC3E}">
        <p14:creationId xmlns:p14="http://schemas.microsoft.com/office/powerpoint/2010/main" val="328828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52A46-F030-4EB6-B192-E57D9F701B2A}"/>
              </a:ext>
            </a:extLst>
          </p:cNvPr>
          <p:cNvSpPr>
            <a:spLocks noGrp="1"/>
          </p:cNvSpPr>
          <p:nvPr>
            <p:ph type="title"/>
          </p:nvPr>
        </p:nvSpPr>
        <p:spPr>
          <a:xfrm>
            <a:off x="838200" y="631825"/>
            <a:ext cx="10515600" cy="1325563"/>
          </a:xfrm>
        </p:spPr>
        <p:txBody>
          <a:bodyPr>
            <a:normAutofit/>
          </a:bodyPr>
          <a:lstStyle/>
          <a:p>
            <a:r>
              <a:rPr lang="en-US" dirty="0"/>
              <a:t>Motivation: The Why</a:t>
            </a:r>
          </a:p>
        </p:txBody>
      </p:sp>
      <p:sp>
        <p:nvSpPr>
          <p:cNvPr id="3" name="Content Placeholder 2">
            <a:extLst>
              <a:ext uri="{FF2B5EF4-FFF2-40B4-BE49-F238E27FC236}">
                <a16:creationId xmlns:a16="http://schemas.microsoft.com/office/drawing/2014/main" id="{FB833990-226E-46B9-93C1-A6AF64C22A14}"/>
              </a:ext>
            </a:extLst>
          </p:cNvPr>
          <p:cNvSpPr>
            <a:spLocks noGrp="1"/>
          </p:cNvSpPr>
          <p:nvPr>
            <p:ph idx="1"/>
          </p:nvPr>
        </p:nvSpPr>
        <p:spPr>
          <a:xfrm>
            <a:off x="838200" y="2057400"/>
            <a:ext cx="10515600" cy="3871762"/>
          </a:xfrm>
        </p:spPr>
        <p:txBody>
          <a:bodyPr>
            <a:normAutofit/>
          </a:bodyPr>
          <a:lstStyle/>
          <a:p>
            <a:r>
              <a:rPr lang="en-US" sz="2200"/>
              <a:t>Why choose this topic?</a:t>
            </a:r>
          </a:p>
          <a:p>
            <a:pPr lvl="1"/>
            <a:r>
              <a:rPr lang="en-US" sz="2200"/>
              <a:t>We chose this topic based off a group members interest in education improvement through computer science resources. However, it would be helpful to see what actually affects a student's performance to determine what needs to be improved. Although the factors measure aren’t necessarily computer science related, it could help show other affecting factors as well as outliers.</a:t>
            </a:r>
          </a:p>
          <a:p>
            <a:r>
              <a:rPr lang="en-US" sz="2200"/>
              <a:t>Project goals</a:t>
            </a:r>
          </a:p>
          <a:p>
            <a:pPr lvl="1"/>
            <a:r>
              <a:rPr lang="en-US" sz="2200"/>
              <a:t>Find patterns within data to determine correlation to performance.</a:t>
            </a:r>
          </a:p>
          <a:p>
            <a:r>
              <a:rPr lang="en-US" sz="2200"/>
              <a:t>What did we want to show?</a:t>
            </a:r>
          </a:p>
          <a:p>
            <a:pPr lvl="1"/>
            <a:r>
              <a:rPr lang="en-US" sz="2200"/>
              <a:t>An interpretable way to show overall correlation along with outliers and patterns of individual states.</a:t>
            </a:r>
          </a:p>
        </p:txBody>
      </p:sp>
    </p:spTree>
    <p:extLst>
      <p:ext uri="{BB962C8B-B14F-4D97-AF65-F5344CB8AC3E}">
        <p14:creationId xmlns:p14="http://schemas.microsoft.com/office/powerpoint/2010/main" val="10515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F0596-F494-4044-9E5D-CE37438B9982}"/>
              </a:ext>
            </a:extLst>
          </p:cNvPr>
          <p:cNvSpPr>
            <a:spLocks noGrp="1"/>
          </p:cNvSpPr>
          <p:nvPr>
            <p:ph type="title"/>
          </p:nvPr>
        </p:nvSpPr>
        <p:spPr>
          <a:xfrm>
            <a:off x="841248" y="426720"/>
            <a:ext cx="10506456" cy="1919141"/>
          </a:xfrm>
        </p:spPr>
        <p:txBody>
          <a:bodyPr anchor="b">
            <a:normAutofit/>
          </a:bodyPr>
          <a:lstStyle/>
          <a:p>
            <a:r>
              <a:rPr lang="en-US" sz="6000" dirty="0"/>
              <a:t>Articles</a:t>
            </a:r>
          </a:p>
        </p:txBody>
      </p:sp>
      <p:sp>
        <p:nvSpPr>
          <p:cNvPr id="38" name="Rectangle 3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17B42D-CB6D-4048-9393-C5AD0EC977C8}"/>
              </a:ext>
            </a:extLst>
          </p:cNvPr>
          <p:cNvSpPr>
            <a:spLocks noGrp="1"/>
          </p:cNvSpPr>
          <p:nvPr>
            <p:ph idx="1"/>
          </p:nvPr>
        </p:nvSpPr>
        <p:spPr>
          <a:xfrm>
            <a:off x="841248" y="3137647"/>
            <a:ext cx="10509504" cy="3105308"/>
          </a:xfrm>
        </p:spPr>
        <p:txBody>
          <a:bodyPr>
            <a:normAutofit fontScale="85000" lnSpcReduction="20000"/>
          </a:bodyPr>
          <a:lstStyle/>
          <a:p>
            <a:pPr marL="0" indent="0">
              <a:lnSpc>
                <a:spcPct val="120000"/>
              </a:lnSpc>
              <a:buNone/>
            </a:pPr>
            <a:r>
              <a:rPr lang="en-US" sz="2000" dirty="0"/>
              <a:t>Some articles related to topic research, trying to determine what affects a student’s performance:</a:t>
            </a:r>
          </a:p>
          <a:p>
            <a:pPr marL="0" indent="0">
              <a:lnSpc>
                <a:spcPct val="120000"/>
              </a:lnSpc>
              <a:buNone/>
            </a:pPr>
            <a:r>
              <a:rPr lang="en-US" sz="2000" dirty="0"/>
              <a:t>Factors Affecting Students’ Performance</a:t>
            </a:r>
            <a:endParaRPr lang="en-US" sz="1800" dirty="0"/>
          </a:p>
          <a:p>
            <a:pPr>
              <a:lnSpc>
                <a:spcPct val="120000"/>
              </a:lnSpc>
            </a:pPr>
            <a:r>
              <a:rPr lang="en-US" sz="1400" dirty="0">
                <a:hlinkClick r:id="rId2"/>
              </a:rPr>
              <a:t>https://www.researchgate.net/publication/24112529_Factors_Affecting_Students'_Performance</a:t>
            </a:r>
            <a:endParaRPr lang="en-US" sz="1400" dirty="0"/>
          </a:p>
          <a:p>
            <a:pPr marL="0" indent="0">
              <a:lnSpc>
                <a:spcPct val="120000"/>
              </a:lnSpc>
              <a:buNone/>
            </a:pPr>
            <a:r>
              <a:rPr lang="en-US" sz="1800" dirty="0"/>
              <a:t>Primer: Education Issues – Variables Affecting Student Achievement</a:t>
            </a:r>
            <a:endParaRPr lang="en-US" sz="1400" dirty="0"/>
          </a:p>
          <a:p>
            <a:pPr>
              <a:lnSpc>
                <a:spcPct val="120000"/>
              </a:lnSpc>
            </a:pPr>
            <a:r>
              <a:rPr lang="en-US" sz="1400" dirty="0">
                <a:hlinkClick r:id="rId3"/>
              </a:rPr>
              <a:t>http://weac.org/articles/primer-variable/</a:t>
            </a:r>
            <a:endParaRPr lang="en-US" sz="1400" dirty="0"/>
          </a:p>
          <a:p>
            <a:pPr marL="0" indent="0">
              <a:lnSpc>
                <a:spcPct val="120000"/>
              </a:lnSpc>
              <a:buNone/>
            </a:pPr>
            <a:r>
              <a:rPr lang="en-US" sz="1800" dirty="0"/>
              <a:t>Trick of Cheat? 10 Things Affecting Students’ Academic Performance</a:t>
            </a:r>
            <a:endParaRPr lang="en-US" sz="1400" dirty="0"/>
          </a:p>
          <a:p>
            <a:pPr>
              <a:lnSpc>
                <a:spcPct val="120000"/>
              </a:lnSpc>
            </a:pPr>
            <a:r>
              <a:rPr lang="en-US" sz="1400" dirty="0">
                <a:hlinkClick r:id="rId4"/>
              </a:rPr>
              <a:t>https://www.collegeraptor.com/find-colleges/articles/tips-tools-advice/trick-cheat-10-things-affecting-students-academic-performance/</a:t>
            </a:r>
            <a:endParaRPr lang="en-US" sz="1400" dirty="0"/>
          </a:p>
          <a:p>
            <a:pPr marL="0" indent="0">
              <a:lnSpc>
                <a:spcPct val="120000"/>
              </a:lnSpc>
              <a:buNone/>
            </a:pPr>
            <a:r>
              <a:rPr lang="en-US" sz="1800" dirty="0"/>
              <a:t>Student Achievement Factors</a:t>
            </a:r>
            <a:endParaRPr lang="en-US" sz="1400" dirty="0"/>
          </a:p>
          <a:p>
            <a:pPr>
              <a:lnSpc>
                <a:spcPct val="120000"/>
              </a:lnSpc>
            </a:pPr>
            <a:r>
              <a:rPr lang="en-US" sz="1400" dirty="0">
                <a:hlinkClick r:id="rId5"/>
              </a:rPr>
              <a:t>https://files.eric.ed.gov/fulltext/ED568687.pdf</a:t>
            </a:r>
            <a:endParaRPr lang="en-US" sz="1400" dirty="0"/>
          </a:p>
        </p:txBody>
      </p:sp>
    </p:spTree>
    <p:extLst>
      <p:ext uri="{BB962C8B-B14F-4D97-AF65-F5344CB8AC3E}">
        <p14:creationId xmlns:p14="http://schemas.microsoft.com/office/powerpoint/2010/main" val="133001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D85C5076-A426-4CA5-8A26-3A883C5F040C}"/>
              </a:ext>
            </a:extLst>
          </p:cNvPr>
          <p:cNvPicPr>
            <a:picLocks noChangeAspect="1"/>
          </p:cNvPicPr>
          <p:nvPr/>
        </p:nvPicPr>
        <p:blipFill rotWithShape="1">
          <a:blip r:embed="rId2">
            <a:extLst>
              <a:ext uri="{28A0092B-C50C-407E-A947-70E740481C1C}">
                <a14:useLocalDpi xmlns:a14="http://schemas.microsoft.com/office/drawing/2010/main" val="0"/>
              </a:ext>
            </a:extLst>
          </a:blip>
          <a:srcRect t="2949" r="1" b="26644"/>
          <a:stretch/>
        </p:blipFill>
        <p:spPr>
          <a:xfrm>
            <a:off x="532637" y="346167"/>
            <a:ext cx="2999040" cy="1588946"/>
          </a:xfrm>
          <a:prstGeom prst="rect">
            <a:avLst/>
          </a:prstGeom>
        </p:spPr>
      </p:pic>
      <p:pic>
        <p:nvPicPr>
          <p:cNvPr id="5" name="Picture 4" descr="A picture containing implement, stationary, pencil&#10;&#10;Description automatically generated">
            <a:extLst>
              <a:ext uri="{FF2B5EF4-FFF2-40B4-BE49-F238E27FC236}">
                <a16:creationId xmlns:a16="http://schemas.microsoft.com/office/drawing/2014/main" id="{85397BE7-E8D9-4F13-845F-635D1CF16D88}"/>
              </a:ext>
            </a:extLst>
          </p:cNvPr>
          <p:cNvPicPr>
            <a:picLocks noChangeAspect="1"/>
          </p:cNvPicPr>
          <p:nvPr/>
        </p:nvPicPr>
        <p:blipFill rotWithShape="1">
          <a:blip r:embed="rId3">
            <a:extLst>
              <a:ext uri="{28A0092B-C50C-407E-A947-70E740481C1C}">
                <a14:useLocalDpi xmlns:a14="http://schemas.microsoft.com/office/drawing/2010/main" val="0"/>
              </a:ext>
            </a:extLst>
          </a:blip>
          <a:srcRect l="27005" r="28475" b="-1"/>
          <a:stretch/>
        </p:blipFill>
        <p:spPr>
          <a:xfrm>
            <a:off x="5295591" y="346167"/>
            <a:ext cx="1428265" cy="1547944"/>
          </a:xfrm>
          <a:prstGeom prst="rect">
            <a:avLst/>
          </a:prstGeom>
        </p:spPr>
      </p:pic>
      <p:pic>
        <p:nvPicPr>
          <p:cNvPr id="13" name="Picture 12" descr="A picture containing game, food&#10;&#10;Description automatically generated">
            <a:extLst>
              <a:ext uri="{FF2B5EF4-FFF2-40B4-BE49-F238E27FC236}">
                <a16:creationId xmlns:a16="http://schemas.microsoft.com/office/drawing/2014/main" id="{933AE415-3460-4ACC-9C7E-5343FAC01EE3}"/>
              </a:ext>
            </a:extLst>
          </p:cNvPr>
          <p:cNvPicPr>
            <a:picLocks noChangeAspect="1"/>
          </p:cNvPicPr>
          <p:nvPr/>
        </p:nvPicPr>
        <p:blipFill rotWithShape="1">
          <a:blip r:embed="rId4">
            <a:extLst>
              <a:ext uri="{28A0092B-C50C-407E-A947-70E740481C1C}">
                <a14:useLocalDpi xmlns:a14="http://schemas.microsoft.com/office/drawing/2010/main" val="0"/>
              </a:ext>
            </a:extLst>
          </a:blip>
          <a:srcRect l="15203" r="2" b="2"/>
          <a:stretch/>
        </p:blipFill>
        <p:spPr>
          <a:xfrm>
            <a:off x="8642400" y="346167"/>
            <a:ext cx="2916910" cy="1547948"/>
          </a:xfrm>
          <a:prstGeom prst="rect">
            <a:avLst/>
          </a:prstGeom>
        </p:spPr>
      </p:pic>
      <p:pic>
        <p:nvPicPr>
          <p:cNvPr id="7" name="Picture 6" descr="A picture containing implement, stationary&#10;&#10;Description automatically generated">
            <a:extLst>
              <a:ext uri="{FF2B5EF4-FFF2-40B4-BE49-F238E27FC236}">
                <a16:creationId xmlns:a16="http://schemas.microsoft.com/office/drawing/2014/main" id="{8DB176FC-FA98-4D1E-9ED1-5E95713A96CD}"/>
              </a:ext>
            </a:extLst>
          </p:cNvPr>
          <p:cNvPicPr>
            <a:picLocks noChangeAspect="1"/>
          </p:cNvPicPr>
          <p:nvPr/>
        </p:nvPicPr>
        <p:blipFill rotWithShape="1">
          <a:blip r:embed="rId5">
            <a:extLst>
              <a:ext uri="{28A0092B-C50C-407E-A947-70E740481C1C}">
                <a14:useLocalDpi xmlns:a14="http://schemas.microsoft.com/office/drawing/2010/main" val="0"/>
              </a:ext>
            </a:extLst>
          </a:blip>
          <a:srcRect l="21628" r="26179" b="2"/>
          <a:stretch/>
        </p:blipFill>
        <p:spPr>
          <a:xfrm>
            <a:off x="1298236" y="2639045"/>
            <a:ext cx="1467839" cy="1588934"/>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0ADB2587-E4CC-4FE9-8FB5-2C441C56A7DE}"/>
              </a:ext>
            </a:extLst>
          </p:cNvPr>
          <p:cNvPicPr>
            <a:picLocks noChangeAspect="1"/>
          </p:cNvPicPr>
          <p:nvPr/>
        </p:nvPicPr>
        <p:blipFill rotWithShape="1">
          <a:blip r:embed="rId6">
            <a:extLst>
              <a:ext uri="{28A0092B-C50C-407E-A947-70E740481C1C}">
                <a14:useLocalDpi xmlns:a14="http://schemas.microsoft.com/office/drawing/2010/main" val="0"/>
              </a:ext>
            </a:extLst>
          </a:blip>
          <a:srcRect r="2255" b="2"/>
          <a:stretch/>
        </p:blipFill>
        <p:spPr>
          <a:xfrm>
            <a:off x="535882" y="4930536"/>
            <a:ext cx="2989383" cy="1582664"/>
          </a:xfrm>
          <a:prstGeom prst="rect">
            <a:avLst/>
          </a:prstGeom>
        </p:spPr>
      </p:pic>
      <p:sp>
        <p:nvSpPr>
          <p:cNvPr id="35" name="Rectangle 34">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5B51E8-6870-4223-8FAD-25EDCD8BFAE6}"/>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a:solidFill>
                  <a:srgbClr val="FFFFFF"/>
                </a:solidFill>
                <a:latin typeface="+mj-lt"/>
                <a:ea typeface="+mj-ea"/>
                <a:cs typeface="+mj-cs"/>
              </a:rPr>
              <a:t>Mood Board: Visualization inspirations</a:t>
            </a:r>
          </a:p>
        </p:txBody>
      </p:sp>
      <p:cxnSp>
        <p:nvCxnSpPr>
          <p:cNvPr id="37" name="Straight Connector 36">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2" name="Straight Connector 38">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3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9ACC69-ADF2-492B-84C5-EA2CC1607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E2DAE-83B4-458D-B27D-FBFF35BC7FA8}"/>
              </a:ext>
            </a:extLst>
          </p:cNvPr>
          <p:cNvSpPr>
            <a:spLocks noGrp="1"/>
          </p:cNvSpPr>
          <p:nvPr>
            <p:ph type="title"/>
          </p:nvPr>
        </p:nvSpPr>
        <p:spPr>
          <a:xfrm>
            <a:off x="943276" y="712268"/>
            <a:ext cx="10410524" cy="1193533"/>
          </a:xfrm>
        </p:spPr>
        <p:txBody>
          <a:bodyPr>
            <a:normAutofit/>
          </a:bodyPr>
          <a:lstStyle/>
          <a:p>
            <a:r>
              <a:rPr lang="en-US">
                <a:solidFill>
                  <a:srgbClr val="FFFFFF"/>
                </a:solidFill>
              </a:rPr>
              <a:t>Questions: The Purpose</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1F3FF2-4391-4283-8CCD-BA570DC8EAD6}"/>
              </a:ext>
            </a:extLst>
          </p:cNvPr>
          <p:cNvSpPr>
            <a:spLocks noGrp="1"/>
          </p:cNvSpPr>
          <p:nvPr>
            <p:ph idx="1"/>
          </p:nvPr>
        </p:nvSpPr>
        <p:spPr>
          <a:xfrm>
            <a:off x="943276" y="2050181"/>
            <a:ext cx="10410524" cy="4126782"/>
          </a:xfrm>
        </p:spPr>
        <p:txBody>
          <a:bodyPr>
            <a:normAutofit/>
          </a:bodyPr>
          <a:lstStyle/>
          <a:p>
            <a:r>
              <a:rPr lang="en-US" sz="2400">
                <a:solidFill>
                  <a:srgbClr val="FFFFFF"/>
                </a:solidFill>
              </a:rPr>
              <a:t>We are trying to solve the miscommunication between figuring out what factors affect student performance and how we can change this to improve student performance.</a:t>
            </a:r>
          </a:p>
          <a:p>
            <a:r>
              <a:rPr lang="en-US" sz="2400">
                <a:solidFill>
                  <a:srgbClr val="FFFFFF"/>
                </a:solidFill>
              </a:rPr>
              <a:t>Our purpose evolved from studying individual subjects for how schools in a given state perform and how much that state makes in average household income to seeing which factors that are a part of the school system seem to have an affect on schools in the U.S. and find the most correlated factors.</a:t>
            </a:r>
          </a:p>
        </p:txBody>
      </p:sp>
    </p:spTree>
    <p:extLst>
      <p:ext uri="{BB962C8B-B14F-4D97-AF65-F5344CB8AC3E}">
        <p14:creationId xmlns:p14="http://schemas.microsoft.com/office/powerpoint/2010/main" val="294572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A9723D-7703-4660-8F26-CB2895E912F7}"/>
              </a:ext>
            </a:extLst>
          </p:cNvPr>
          <p:cNvSpPr>
            <a:spLocks noGrp="1"/>
          </p:cNvSpPr>
          <p:nvPr>
            <p:ph type="title"/>
          </p:nvPr>
        </p:nvSpPr>
        <p:spPr>
          <a:xfrm>
            <a:off x="833002" y="365125"/>
            <a:ext cx="10520702" cy="1325563"/>
          </a:xfrm>
        </p:spPr>
        <p:txBody>
          <a:bodyPr>
            <a:normAutofit/>
          </a:bodyPr>
          <a:lstStyle/>
          <a:p>
            <a:r>
              <a:rPr lang="en-US">
                <a:solidFill>
                  <a:srgbClr val="FFFFFF"/>
                </a:solidFill>
              </a:rPr>
              <a:t>Data: Layout</a:t>
            </a:r>
          </a:p>
        </p:txBody>
      </p:sp>
      <p:sp>
        <p:nvSpPr>
          <p:cNvPr id="3" name="Content Placeholder 2">
            <a:extLst>
              <a:ext uri="{FF2B5EF4-FFF2-40B4-BE49-F238E27FC236}">
                <a16:creationId xmlns:a16="http://schemas.microsoft.com/office/drawing/2014/main" id="{B98919F9-6FC2-409D-91D8-86B6B0D9FAB0}"/>
              </a:ext>
            </a:extLst>
          </p:cNvPr>
          <p:cNvSpPr>
            <a:spLocks noGrp="1"/>
          </p:cNvSpPr>
          <p:nvPr>
            <p:ph idx="1"/>
          </p:nvPr>
        </p:nvSpPr>
        <p:spPr>
          <a:xfrm>
            <a:off x="838201" y="2022601"/>
            <a:ext cx="10515598" cy="4154361"/>
          </a:xfrm>
        </p:spPr>
        <p:txBody>
          <a:bodyPr>
            <a:normAutofit/>
          </a:bodyPr>
          <a:lstStyle/>
          <a:p>
            <a:r>
              <a:rPr lang="en-US" sz="2000">
                <a:solidFill>
                  <a:srgbClr val="FFFFFF"/>
                </a:solidFill>
              </a:rPr>
              <a:t>Map Data:</a:t>
            </a:r>
          </a:p>
          <a:p>
            <a:pPr lvl="1"/>
            <a:r>
              <a:rPr lang="en-US" sz="2000">
                <a:solidFill>
                  <a:srgbClr val="FFFFFF"/>
                </a:solidFill>
              </a:rPr>
              <a:t>JSON</a:t>
            </a:r>
          </a:p>
          <a:p>
            <a:pPr lvl="1"/>
            <a:r>
              <a:rPr lang="en-US" sz="2000">
                <a:solidFill>
                  <a:srgbClr val="FFFFFF"/>
                </a:solidFill>
              </a:rPr>
              <a:t>Paths identified by an ID</a:t>
            </a:r>
          </a:p>
          <a:p>
            <a:r>
              <a:rPr lang="en-US" sz="2000">
                <a:solidFill>
                  <a:srgbClr val="FFFFFF"/>
                </a:solidFill>
              </a:rPr>
              <a:t>Attribute Data:</a:t>
            </a:r>
          </a:p>
          <a:p>
            <a:pPr lvl="1"/>
            <a:r>
              <a:rPr lang="en-US" sz="2000">
                <a:solidFill>
                  <a:srgbClr val="FFFFFF"/>
                </a:solidFill>
              </a:rPr>
              <a:t>CSV</a:t>
            </a:r>
          </a:p>
          <a:p>
            <a:pPr lvl="1"/>
            <a:r>
              <a:rPr lang="en-US" sz="2000">
                <a:solidFill>
                  <a:srgbClr val="FFFFFF"/>
                </a:solidFill>
              </a:rPr>
              <a:t>Each row is identified by a state</a:t>
            </a:r>
          </a:p>
          <a:p>
            <a:pPr lvl="1"/>
            <a:r>
              <a:rPr lang="en-US" sz="2000">
                <a:solidFill>
                  <a:srgbClr val="FFFFFF"/>
                </a:solidFill>
              </a:rPr>
              <a:t>Each column is identified by a factor we think could have correlation to performance</a:t>
            </a:r>
          </a:p>
          <a:p>
            <a:pPr marL="457200" lvl="1" indent="0">
              <a:buNone/>
            </a:pPr>
            <a:endParaRPr lang="en-US" sz="2000">
              <a:solidFill>
                <a:srgbClr val="FFFFFF"/>
              </a:solidFill>
            </a:endParaRPr>
          </a:p>
        </p:txBody>
      </p:sp>
    </p:spTree>
    <p:extLst>
      <p:ext uri="{BB962C8B-B14F-4D97-AF65-F5344CB8AC3E}">
        <p14:creationId xmlns:p14="http://schemas.microsoft.com/office/powerpoint/2010/main" val="36733024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5BCCB-3FAD-E746-B8F9-DC2D4C7CE501}"/>
              </a:ext>
            </a:extLst>
          </p:cNvPr>
          <p:cNvSpPr>
            <a:spLocks noGrp="1"/>
          </p:cNvSpPr>
          <p:nvPr>
            <p:ph type="title"/>
          </p:nvPr>
        </p:nvSpPr>
        <p:spPr>
          <a:xfrm>
            <a:off x="838200" y="631825"/>
            <a:ext cx="10515600" cy="1325563"/>
          </a:xfrm>
        </p:spPr>
        <p:txBody>
          <a:bodyPr>
            <a:normAutofit/>
          </a:bodyPr>
          <a:lstStyle/>
          <a:p>
            <a:r>
              <a:rPr lang="en-US"/>
              <a:t>Data</a:t>
            </a:r>
            <a:endParaRPr lang="en-US" dirty="0"/>
          </a:p>
        </p:txBody>
      </p:sp>
      <p:sp>
        <p:nvSpPr>
          <p:cNvPr id="3" name="Content Placeholder 2">
            <a:extLst>
              <a:ext uri="{FF2B5EF4-FFF2-40B4-BE49-F238E27FC236}">
                <a16:creationId xmlns:a16="http://schemas.microsoft.com/office/drawing/2014/main" id="{2ABBE927-BF8A-A14F-88B7-7A7174E84147}"/>
              </a:ext>
            </a:extLst>
          </p:cNvPr>
          <p:cNvSpPr>
            <a:spLocks noGrp="1"/>
          </p:cNvSpPr>
          <p:nvPr>
            <p:ph idx="1"/>
          </p:nvPr>
        </p:nvSpPr>
        <p:spPr>
          <a:xfrm>
            <a:off x="838200" y="2057400"/>
            <a:ext cx="10515600" cy="3871762"/>
          </a:xfrm>
        </p:spPr>
        <p:txBody>
          <a:bodyPr numCol="2">
            <a:normAutofit/>
          </a:bodyPr>
          <a:lstStyle/>
          <a:p>
            <a:r>
              <a:rPr lang="en-US" sz="1500"/>
              <a:t>Source</a:t>
            </a:r>
          </a:p>
          <a:p>
            <a:pPr lvl="1"/>
            <a:r>
              <a:rPr lang="en-US" sz="1500"/>
              <a:t> </a:t>
            </a:r>
            <a:r>
              <a:rPr lang="en-US" sz="1500" u="sng">
                <a:hlinkClick r:id="rId2"/>
              </a:rPr>
              <a:t>nces.ed.gov</a:t>
            </a:r>
          </a:p>
          <a:p>
            <a:r>
              <a:rPr lang="en-US" sz="1500"/>
              <a:t>Features</a:t>
            </a:r>
          </a:p>
          <a:p>
            <a:pPr lvl="1"/>
            <a:r>
              <a:rPr lang="en-US" sz="1500"/>
              <a:t>Student Financial Assistance	</a:t>
            </a:r>
          </a:p>
          <a:p>
            <a:pPr lvl="1"/>
            <a:r>
              <a:rPr lang="en-US" sz="1500"/>
              <a:t>Hours in School Day</a:t>
            </a:r>
          </a:p>
          <a:p>
            <a:pPr lvl="1"/>
            <a:r>
              <a:rPr lang="en-US" sz="1500"/>
              <a:t>School Attendance</a:t>
            </a:r>
          </a:p>
          <a:p>
            <a:pPr lvl="1"/>
            <a:r>
              <a:rPr lang="en-US" sz="1500"/>
              <a:t>Diversity</a:t>
            </a:r>
          </a:p>
          <a:p>
            <a:pPr lvl="1"/>
            <a:r>
              <a:rPr lang="en-US" sz="1500"/>
              <a:t>Library Visit per Capita</a:t>
            </a:r>
          </a:p>
          <a:p>
            <a:pPr lvl="1"/>
            <a:r>
              <a:rPr lang="en-US" sz="1500"/>
              <a:t>Homeless Students per Enrollment</a:t>
            </a:r>
          </a:p>
          <a:p>
            <a:pPr lvl="1"/>
            <a:r>
              <a:rPr lang="en-US" sz="1500"/>
              <a:t>Teach to Student Ration</a:t>
            </a:r>
          </a:p>
          <a:p>
            <a:pPr lvl="1"/>
            <a:r>
              <a:rPr lang="en-US" sz="1500"/>
              <a:t>Teachers with PHD</a:t>
            </a:r>
          </a:p>
          <a:p>
            <a:pPr lvl="1"/>
            <a:r>
              <a:rPr lang="en-US" sz="1500"/>
              <a:t>Education Expenditure</a:t>
            </a:r>
          </a:p>
          <a:p>
            <a:pPr lvl="1"/>
            <a:r>
              <a:rPr lang="en-US" sz="1500"/>
              <a:t>Gifted/Talented Programs</a:t>
            </a:r>
          </a:p>
          <a:p>
            <a:pPr lvl="1"/>
            <a:endParaRPr lang="en-US" sz="1500"/>
          </a:p>
          <a:p>
            <a:pPr lvl="1"/>
            <a:endParaRPr lang="en-US" sz="1500"/>
          </a:p>
          <a:p>
            <a:pPr lvl="1"/>
            <a:endParaRPr lang="en-US" sz="1500"/>
          </a:p>
          <a:p>
            <a:pPr lvl="1"/>
            <a:endParaRPr lang="en-US" sz="1500"/>
          </a:p>
          <a:p>
            <a:pPr lvl="1"/>
            <a:endParaRPr lang="en-US" sz="1500"/>
          </a:p>
          <a:p>
            <a:pPr lvl="1"/>
            <a:endParaRPr lang="en-US" sz="1500"/>
          </a:p>
          <a:p>
            <a:pPr lvl="1"/>
            <a:endParaRPr lang="en-US" sz="1500"/>
          </a:p>
          <a:p>
            <a:pPr lvl="1"/>
            <a:endParaRPr lang="en-US" sz="1500"/>
          </a:p>
          <a:p>
            <a:pPr lvl="1"/>
            <a:endParaRPr lang="en-US" sz="1500"/>
          </a:p>
          <a:p>
            <a:pPr lvl="1"/>
            <a:endParaRPr lang="en-US" sz="1500"/>
          </a:p>
          <a:p>
            <a:pPr lvl="1"/>
            <a:endParaRPr lang="en-US" sz="1500"/>
          </a:p>
          <a:p>
            <a:pPr marL="457200" lvl="1" indent="0">
              <a:buNone/>
            </a:pPr>
            <a:endParaRPr lang="en-US" sz="1500"/>
          </a:p>
          <a:p>
            <a:pPr lvl="1"/>
            <a:endParaRPr lang="en-US" sz="1500"/>
          </a:p>
          <a:p>
            <a:endParaRPr lang="en-US" sz="1500"/>
          </a:p>
        </p:txBody>
      </p:sp>
    </p:spTree>
    <p:extLst>
      <p:ext uri="{BB962C8B-B14F-4D97-AF65-F5344CB8AC3E}">
        <p14:creationId xmlns:p14="http://schemas.microsoft.com/office/powerpoint/2010/main" val="264350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2844</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Process Book</vt:lpstr>
      <vt:lpstr>Initial Proposal</vt:lpstr>
      <vt:lpstr>Current Proposal:  The What</vt:lpstr>
      <vt:lpstr>Motivation: The Why</vt:lpstr>
      <vt:lpstr>Articles</vt:lpstr>
      <vt:lpstr>Mood Board: Visualization inspirations</vt:lpstr>
      <vt:lpstr>Questions: The Purpose</vt:lpstr>
      <vt:lpstr>Data: Layout</vt:lpstr>
      <vt:lpstr>Data</vt:lpstr>
      <vt:lpstr>Data</vt:lpstr>
      <vt:lpstr>Exploratory Data Analysis</vt:lpstr>
      <vt:lpstr>Exploratory Data Analysis</vt:lpstr>
      <vt:lpstr>Design</vt:lpstr>
      <vt:lpstr>Phase I</vt:lpstr>
      <vt:lpstr>Design: Phase I</vt:lpstr>
      <vt:lpstr>Phase II</vt:lpstr>
      <vt:lpstr>Design: Phase II</vt:lpstr>
      <vt:lpstr>Phase III: The Matrix</vt:lpstr>
      <vt:lpstr>Phase III: The Matrix</vt:lpstr>
      <vt:lpstr>Looks like a heatmap Matrix</vt:lpstr>
      <vt:lpstr>Phase III: The Matrix</vt:lpstr>
      <vt:lpstr>Phase IV</vt:lpstr>
      <vt:lpstr>Phase IV</vt:lpstr>
      <vt:lpstr>Current Design</vt:lpstr>
      <vt:lpstr>Map</vt:lpstr>
      <vt:lpstr>Map</vt:lpstr>
      <vt:lpstr>Correlation Bar Menu</vt:lpstr>
      <vt:lpstr>Correlation Bar Menu</vt:lpstr>
      <vt:lpstr>Bar Chart</vt:lpstr>
      <vt:lpstr>Bar Chart</vt:lpstr>
      <vt:lpstr>Evaluation</vt:lpstr>
      <vt:lpstr>What We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Book</dc:title>
  <dc:creator>Marina johnson</dc:creator>
  <cp:lastModifiedBy>Marina johnson</cp:lastModifiedBy>
  <cp:revision>1</cp:revision>
  <dcterms:created xsi:type="dcterms:W3CDTF">2019-12-08T01:22:22Z</dcterms:created>
  <dcterms:modified xsi:type="dcterms:W3CDTF">2019-12-08T01:24:10Z</dcterms:modified>
</cp:coreProperties>
</file>