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</p:sldMasterIdLst>
  <p:notesMasterIdLst>
    <p:notesMasterId r:id="rId19"/>
  </p:notesMasterIdLst>
  <p:sldIdLst>
    <p:sldId id="279" r:id="rId2"/>
    <p:sldId id="313" r:id="rId3"/>
    <p:sldId id="442" r:id="rId4"/>
    <p:sldId id="443" r:id="rId5"/>
    <p:sldId id="444" r:id="rId6"/>
    <p:sldId id="453" r:id="rId7"/>
    <p:sldId id="445" r:id="rId8"/>
    <p:sldId id="454" r:id="rId9"/>
    <p:sldId id="447" r:id="rId10"/>
    <p:sldId id="446" r:id="rId11"/>
    <p:sldId id="451" r:id="rId12"/>
    <p:sldId id="452" r:id="rId13"/>
    <p:sldId id="455" r:id="rId14"/>
    <p:sldId id="396" r:id="rId15"/>
    <p:sldId id="372" r:id="rId16"/>
    <p:sldId id="289" r:id="rId17"/>
    <p:sldId id="370" r:id="rId18"/>
  </p:sldIdLst>
  <p:sldSz cx="9683750" cy="51435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41" userDrawn="1">
          <p15:clr>
            <a:srgbClr val="A4A3A4"/>
          </p15:clr>
        </p15:guide>
        <p15:guide id="2" pos="28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DF4"/>
    <a:srgbClr val="FF8607"/>
    <a:srgbClr val="F7F9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486" autoAdjust="0"/>
    <p:restoredTop sz="93452" autoAdjust="0"/>
  </p:normalViewPr>
  <p:slideViewPr>
    <p:cSldViewPr showGuides="1">
      <p:cViewPr varScale="1">
        <p:scale>
          <a:sx n="129" d="100"/>
          <a:sy n="129" d="100"/>
        </p:scale>
        <p:origin x="690" y="120"/>
      </p:cViewPr>
      <p:guideLst>
        <p:guide orient="horz" pos="441"/>
        <p:guide pos="28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099"/>
    </p:cViewPr>
  </p:sorterViewPr>
  <p:gridSpacing cx="72005" cy="72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/>
          <a:lstStyle/>
          <a:p>
            <a:pPr lvl="0" algn="l"/>
            <a:endParaRPr sz="120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2051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/>
          <a:lstStyle/>
          <a:p>
            <a:pPr lvl="0" algn="r"/>
            <a:fld id="{BB962C8B-B14F-4D97-AF65-F5344CB8AC3E}" type="datetime1">
              <a:rPr lang="zh-CN" altLang="en-US" dirty="0">
                <a:ea typeface="宋体" panose="02010600030101010101" pitchFamily="2" charset="-122"/>
              </a:rPr>
              <a:t>2023-3-4</a:t>
            </a:fld>
            <a:endParaRPr lang="zh-CN" altLang="en-US" sz="1200" dirty="0">
              <a:latin typeface="微软雅黑" panose="020B0503020204020204" pitchFamily="2" charset="-122"/>
              <a:ea typeface="宋体" panose="02010600030101010101" pitchFamily="2" charset="-122"/>
            </a:endParaRPr>
          </a:p>
        </p:txBody>
      </p:sp>
      <p:sp>
        <p:nvSpPr>
          <p:cNvPr id="2052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01613" y="685800"/>
            <a:ext cx="6454775" cy="34290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2053" name="备注占位符 4"/>
          <p:cNvSpPr>
            <a:spLocks noGrp="1" noRot="1"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054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anchor="b"/>
          <a:lstStyle/>
          <a:p>
            <a:pPr lvl="0" algn="l"/>
            <a:endParaRPr sz="120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2055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anchor="b"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  <a:t>‹#›</a:t>
            </a:fld>
            <a:endParaRPr lang="zh-CN" altLang="en-US" sz="1200" dirty="0">
              <a:latin typeface="微软雅黑" panose="020B0503020204020204" pitchFamily="2" charset="-122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lvl="0" defTabSz="0" fontAlgn="base">
      <a:defRPr sz="1200" kern="1200"/>
    </a:lvl1pPr>
    <a:lvl2pPr marL="0" lvl="1" indent="0" defTabSz="0" fontAlgn="base">
      <a:defRPr sz="1200" kern="1200"/>
    </a:lvl2pPr>
    <a:lvl3pPr marL="0" lvl="2" indent="0" defTabSz="0" fontAlgn="base">
      <a:defRPr sz="1200" kern="1200"/>
    </a:lvl3pPr>
    <a:lvl4pPr marL="0" lvl="3" indent="0" defTabSz="0" fontAlgn="base">
      <a:defRPr sz="1200" kern="1200"/>
    </a:lvl4pPr>
    <a:lvl5pPr marL="0" lvl="4" indent="0" defTabSz="0" fontAlgn="base">
      <a:defRPr sz="1200" kern="1200"/>
    </a:lvl5pPr>
    <a:lvl6pPr marL="2286000" lvl="5" indent="0" defTabSz="0" fontAlgn="base">
      <a:defRPr sz="1200" kern="1200"/>
    </a:lvl6pPr>
    <a:lvl7pPr marL="2743200" lvl="6" indent="0" defTabSz="0" fontAlgn="base">
      <a:defRPr sz="1200" kern="1200"/>
    </a:lvl7pPr>
    <a:lvl8pPr marL="3200400" lvl="7" indent="0" defTabSz="0" fontAlgn="base">
      <a:defRPr sz="1200" kern="1200"/>
    </a:lvl8pPr>
    <a:lvl9pPr marL="3657600" lvl="8" indent="0" defTabSz="0" fontAlgn="base">
      <a:defRPr sz="1200" kern="1200"/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01613" y="685800"/>
            <a:ext cx="645477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altLang="zh-CN" dirty="0"/>
              <a:t>Canvas</a:t>
            </a:r>
            <a:r>
              <a:rPr lang="zh-CN" altLang="en-US" dirty="0"/>
              <a:t>坐标系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zh-CN" altLang="en-US" dirty="0"/>
              <a:t>底板  刻度  指针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smtClean="0">
                <a:ea typeface="宋体" panose="02010600030101010101" pitchFamily="2" charset="-122"/>
              </a:rPr>
              <a:t>3</a:t>
            </a:fld>
            <a:endParaRPr lang="zh-CN" altLang="en-US" sz="1200" dirty="0">
              <a:latin typeface="微软雅黑" panose="020B0503020204020204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97537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01613" y="685800"/>
            <a:ext cx="645477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altLang="zh-CN" dirty="0"/>
              <a:t>Canvas</a:t>
            </a:r>
            <a:r>
              <a:rPr lang="zh-CN" altLang="en-US" dirty="0"/>
              <a:t>坐标系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zh-CN" altLang="en-US" dirty="0"/>
              <a:t>底板  刻度  指针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smtClean="0">
                <a:ea typeface="宋体" panose="02010600030101010101" pitchFamily="2" charset="-122"/>
              </a:rPr>
              <a:t>12</a:t>
            </a:fld>
            <a:endParaRPr lang="zh-CN" altLang="en-US" sz="1200" dirty="0">
              <a:latin typeface="微软雅黑" panose="020B0503020204020204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396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01613" y="685800"/>
            <a:ext cx="645477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altLang="zh-CN" dirty="0"/>
              <a:t>Canvas</a:t>
            </a:r>
            <a:r>
              <a:rPr lang="zh-CN" altLang="en-US" dirty="0"/>
              <a:t>坐标系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zh-CN" altLang="en-US" dirty="0"/>
              <a:t>底板  刻度  指针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smtClean="0">
                <a:ea typeface="宋体" panose="02010600030101010101" pitchFamily="2" charset="-122"/>
              </a:rPr>
              <a:t>13</a:t>
            </a:fld>
            <a:endParaRPr lang="zh-CN" altLang="en-US" sz="1200" dirty="0">
              <a:latin typeface="微软雅黑" panose="020B0503020204020204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675558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01613" y="685800"/>
            <a:ext cx="645477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altLang="zh-CN" dirty="0"/>
              <a:t>Canvas</a:t>
            </a:r>
            <a:r>
              <a:rPr lang="zh-CN" altLang="en-US" dirty="0"/>
              <a:t>坐标系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zh-CN" altLang="en-US" dirty="0"/>
              <a:t>底板  刻度  指针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smtClean="0">
                <a:ea typeface="宋体" panose="02010600030101010101" pitchFamily="2" charset="-122"/>
              </a:rPr>
              <a:t>4</a:t>
            </a:fld>
            <a:endParaRPr lang="zh-CN" altLang="en-US" sz="1200" dirty="0">
              <a:latin typeface="微软雅黑" panose="020B0503020204020204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920673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01613" y="685800"/>
            <a:ext cx="645477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altLang="zh-CN" dirty="0"/>
              <a:t>Canvas</a:t>
            </a:r>
            <a:r>
              <a:rPr lang="zh-CN" altLang="en-US" dirty="0"/>
              <a:t>坐标系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zh-CN" altLang="en-US" dirty="0"/>
              <a:t>底板  刻度  指针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smtClean="0">
                <a:ea typeface="宋体" panose="02010600030101010101" pitchFamily="2" charset="-122"/>
              </a:rPr>
              <a:t>5</a:t>
            </a:fld>
            <a:endParaRPr lang="zh-CN" altLang="en-US" sz="1200" dirty="0">
              <a:latin typeface="微软雅黑" panose="020B0503020204020204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71153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01613" y="685800"/>
            <a:ext cx="645477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altLang="zh-CN" dirty="0"/>
              <a:t>Canvas</a:t>
            </a:r>
            <a:r>
              <a:rPr lang="zh-CN" altLang="en-US" dirty="0"/>
              <a:t>坐标系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zh-CN" altLang="en-US" dirty="0"/>
              <a:t>底板  刻度  指针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smtClean="0">
                <a:ea typeface="宋体" panose="02010600030101010101" pitchFamily="2" charset="-122"/>
              </a:rPr>
              <a:t>6</a:t>
            </a:fld>
            <a:endParaRPr lang="zh-CN" altLang="en-US" sz="1200" dirty="0">
              <a:latin typeface="微软雅黑" panose="020B0503020204020204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77953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01613" y="685800"/>
            <a:ext cx="645477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altLang="zh-CN" dirty="0"/>
              <a:t>Canvas</a:t>
            </a:r>
            <a:r>
              <a:rPr lang="zh-CN" altLang="en-US" dirty="0"/>
              <a:t>坐标系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zh-CN" altLang="en-US" dirty="0"/>
              <a:t>底板  刻度  指针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smtClean="0">
                <a:ea typeface="宋体" panose="02010600030101010101" pitchFamily="2" charset="-122"/>
              </a:rPr>
              <a:t>7</a:t>
            </a:fld>
            <a:endParaRPr lang="zh-CN" altLang="en-US" sz="1200" dirty="0">
              <a:latin typeface="微软雅黑" panose="020B0503020204020204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292539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01613" y="685800"/>
            <a:ext cx="645477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altLang="zh-CN" dirty="0"/>
              <a:t>Canvas</a:t>
            </a:r>
            <a:r>
              <a:rPr lang="zh-CN" altLang="en-US" dirty="0"/>
              <a:t>坐标系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zh-CN" altLang="en-US" dirty="0"/>
              <a:t>底板  刻度  指针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smtClean="0">
                <a:ea typeface="宋体" panose="02010600030101010101" pitchFamily="2" charset="-122"/>
              </a:rPr>
              <a:t>8</a:t>
            </a:fld>
            <a:endParaRPr lang="zh-CN" altLang="en-US" sz="1200" dirty="0">
              <a:latin typeface="微软雅黑" panose="020B0503020204020204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807601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01613" y="685800"/>
            <a:ext cx="645477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altLang="zh-CN" dirty="0"/>
              <a:t>Canvas</a:t>
            </a:r>
            <a:r>
              <a:rPr lang="zh-CN" altLang="en-US" dirty="0"/>
              <a:t>坐标系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zh-CN" altLang="en-US" dirty="0"/>
              <a:t>底板  刻度  指针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smtClean="0">
                <a:ea typeface="宋体" panose="02010600030101010101" pitchFamily="2" charset="-122"/>
              </a:rPr>
              <a:t>9</a:t>
            </a:fld>
            <a:endParaRPr lang="zh-CN" altLang="en-US" sz="1200" dirty="0">
              <a:latin typeface="微软雅黑" panose="020B0503020204020204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047706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01613" y="685800"/>
            <a:ext cx="645477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altLang="zh-CN" dirty="0"/>
              <a:t>Canvas</a:t>
            </a:r>
            <a:r>
              <a:rPr lang="zh-CN" altLang="en-US" dirty="0"/>
              <a:t>坐标系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zh-CN" altLang="en-US" dirty="0"/>
              <a:t>底板  刻度  指针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smtClean="0">
                <a:ea typeface="宋体" panose="02010600030101010101" pitchFamily="2" charset="-122"/>
              </a:rPr>
              <a:t>10</a:t>
            </a:fld>
            <a:endParaRPr lang="zh-CN" altLang="en-US" sz="1200" dirty="0">
              <a:latin typeface="微软雅黑" panose="020B0503020204020204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49503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01613" y="685800"/>
            <a:ext cx="645477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altLang="zh-CN" dirty="0"/>
              <a:t>Canvas</a:t>
            </a:r>
            <a:r>
              <a:rPr lang="zh-CN" altLang="en-US" dirty="0"/>
              <a:t>坐标系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zh-CN" altLang="en-US" dirty="0"/>
              <a:t>底板  刻度  指针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smtClean="0">
                <a:ea typeface="宋体" panose="02010600030101010101" pitchFamily="2" charset="-122"/>
              </a:rPr>
              <a:t>11</a:t>
            </a:fld>
            <a:endParaRPr lang="zh-CN" altLang="en-US" sz="1200" dirty="0">
              <a:latin typeface="微软雅黑" panose="020B0503020204020204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559982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0469" y="841772"/>
            <a:ext cx="7262813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0469" y="2701528"/>
            <a:ext cx="7262813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smtClean="0">
                <a:sym typeface="微软雅黑" panose="020B0503020204020204" pitchFamily="2" charset="-122"/>
              </a:rPr>
              <a:t>2023-3-4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sym typeface="微软雅黑" panose="020B0503020204020204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smtClean="0">
                <a:sym typeface="微软雅黑" panose="020B0503020204020204" pitchFamily="2" charset="-122"/>
              </a:rPr>
              <a:t>‹#›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02181B2-FFA9-4B08-B1D8-57A5473A7652}"/>
              </a:ext>
            </a:extLst>
          </p:cNvPr>
          <p:cNvSpPr/>
          <p:nvPr userDrawn="1"/>
        </p:nvSpPr>
        <p:spPr>
          <a:xfrm>
            <a:off x="0" y="0"/>
            <a:ext cx="9683750" cy="18000"/>
          </a:xfrm>
          <a:prstGeom prst="rect">
            <a:avLst/>
          </a:prstGeom>
          <a:solidFill>
            <a:srgbClr val="FF86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等腰三角形 28">
            <a:extLst>
              <a:ext uri="{FF2B5EF4-FFF2-40B4-BE49-F238E27FC236}">
                <a16:creationId xmlns:a16="http://schemas.microsoft.com/office/drawing/2014/main" id="{4138F24F-55D1-45DC-9225-5A15E51D0C61}"/>
              </a:ext>
            </a:extLst>
          </p:cNvPr>
          <p:cNvSpPr/>
          <p:nvPr userDrawn="1"/>
        </p:nvSpPr>
        <p:spPr>
          <a:xfrm rot="5400000">
            <a:off x="-22403" y="217989"/>
            <a:ext cx="311365" cy="266558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微软雅黑" panose="020B0503020204020204" pitchFamily="2" charset="-122"/>
            </a:endParaRPr>
          </a:p>
        </p:txBody>
      </p:sp>
      <p:sp>
        <p:nvSpPr>
          <p:cNvPr id="9" name="矩形 9">
            <a:extLst>
              <a:ext uri="{FF2B5EF4-FFF2-40B4-BE49-F238E27FC236}">
                <a16:creationId xmlns:a16="http://schemas.microsoft.com/office/drawing/2014/main" id="{A6437B75-808C-403D-A6C6-5972577EE2B7}"/>
              </a:ext>
            </a:extLst>
          </p:cNvPr>
          <p:cNvSpPr/>
          <p:nvPr userDrawn="1"/>
        </p:nvSpPr>
        <p:spPr>
          <a:xfrm>
            <a:off x="0" y="5125500"/>
            <a:ext cx="9683750" cy="18000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微软雅黑" panose="020B0503020204020204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28166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smtClean="0">
                <a:sym typeface="微软雅黑" panose="020B0503020204020204" pitchFamily="2" charset="-122"/>
              </a:rPr>
              <a:t>2023-3-4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sym typeface="微软雅黑" panose="020B0503020204020204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smtClean="0">
                <a:sym typeface="微软雅黑" panose="020B0503020204020204" pitchFamily="2" charset="-122"/>
              </a:rPr>
              <a:t>‹#›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05736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29933" y="273844"/>
            <a:ext cx="2088059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5758" y="273844"/>
            <a:ext cx="6143129" cy="435887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smtClean="0">
                <a:sym typeface="微软雅黑" panose="020B0503020204020204" pitchFamily="2" charset="-122"/>
              </a:rPr>
              <a:t>2023-3-4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sym typeface="微软雅黑" panose="020B0503020204020204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smtClean="0">
                <a:sym typeface="微软雅黑" panose="020B0503020204020204" pitchFamily="2" charset="-122"/>
              </a:rPr>
              <a:t>‹#›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81086018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smtClean="0">
                <a:sym typeface="微软雅黑" panose="020B0503020204020204" pitchFamily="2" charset="-122"/>
              </a:rPr>
              <a:t>2023-3-4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sym typeface="微软雅黑" panose="020B0503020204020204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smtClean="0">
                <a:sym typeface="微软雅黑" panose="020B0503020204020204" pitchFamily="2" charset="-122"/>
              </a:rPr>
              <a:t>‹#›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45195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714" y="1282304"/>
            <a:ext cx="8352234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714" y="3442098"/>
            <a:ext cx="8352234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smtClean="0">
                <a:sym typeface="微软雅黑" panose="020B0503020204020204" pitchFamily="2" charset="-122"/>
              </a:rPr>
              <a:t>2023-3-4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sym typeface="微软雅黑" panose="020B0503020204020204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smtClean="0">
                <a:sym typeface="微软雅黑" panose="020B0503020204020204" pitchFamily="2" charset="-122"/>
              </a:rPr>
              <a:t>‹#›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3064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5758" y="1369219"/>
            <a:ext cx="4115594" cy="326350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02398" y="1369219"/>
            <a:ext cx="4115594" cy="326350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smtClean="0">
                <a:sym typeface="微软雅黑" panose="020B0503020204020204" pitchFamily="2" charset="-122"/>
              </a:rPr>
              <a:t>2023-3-4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sym typeface="微软雅黑" panose="020B0503020204020204" pitchFamily="2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smtClean="0">
                <a:sym typeface="微软雅黑" panose="020B0503020204020204" pitchFamily="2" charset="-122"/>
              </a:rPr>
              <a:t>‹#›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9263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7019" y="273844"/>
            <a:ext cx="8352234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019" y="1260872"/>
            <a:ext cx="409668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7019" y="1878806"/>
            <a:ext cx="4096680" cy="276344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02398" y="1260872"/>
            <a:ext cx="4116855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02398" y="1878806"/>
            <a:ext cx="4116855" cy="276344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smtClean="0">
                <a:sym typeface="微软雅黑" panose="020B0503020204020204" pitchFamily="2" charset="-122"/>
              </a:rPr>
              <a:t>2023-3-4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sym typeface="微软雅黑" panose="020B0503020204020204" pitchFamily="2" charset="-122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smtClean="0">
                <a:sym typeface="微软雅黑" panose="020B0503020204020204" pitchFamily="2" charset="-122"/>
              </a:rPr>
              <a:t>‹#›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7780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smtClean="0">
                <a:sym typeface="微软雅黑" panose="020B0503020204020204" pitchFamily="2" charset="-122"/>
              </a:rPr>
              <a:t>2023-3-4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sym typeface="微软雅黑" panose="020B0503020204020204" pitchFamily="2" charset="-122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smtClean="0">
                <a:sym typeface="微软雅黑" panose="020B0503020204020204" pitchFamily="2" charset="-122"/>
              </a:rPr>
              <a:t>‹#›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08812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smtClean="0">
                <a:sym typeface="微软雅黑" panose="020B0503020204020204" pitchFamily="2" charset="-122"/>
              </a:rPr>
              <a:t>2023-3-4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sym typeface="微软雅黑" panose="020B0503020204020204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smtClean="0">
                <a:sym typeface="微软雅黑" panose="020B0503020204020204" pitchFamily="2" charset="-122"/>
              </a:rPr>
              <a:t>‹#›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83670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7020" y="342900"/>
            <a:ext cx="3123261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16855" y="740569"/>
            <a:ext cx="4902398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7020" y="1543050"/>
            <a:ext cx="3123261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smtClean="0">
                <a:sym typeface="微软雅黑" panose="020B0503020204020204" pitchFamily="2" charset="-122"/>
              </a:rPr>
              <a:t>2023-3-4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sym typeface="微软雅黑" panose="020B0503020204020204" pitchFamily="2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smtClean="0">
                <a:sym typeface="微软雅黑" panose="020B0503020204020204" pitchFamily="2" charset="-122"/>
              </a:rPr>
              <a:t>‹#›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64701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7020" y="342900"/>
            <a:ext cx="3123261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16855" y="740569"/>
            <a:ext cx="4902398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7020" y="1543050"/>
            <a:ext cx="3123261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smtClean="0">
                <a:sym typeface="微软雅黑" panose="020B0503020204020204" pitchFamily="2" charset="-122"/>
              </a:rPr>
              <a:t>2023-3-4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sym typeface="微软雅黑" panose="020B0503020204020204" pitchFamily="2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smtClean="0">
                <a:sym typeface="微软雅黑" panose="020B0503020204020204" pitchFamily="2" charset="-122"/>
              </a:rPr>
              <a:t>‹#›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59727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5758" y="273844"/>
            <a:ext cx="8352234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5758" y="1369219"/>
            <a:ext cx="8352234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5758" y="4767263"/>
            <a:ext cx="217884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fld id="{BB962C8B-B14F-4D97-AF65-F5344CB8AC3E}" type="datetime1">
              <a:rPr lang="zh-CN" altLang="en-US" smtClean="0">
                <a:sym typeface="微软雅黑" panose="020B0503020204020204" pitchFamily="2" charset="-122"/>
              </a:rPr>
              <a:t>2023-3-4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07742" y="4767263"/>
            <a:ext cx="326826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endParaRPr lang="zh-CN" altLang="en-US">
              <a:sym typeface="微软雅黑" panose="020B0503020204020204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39148" y="4767263"/>
            <a:ext cx="217884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fld id="{9A0DB2DC-4C9A-4742-B13C-FB6460FD3503}" type="slidenum">
              <a:rPr lang="zh-CN" altLang="en-US" smtClean="0">
                <a:sym typeface="微软雅黑" panose="020B0503020204020204" pitchFamily="2" charset="-122"/>
              </a:rPr>
              <a:t>‹#›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59278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mailto:2230149179@QQ.com" TargetMode="Externa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黑色底纹"/>
          <p:cNvSpPr/>
          <p:nvPr/>
        </p:nvSpPr>
        <p:spPr>
          <a:xfrm>
            <a:off x="0" y="0"/>
            <a:ext cx="9683750" cy="5143500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grpSp>
        <p:nvGrpSpPr>
          <p:cNvPr id="3076" name="组合 3075"/>
          <p:cNvGrpSpPr/>
          <p:nvPr/>
        </p:nvGrpSpPr>
        <p:grpSpPr>
          <a:xfrm>
            <a:off x="6725" y="-1"/>
            <a:ext cx="9683750" cy="4105683"/>
            <a:chOff x="0" y="0"/>
            <a:chExt cx="9144000" cy="3959968"/>
          </a:xfrm>
        </p:grpSpPr>
        <p:sp>
          <p:nvSpPr>
            <p:cNvPr id="3077" name="矩形 254"/>
            <p:cNvSpPr/>
            <p:nvPr/>
          </p:nvSpPr>
          <p:spPr>
            <a:xfrm>
              <a:off x="0" y="113953"/>
              <a:ext cx="9144000" cy="3846015"/>
            </a:xfrm>
            <a:custGeom>
              <a:avLst/>
              <a:gdLst>
                <a:gd name="txL" fmla="*/ 0 w 9144000"/>
                <a:gd name="txT" fmla="*/ 0 h 3846015"/>
                <a:gd name="txR" fmla="*/ 9144000 w 9144000"/>
                <a:gd name="txB" fmla="*/ 3846015 h 3846015"/>
              </a:gdLst>
              <a:ahLst/>
              <a:cxnLst>
                <a:cxn ang="0">
                  <a:pos x="0" y="0"/>
                </a:cxn>
              </a:cxnLst>
              <a:rect l="txL" t="txT" r="txR" b="txB"/>
              <a:pathLst>
                <a:path w="9144000" h="3846015">
                  <a:moveTo>
                    <a:pt x="0" y="0"/>
                  </a:moveTo>
                  <a:lnTo>
                    <a:pt x="9144000" y="0"/>
                  </a:lnTo>
                  <a:lnTo>
                    <a:pt x="9144000" y="3651870"/>
                  </a:lnTo>
                  <a:lnTo>
                    <a:pt x="4766144" y="3651870"/>
                  </a:lnTo>
                  <a:lnTo>
                    <a:pt x="4571999" y="3846015"/>
                  </a:lnTo>
                  <a:lnTo>
                    <a:pt x="4377855" y="3651870"/>
                  </a:lnTo>
                  <a:lnTo>
                    <a:pt x="0" y="3651870"/>
                  </a:lnTo>
                  <a:close/>
                </a:path>
              </a:pathLst>
            </a:custGeom>
            <a:solidFill>
              <a:srgbClr val="000000">
                <a:alpha val="59999"/>
              </a:srgbClr>
            </a:solidFill>
            <a:ln w="9525">
              <a:noFill/>
            </a:ln>
          </p:spPr>
          <p:txBody>
            <a:bodyPr anchor="ctr"/>
            <a:lstStyle/>
            <a:p>
              <a:pPr algn="ctr"/>
              <a:endParaRPr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  <p:sp>
          <p:nvSpPr>
            <p:cNvPr id="3078" name="矩形 254"/>
            <p:cNvSpPr/>
            <p:nvPr/>
          </p:nvSpPr>
          <p:spPr>
            <a:xfrm>
              <a:off x="0" y="0"/>
              <a:ext cx="9144000" cy="3846015"/>
            </a:xfrm>
            <a:custGeom>
              <a:avLst/>
              <a:gdLst>
                <a:gd name="txL" fmla="*/ 0 w 9144000"/>
                <a:gd name="txT" fmla="*/ 0 h 3846015"/>
                <a:gd name="txR" fmla="*/ 9144000 w 9144000"/>
                <a:gd name="txB" fmla="*/ 3846015 h 3846015"/>
              </a:gdLst>
              <a:ahLst/>
              <a:cxnLst>
                <a:cxn ang="0">
                  <a:pos x="0" y="0"/>
                </a:cxn>
              </a:cxnLst>
              <a:rect l="txL" t="txT" r="txR" b="txB"/>
              <a:pathLst>
                <a:path w="9144000" h="3846015">
                  <a:moveTo>
                    <a:pt x="0" y="0"/>
                  </a:moveTo>
                  <a:lnTo>
                    <a:pt x="9144000" y="0"/>
                  </a:lnTo>
                  <a:lnTo>
                    <a:pt x="9144000" y="3651870"/>
                  </a:lnTo>
                  <a:lnTo>
                    <a:pt x="4766144" y="3651870"/>
                  </a:lnTo>
                  <a:lnTo>
                    <a:pt x="4571999" y="3846015"/>
                  </a:lnTo>
                  <a:lnTo>
                    <a:pt x="4377855" y="3651870"/>
                  </a:lnTo>
                  <a:lnTo>
                    <a:pt x="0" y="3651870"/>
                  </a:lnTo>
                  <a:close/>
                </a:path>
              </a:pathLst>
            </a:custGeom>
            <a:solidFill>
              <a:srgbClr val="FF8607"/>
            </a:solidFill>
            <a:ln w="9525">
              <a:noFill/>
            </a:ln>
          </p:spPr>
          <p:txBody>
            <a:bodyPr anchor="ctr"/>
            <a:lstStyle/>
            <a:p>
              <a:pPr algn="ctr"/>
              <a:endParaRPr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</p:grpSp>
      <p:sp>
        <p:nvSpPr>
          <p:cNvPr id="3079" name="任意多边形 62"/>
          <p:cNvSpPr/>
          <p:nvPr/>
        </p:nvSpPr>
        <p:spPr>
          <a:xfrm rot="18840000">
            <a:off x="2077299" y="-2729430"/>
            <a:ext cx="5342875" cy="5432987"/>
          </a:xfrm>
          <a:custGeom>
            <a:avLst/>
            <a:gdLst>
              <a:gd name="txL" fmla="*/ 0 w 4624012"/>
              <a:gd name="txT" fmla="*/ 0 h 4624012"/>
              <a:gd name="txR" fmla="*/ 4624012 w 4624012"/>
              <a:gd name="txB" fmla="*/ 4624012 h 4624012"/>
            </a:gdLst>
            <a:ahLst/>
            <a:cxnLst>
              <a:cxn ang="0">
                <a:pos x="0" y="0"/>
              </a:cxn>
              <a:cxn ang="0">
                <a:pos x="4624012" y="4624012"/>
              </a:cxn>
              <a:cxn ang="0">
                <a:pos x="0" y="4624012"/>
              </a:cxn>
            </a:cxnLst>
            <a:rect l="txL" t="txT" r="txR" b="txB"/>
            <a:pathLst>
              <a:path w="4624012" h="4624012">
                <a:moveTo>
                  <a:pt x="0" y="0"/>
                </a:moveTo>
                <a:lnTo>
                  <a:pt x="4624012" y="4624012"/>
                </a:lnTo>
                <a:lnTo>
                  <a:pt x="0" y="4624012"/>
                </a:lnTo>
                <a:close/>
              </a:path>
            </a:pathLst>
          </a:custGeom>
          <a:solidFill>
            <a:srgbClr val="FF9725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3080" name="矩形 258"/>
          <p:cNvSpPr/>
          <p:nvPr/>
        </p:nvSpPr>
        <p:spPr>
          <a:xfrm>
            <a:off x="0" y="1240235"/>
            <a:ext cx="9683750" cy="8745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5083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Impact" panose="020B0806030902050204" pitchFamily="2" charset="0"/>
              </a:rPr>
              <a:t>WPF</a:t>
            </a:r>
            <a:r>
              <a:rPr lang="zh-CN" altLang="en-US" sz="5083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Impact" panose="020B0806030902050204" pitchFamily="2" charset="0"/>
              </a:rPr>
              <a:t>上位机工业互联</a:t>
            </a:r>
            <a:r>
              <a:rPr lang="en-US" altLang="zh-CN" sz="5083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Impact" panose="020B0806030902050204" pitchFamily="2" charset="0"/>
              </a:rPr>
              <a:t>VIP</a:t>
            </a:r>
            <a:r>
              <a:rPr lang="zh-CN" altLang="en-US" sz="5083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Impact" panose="020B0806030902050204" pitchFamily="2" charset="0"/>
              </a:rPr>
              <a:t>课程</a:t>
            </a:r>
          </a:p>
        </p:txBody>
      </p:sp>
      <p:grpSp>
        <p:nvGrpSpPr>
          <p:cNvPr id="3082" name="组合 3081"/>
          <p:cNvGrpSpPr/>
          <p:nvPr/>
        </p:nvGrpSpPr>
        <p:grpSpPr>
          <a:xfrm>
            <a:off x="1524856" y="2343106"/>
            <a:ext cx="6634041" cy="457288"/>
            <a:chOff x="0" y="0"/>
            <a:chExt cx="6264696" cy="432048"/>
          </a:xfrm>
        </p:grpSpPr>
        <p:sp>
          <p:nvSpPr>
            <p:cNvPr id="3083" name="矩形 1"/>
            <p:cNvSpPr/>
            <p:nvPr/>
          </p:nvSpPr>
          <p:spPr>
            <a:xfrm>
              <a:off x="0" y="0"/>
              <a:ext cx="6264696" cy="432048"/>
            </a:xfrm>
            <a:prstGeom prst="rect">
              <a:avLst/>
            </a:prstGeom>
            <a:solidFill>
              <a:srgbClr val="9A5100"/>
            </a:solidFill>
            <a:ln w="9525">
              <a:noFill/>
            </a:ln>
          </p:spPr>
          <p:txBody>
            <a:bodyPr anchor="ctr"/>
            <a:lstStyle/>
            <a:p>
              <a:pPr algn="ctr"/>
              <a:endParaRPr>
                <a:solidFill>
                  <a:srgbClr val="8646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" panose="020B0503020204020204" pitchFamily="2" charset="-122"/>
              </a:endParaRPr>
            </a:p>
          </p:txBody>
        </p:sp>
        <p:sp>
          <p:nvSpPr>
            <p:cNvPr id="3084" name="矩形 9"/>
            <p:cNvSpPr/>
            <p:nvPr/>
          </p:nvSpPr>
          <p:spPr>
            <a:xfrm>
              <a:off x="0" y="31358"/>
              <a:ext cx="6264696" cy="34894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" panose="020B0503020204020204" pitchFamily="2" charset="-122"/>
                </a:rPr>
                <a:t>开发进阶，蜕变架构，升职加薪，只争朝夕！</a:t>
              </a:r>
            </a:p>
          </p:txBody>
        </p:sp>
      </p:grpSp>
      <p:sp>
        <p:nvSpPr>
          <p:cNvPr id="3086" name="落款标题"/>
          <p:cNvSpPr/>
          <p:nvPr/>
        </p:nvSpPr>
        <p:spPr>
          <a:xfrm>
            <a:off x="0" y="4316842"/>
            <a:ext cx="9683750" cy="36933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" panose="020B0503020204020204" pitchFamily="2" charset="-122"/>
              </a:rPr>
              <a:t>Jovan</a:t>
            </a:r>
          </a:p>
        </p:txBody>
      </p:sp>
      <p:pic>
        <p:nvPicPr>
          <p:cNvPr id="2" name="图片 1" descr="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7735" y="368697"/>
            <a:ext cx="1716176" cy="48015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矩形 27"/>
          <p:cNvSpPr/>
          <p:nvPr/>
        </p:nvSpPr>
        <p:spPr>
          <a:xfrm>
            <a:off x="354820" y="177602"/>
            <a:ext cx="4410800" cy="36933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F860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Impact" panose="020B0806030902050204" pitchFamily="2" charset="0"/>
              </a:rPr>
              <a:t>数据访问</a:t>
            </a:r>
            <a:r>
              <a:rPr lang="en-US" altLang="zh-CN" dirty="0">
                <a:solidFill>
                  <a:srgbClr val="FF860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Impact" panose="020B0806030902050204" pitchFamily="2" charset="0"/>
              </a:rPr>
              <a:t>-</a:t>
            </a:r>
            <a:r>
              <a:rPr lang="zh-CN" altLang="en-US" dirty="0">
                <a:solidFill>
                  <a:srgbClr val="FF860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Impact" panose="020B0806030902050204" pitchFamily="2" charset="0"/>
              </a:rPr>
              <a:t>参数配置与持久化</a:t>
            </a:r>
            <a:endParaRPr lang="en-US" altLang="zh-CN" dirty="0">
              <a:solidFill>
                <a:srgbClr val="FF8607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Impact" panose="020B0806030902050204" pitchFamily="2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48582" y="595676"/>
            <a:ext cx="8834075" cy="1090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112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</a:t>
            </a:r>
            <a:r>
              <a:rPr lang="zh-CN" altLang="en-US" sz="1112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、通信参数</a:t>
            </a:r>
          </a:p>
          <a:p>
            <a:pPr>
              <a:lnSpc>
                <a:spcPct val="150000"/>
              </a:lnSpc>
            </a:pPr>
            <a:r>
              <a:rPr lang="en-US" altLang="zh-CN" sz="1112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</a:t>
            </a:r>
            <a:r>
              <a:rPr lang="zh-CN" altLang="en-US" sz="1112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、数据点位参数</a:t>
            </a:r>
          </a:p>
          <a:p>
            <a:pPr>
              <a:lnSpc>
                <a:spcPct val="150000"/>
              </a:lnSpc>
            </a:pPr>
            <a:endParaRPr lang="en-US" altLang="zh-CN" sz="1112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1112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99986728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矩形 27"/>
          <p:cNvSpPr/>
          <p:nvPr/>
        </p:nvSpPr>
        <p:spPr>
          <a:xfrm>
            <a:off x="354820" y="177602"/>
            <a:ext cx="4410800" cy="36933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F860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Impact" panose="020B0806030902050204" pitchFamily="2" charset="0"/>
              </a:rPr>
              <a:t>服务化通信</a:t>
            </a:r>
            <a:endParaRPr lang="en-US" altLang="zh-CN" dirty="0">
              <a:solidFill>
                <a:srgbClr val="FF8607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Impact" panose="020B0806030902050204" pitchFamily="2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48582" y="595676"/>
            <a:ext cx="8834075" cy="13469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112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</a:t>
            </a:r>
            <a:r>
              <a:rPr lang="zh-CN" altLang="en-US" sz="1112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、基于</a:t>
            </a:r>
            <a:r>
              <a:rPr lang="en-US" altLang="zh-CN" sz="1112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Windows</a:t>
            </a:r>
            <a:r>
              <a:rPr lang="zh-CN" altLang="en-US" sz="1112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服务的通信架构调整</a:t>
            </a:r>
            <a:endParaRPr lang="en-US" altLang="zh-CN" sz="1112" b="1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179388">
              <a:lnSpc>
                <a:spcPct val="150000"/>
              </a:lnSpc>
            </a:pPr>
            <a:r>
              <a:rPr lang="en-US" altLang="zh-CN" sz="1112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 </a:t>
            </a:r>
            <a:r>
              <a:rPr lang="zh-CN" altLang="en-US" sz="1112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需要分析：通信中转、实时请求、订阅发布、一对多</a:t>
            </a:r>
            <a:endParaRPr lang="en-US" altLang="zh-CN" sz="1112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179388">
              <a:lnSpc>
                <a:spcPct val="150000"/>
              </a:lnSpc>
            </a:pPr>
            <a:r>
              <a:rPr lang="en-US" altLang="zh-CN" sz="1112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 </a:t>
            </a:r>
            <a:r>
              <a:rPr lang="zh-CN" altLang="en-US" sz="1112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服务应用开发：</a:t>
            </a:r>
            <a:r>
              <a:rPr lang="en-US" altLang="zh-CN" sz="1112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Framework</a:t>
            </a:r>
            <a:r>
              <a:rPr lang="zh-CN" altLang="en-US" sz="1112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（可以选择</a:t>
            </a:r>
            <a:r>
              <a:rPr lang="en-US" altLang="zh-CN" sz="1112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WCF</a:t>
            </a:r>
            <a:r>
              <a:rPr lang="zh-CN" altLang="en-US" sz="1112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，寄宿到</a:t>
            </a:r>
            <a:r>
              <a:rPr lang="en-US" altLang="zh-CN" sz="1112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Windows</a:t>
            </a:r>
            <a:r>
              <a:rPr lang="zh-CN" altLang="en-US" sz="1112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服务）、</a:t>
            </a:r>
            <a:r>
              <a:rPr lang="en-US" altLang="zh-CN" sz="1112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.NET6</a:t>
            </a:r>
            <a:r>
              <a:rPr lang="zh-CN" altLang="en-US" sz="1112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（</a:t>
            </a:r>
            <a:r>
              <a:rPr lang="en-US" altLang="zh-CN" sz="1112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Worker Service</a:t>
            </a:r>
            <a:r>
              <a:rPr lang="zh-CN" altLang="en-US" sz="1112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</a:t>
            </a:r>
            <a:endParaRPr lang="en-US" altLang="zh-CN" sz="1112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50838" indent="-171450">
              <a:lnSpc>
                <a:spcPct val="150000"/>
              </a:lnSpc>
              <a:buFontTx/>
              <a:buChar char="-"/>
            </a:pPr>
            <a:r>
              <a:rPr lang="zh-CN" altLang="en-US" sz="1112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通信功能对接</a:t>
            </a:r>
            <a:endParaRPr lang="en-US" altLang="zh-CN" sz="1112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50838" indent="-171450">
              <a:lnSpc>
                <a:spcPct val="150000"/>
              </a:lnSpc>
              <a:buFontTx/>
              <a:buChar char="-"/>
            </a:pPr>
            <a:r>
              <a:rPr lang="zh-CN" altLang="en-US" sz="1112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服务部署</a:t>
            </a:r>
            <a:r>
              <a:rPr lang="en-US" altLang="zh-CN" sz="1112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:  sc.exe create </a:t>
            </a:r>
            <a:r>
              <a:rPr lang="en-US" altLang="zh-CN" sz="1112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zx_server</a:t>
            </a:r>
            <a:r>
              <a:rPr lang="en-US" altLang="zh-CN" sz="1112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zh-CN" sz="1112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binPath</a:t>
            </a:r>
            <a:r>
              <a:rPr lang="en-US" altLang="zh-CN" sz="1112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="D:\publish\vip\Zhaoxi.DigitalService.exe"</a:t>
            </a:r>
            <a:endParaRPr lang="zh-CN" altLang="en-US" sz="1112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98C6745A-38DD-47C0-83BB-033DC7EB2D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9776294"/>
              </p:ext>
            </p:extLst>
          </p:nvPr>
        </p:nvGraphicFramePr>
        <p:xfrm>
          <a:off x="737590" y="2024416"/>
          <a:ext cx="2808196" cy="2987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0776">
                  <a:extLst>
                    <a:ext uri="{9D8B030D-6E8A-4147-A177-3AD203B41FA5}">
                      <a16:colId xmlns:a16="http://schemas.microsoft.com/office/drawing/2014/main" val="184438248"/>
                    </a:ext>
                  </a:extLst>
                </a:gridCol>
                <a:gridCol w="2127420">
                  <a:extLst>
                    <a:ext uri="{9D8B030D-6E8A-4147-A177-3AD203B41FA5}">
                      <a16:colId xmlns:a16="http://schemas.microsoft.com/office/drawing/2014/main" val="2169297832"/>
                    </a:ext>
                  </a:extLst>
                </a:gridCol>
              </a:tblGrid>
              <a:tr h="213332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800" dirty="0"/>
                        <a:t>服务端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619687157"/>
                  </a:ext>
                </a:extLst>
              </a:tr>
              <a:tr h="213332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800" dirty="0"/>
                        <a:t>利用</a:t>
                      </a:r>
                      <a:r>
                        <a:rPr lang="en-US" altLang="zh-CN" sz="800" dirty="0"/>
                        <a:t>Socket</a:t>
                      </a:r>
                      <a:r>
                        <a:rPr lang="zh-CN" altLang="en-US" sz="800" dirty="0"/>
                        <a:t>开启</a:t>
                      </a:r>
                      <a:r>
                        <a:rPr lang="en-US" altLang="zh-CN" sz="800" dirty="0"/>
                        <a:t>TCP</a:t>
                      </a:r>
                      <a:r>
                        <a:rPr lang="zh-CN" altLang="en-US" sz="800" dirty="0"/>
                        <a:t>服务监听</a:t>
                      </a:r>
                    </a:p>
                  </a:txBody>
                  <a:tcPr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181543792"/>
                  </a:ext>
                </a:extLst>
              </a:tr>
              <a:tr h="21333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dirty="0">
                          <a:solidFill>
                            <a:srgbClr val="00B050"/>
                          </a:solidFill>
                        </a:rPr>
                        <a:t>接收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Accept</a:t>
                      </a:r>
                      <a:r>
                        <a:rPr lang="zh-CN" altLang="en-US" sz="800" dirty="0"/>
                        <a:t>，客户端接入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52713286"/>
                  </a:ext>
                </a:extLst>
              </a:tr>
              <a:tr h="21333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dirty="0">
                          <a:solidFill>
                            <a:srgbClr val="FF0000"/>
                          </a:solidFill>
                        </a:rPr>
                        <a:t>发送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dirty="0"/>
                        <a:t>颁发客户端</a:t>
                      </a:r>
                      <a:r>
                        <a:rPr lang="en-US" altLang="zh-CN" sz="800" dirty="0"/>
                        <a:t>ID</a:t>
                      </a:r>
                      <a:endParaRPr lang="zh-CN" altLang="en-US" sz="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51279586"/>
                  </a:ext>
                </a:extLst>
              </a:tr>
              <a:tr h="21333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dirty="0">
                          <a:solidFill>
                            <a:srgbClr val="00B050"/>
                          </a:solidFill>
                        </a:rPr>
                        <a:t>接收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dirty="0"/>
                        <a:t>读变量请求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1447879"/>
                  </a:ext>
                </a:extLst>
              </a:tr>
              <a:tr h="21333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dirty="0">
                          <a:solidFill>
                            <a:srgbClr val="FF0000"/>
                          </a:solidFill>
                        </a:rPr>
                        <a:t>发送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dirty="0"/>
                        <a:t>回复读取结果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51784221"/>
                  </a:ext>
                </a:extLst>
              </a:tr>
              <a:tr h="21333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dirty="0">
                          <a:solidFill>
                            <a:srgbClr val="00B050"/>
                          </a:solidFill>
                        </a:rPr>
                        <a:t>接收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dirty="0"/>
                        <a:t>写变量请求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46161748"/>
                  </a:ext>
                </a:extLst>
              </a:tr>
              <a:tr h="21333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dirty="0">
                          <a:solidFill>
                            <a:srgbClr val="FF0000"/>
                          </a:solidFill>
                        </a:rPr>
                        <a:t>发送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dirty="0"/>
                        <a:t>回复写入结果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4373410"/>
                  </a:ext>
                </a:extLst>
              </a:tr>
              <a:tr h="21333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dirty="0">
                          <a:solidFill>
                            <a:srgbClr val="00B050"/>
                          </a:solidFill>
                        </a:rPr>
                        <a:t>接收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dirty="0"/>
                        <a:t>订阅变量请求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45467519"/>
                  </a:ext>
                </a:extLst>
              </a:tr>
              <a:tr h="21333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dirty="0">
                          <a:solidFill>
                            <a:srgbClr val="FF0000"/>
                          </a:solidFill>
                        </a:rPr>
                        <a:t>发送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dirty="0"/>
                        <a:t>回复订阅结果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69152024"/>
                  </a:ext>
                </a:extLst>
              </a:tr>
              <a:tr h="21333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dirty="0">
                          <a:solidFill>
                            <a:srgbClr val="FF0000"/>
                          </a:solidFill>
                        </a:rPr>
                        <a:t>发送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dirty="0"/>
                        <a:t>变量数据变化通知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09826704"/>
                  </a:ext>
                </a:extLst>
              </a:tr>
              <a:tr h="21333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dirty="0">
                          <a:solidFill>
                            <a:srgbClr val="00B050"/>
                          </a:solidFill>
                        </a:rPr>
                        <a:t>接收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dirty="0"/>
                        <a:t>客户端心跳请求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78373880"/>
                  </a:ext>
                </a:extLst>
              </a:tr>
              <a:tr h="21333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dirty="0">
                          <a:solidFill>
                            <a:srgbClr val="FF0000"/>
                          </a:solidFill>
                        </a:rPr>
                        <a:t>发送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dirty="0"/>
                        <a:t>心跳响应，更新客户端时效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29340817"/>
                  </a:ext>
                </a:extLst>
              </a:tr>
              <a:tr h="21333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dirty="0">
                          <a:solidFill>
                            <a:srgbClr val="00B050"/>
                          </a:solidFill>
                        </a:rPr>
                        <a:t>接收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dirty="0"/>
                        <a:t>客户端退出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4204502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A0581B03-3761-4008-9297-86F50186AF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7600078"/>
              </p:ext>
            </p:extLst>
          </p:nvPr>
        </p:nvGraphicFramePr>
        <p:xfrm>
          <a:off x="5705935" y="2051456"/>
          <a:ext cx="2664186" cy="277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36">
                  <a:extLst>
                    <a:ext uri="{9D8B030D-6E8A-4147-A177-3AD203B41FA5}">
                      <a16:colId xmlns:a16="http://schemas.microsoft.com/office/drawing/2014/main" val="184438248"/>
                    </a:ext>
                  </a:extLst>
                </a:gridCol>
                <a:gridCol w="2160150">
                  <a:extLst>
                    <a:ext uri="{9D8B030D-6E8A-4147-A177-3AD203B41FA5}">
                      <a16:colId xmlns:a16="http://schemas.microsoft.com/office/drawing/2014/main" val="1465270905"/>
                    </a:ext>
                  </a:extLst>
                </a:gridCol>
              </a:tblGrid>
              <a:tr h="146786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800" dirty="0"/>
                        <a:t>客户端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9687157"/>
                  </a:ext>
                </a:extLst>
              </a:tr>
              <a:tr h="211155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800" dirty="0"/>
                        <a:t>连接到</a:t>
                      </a:r>
                      <a:r>
                        <a:rPr lang="en-US" altLang="zh-CN" sz="800" dirty="0"/>
                        <a:t>TCP</a:t>
                      </a:r>
                      <a:r>
                        <a:rPr lang="zh-CN" altLang="en-US" sz="800" dirty="0"/>
                        <a:t>服务，</a:t>
                      </a:r>
                      <a:r>
                        <a:rPr lang="en-US" altLang="zh-CN" sz="800" dirty="0"/>
                        <a:t>Connect</a:t>
                      </a:r>
                      <a:r>
                        <a:rPr lang="zh-CN" altLang="en-US" sz="800" dirty="0"/>
                        <a:t>，</a:t>
                      </a:r>
                      <a:r>
                        <a:rPr lang="en-US" altLang="zh-CN" sz="800" dirty="0"/>
                        <a:t>TCP</a:t>
                      </a:r>
                      <a:r>
                        <a:rPr lang="zh-CN" altLang="en-US" sz="800" dirty="0"/>
                        <a:t>三次握手</a:t>
                      </a:r>
                    </a:p>
                  </a:txBody>
                  <a:tcPr anchor="ctr">
                    <a:lnB w="12700" cmpd="sng"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1543792"/>
                  </a:ext>
                </a:extLst>
              </a:tr>
              <a:tr h="21115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dirty="0">
                          <a:solidFill>
                            <a:srgbClr val="00B050"/>
                          </a:solidFill>
                        </a:rPr>
                        <a:t>接收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dirty="0"/>
                        <a:t>握手成功后，接收服务端颁发的</a:t>
                      </a:r>
                      <a:r>
                        <a:rPr lang="en-US" altLang="zh-CN" sz="800" dirty="0"/>
                        <a:t>ID</a:t>
                      </a:r>
                      <a:endParaRPr lang="zh-CN" altLang="en-US" sz="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52713286"/>
                  </a:ext>
                </a:extLst>
              </a:tr>
              <a:tr h="21115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dirty="0">
                          <a:solidFill>
                            <a:srgbClr val="FF0000"/>
                          </a:solidFill>
                        </a:rPr>
                        <a:t>发送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dirty="0"/>
                        <a:t>读变量请求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51279586"/>
                  </a:ext>
                </a:extLst>
              </a:tr>
              <a:tr h="21115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dirty="0">
                          <a:solidFill>
                            <a:srgbClr val="00B050"/>
                          </a:solidFill>
                        </a:rPr>
                        <a:t>接收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dirty="0"/>
                        <a:t>读变量结果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1447879"/>
                  </a:ext>
                </a:extLst>
              </a:tr>
              <a:tr h="21115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dirty="0">
                          <a:solidFill>
                            <a:srgbClr val="FF0000"/>
                          </a:solidFill>
                        </a:rPr>
                        <a:t>发送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dirty="0"/>
                        <a:t>写变量请求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51784221"/>
                  </a:ext>
                </a:extLst>
              </a:tr>
              <a:tr h="21115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dirty="0">
                          <a:solidFill>
                            <a:srgbClr val="00B050"/>
                          </a:solidFill>
                        </a:rPr>
                        <a:t>接收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dirty="0"/>
                        <a:t>写变量回复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08215527"/>
                  </a:ext>
                </a:extLst>
              </a:tr>
              <a:tr h="21115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dirty="0">
                          <a:solidFill>
                            <a:srgbClr val="FF0000"/>
                          </a:solidFill>
                        </a:rPr>
                        <a:t>发送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dirty="0"/>
                        <a:t>变量订阅请求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71208857"/>
                  </a:ext>
                </a:extLst>
              </a:tr>
              <a:tr h="21115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dirty="0">
                          <a:solidFill>
                            <a:srgbClr val="00B050"/>
                          </a:solidFill>
                        </a:rPr>
                        <a:t>接收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dirty="0"/>
                        <a:t>变量订阅回复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2854123"/>
                  </a:ext>
                </a:extLst>
              </a:tr>
              <a:tr h="21115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dirty="0">
                          <a:solidFill>
                            <a:srgbClr val="00B050"/>
                          </a:solidFill>
                        </a:rPr>
                        <a:t>接收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dirty="0"/>
                        <a:t>变量最新数据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94680435"/>
                  </a:ext>
                </a:extLst>
              </a:tr>
              <a:tr h="21115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dirty="0">
                          <a:solidFill>
                            <a:srgbClr val="FF0000"/>
                          </a:solidFill>
                        </a:rPr>
                        <a:t>发送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dirty="0"/>
                        <a:t>发送心跳请求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29578593"/>
                  </a:ext>
                </a:extLst>
              </a:tr>
              <a:tr h="21115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dirty="0">
                          <a:solidFill>
                            <a:srgbClr val="00B050"/>
                          </a:solidFill>
                        </a:rPr>
                        <a:t>接收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dirty="0"/>
                        <a:t>心跳回复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74246635"/>
                  </a:ext>
                </a:extLst>
              </a:tr>
              <a:tr h="21115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dirty="0">
                          <a:solidFill>
                            <a:srgbClr val="FF0000"/>
                          </a:solidFill>
                        </a:rPr>
                        <a:t>发送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dirty="0"/>
                        <a:t>客户端退出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19290363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6BD0D23A-3DAF-481F-AA14-132EC5C823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6271941"/>
              </p:ext>
            </p:extLst>
          </p:nvPr>
        </p:nvGraphicFramePr>
        <p:xfrm>
          <a:off x="6642000" y="2038751"/>
          <a:ext cx="2664186" cy="277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36">
                  <a:extLst>
                    <a:ext uri="{9D8B030D-6E8A-4147-A177-3AD203B41FA5}">
                      <a16:colId xmlns:a16="http://schemas.microsoft.com/office/drawing/2014/main" val="184438248"/>
                    </a:ext>
                  </a:extLst>
                </a:gridCol>
                <a:gridCol w="2160150">
                  <a:extLst>
                    <a:ext uri="{9D8B030D-6E8A-4147-A177-3AD203B41FA5}">
                      <a16:colId xmlns:a16="http://schemas.microsoft.com/office/drawing/2014/main" val="1465270905"/>
                    </a:ext>
                  </a:extLst>
                </a:gridCol>
              </a:tblGrid>
              <a:tr h="207900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800" dirty="0"/>
                        <a:t>客户端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9687157"/>
                  </a:ext>
                </a:extLst>
              </a:tr>
              <a:tr h="211155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800" dirty="0"/>
                        <a:t>连接到</a:t>
                      </a:r>
                      <a:r>
                        <a:rPr lang="en-US" altLang="zh-CN" sz="800" dirty="0"/>
                        <a:t>TCP</a:t>
                      </a:r>
                      <a:r>
                        <a:rPr lang="zh-CN" altLang="en-US" sz="800" dirty="0"/>
                        <a:t>服务，</a:t>
                      </a:r>
                      <a:r>
                        <a:rPr lang="en-US" altLang="zh-CN" sz="800" dirty="0"/>
                        <a:t>Connect</a:t>
                      </a:r>
                      <a:r>
                        <a:rPr lang="zh-CN" altLang="en-US" sz="800" dirty="0"/>
                        <a:t>，</a:t>
                      </a:r>
                      <a:r>
                        <a:rPr lang="en-US" altLang="zh-CN" sz="800" dirty="0"/>
                        <a:t>TCP</a:t>
                      </a:r>
                      <a:r>
                        <a:rPr lang="zh-CN" altLang="en-US" sz="800" dirty="0"/>
                        <a:t>三次握手</a:t>
                      </a:r>
                    </a:p>
                  </a:txBody>
                  <a:tcPr anchor="ctr">
                    <a:lnB w="12700" cmpd="sng"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1543792"/>
                  </a:ext>
                </a:extLst>
              </a:tr>
              <a:tr h="21115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dirty="0">
                          <a:solidFill>
                            <a:srgbClr val="00B050"/>
                          </a:solidFill>
                        </a:rPr>
                        <a:t>接收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dirty="0"/>
                        <a:t>握手成功后，接收服务端颁发的</a:t>
                      </a:r>
                      <a:r>
                        <a:rPr lang="en-US" altLang="zh-CN" sz="800" dirty="0"/>
                        <a:t>ID</a:t>
                      </a:r>
                      <a:endParaRPr lang="zh-CN" altLang="en-US" sz="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52713286"/>
                  </a:ext>
                </a:extLst>
              </a:tr>
              <a:tr h="21115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dirty="0">
                          <a:solidFill>
                            <a:srgbClr val="FF0000"/>
                          </a:solidFill>
                        </a:rPr>
                        <a:t>发送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dirty="0"/>
                        <a:t>读变量请求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51279586"/>
                  </a:ext>
                </a:extLst>
              </a:tr>
              <a:tr h="21115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dirty="0">
                          <a:solidFill>
                            <a:srgbClr val="00B050"/>
                          </a:solidFill>
                        </a:rPr>
                        <a:t>接收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dirty="0"/>
                        <a:t>读变量结果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1447879"/>
                  </a:ext>
                </a:extLst>
              </a:tr>
              <a:tr h="21115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dirty="0">
                          <a:solidFill>
                            <a:srgbClr val="FF0000"/>
                          </a:solidFill>
                        </a:rPr>
                        <a:t>发送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dirty="0"/>
                        <a:t>写变量请求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51784221"/>
                  </a:ext>
                </a:extLst>
              </a:tr>
              <a:tr h="21115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dirty="0">
                          <a:solidFill>
                            <a:srgbClr val="00B050"/>
                          </a:solidFill>
                        </a:rPr>
                        <a:t>接收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dirty="0"/>
                        <a:t>写变量回复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08215527"/>
                  </a:ext>
                </a:extLst>
              </a:tr>
              <a:tr h="21115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dirty="0">
                          <a:solidFill>
                            <a:srgbClr val="FF0000"/>
                          </a:solidFill>
                        </a:rPr>
                        <a:t>发送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dirty="0"/>
                        <a:t>变量订阅请求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71208857"/>
                  </a:ext>
                </a:extLst>
              </a:tr>
              <a:tr h="21115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dirty="0">
                          <a:solidFill>
                            <a:srgbClr val="00B050"/>
                          </a:solidFill>
                        </a:rPr>
                        <a:t>接收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dirty="0"/>
                        <a:t>变量订阅回复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2854123"/>
                  </a:ext>
                </a:extLst>
              </a:tr>
              <a:tr h="21115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dirty="0">
                          <a:solidFill>
                            <a:srgbClr val="00B050"/>
                          </a:solidFill>
                        </a:rPr>
                        <a:t>接收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dirty="0"/>
                        <a:t>变量最新数据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94680435"/>
                  </a:ext>
                </a:extLst>
              </a:tr>
              <a:tr h="21115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dirty="0">
                          <a:solidFill>
                            <a:srgbClr val="FF0000"/>
                          </a:solidFill>
                        </a:rPr>
                        <a:t>发送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dirty="0"/>
                        <a:t>发送心跳请求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29578593"/>
                  </a:ext>
                </a:extLst>
              </a:tr>
              <a:tr h="21115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dirty="0">
                          <a:solidFill>
                            <a:srgbClr val="00B050"/>
                          </a:solidFill>
                        </a:rPr>
                        <a:t>接收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dirty="0"/>
                        <a:t>心跳回复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74246635"/>
                  </a:ext>
                </a:extLst>
              </a:tr>
              <a:tr h="21115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dirty="0">
                          <a:solidFill>
                            <a:srgbClr val="FF0000"/>
                          </a:solidFill>
                        </a:rPr>
                        <a:t>发送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dirty="0"/>
                        <a:t>客户端退出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192903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6876354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矩形 27"/>
          <p:cNvSpPr/>
          <p:nvPr/>
        </p:nvSpPr>
        <p:spPr>
          <a:xfrm>
            <a:off x="354820" y="177602"/>
            <a:ext cx="4410800" cy="36933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F860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Impact" panose="020B0806030902050204" pitchFamily="2" charset="0"/>
              </a:rPr>
              <a:t>云端化交互</a:t>
            </a:r>
            <a:endParaRPr lang="en-US" altLang="zh-CN" dirty="0">
              <a:solidFill>
                <a:srgbClr val="FF8607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Impact" panose="020B0806030902050204" pitchFamily="2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48582" y="595676"/>
            <a:ext cx="8834075" cy="3914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112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</a:t>
            </a:r>
            <a:r>
              <a:rPr lang="zh-CN" altLang="en-US" sz="1112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、数据上云</a:t>
            </a:r>
            <a:endParaRPr lang="en-US" altLang="zh-CN" sz="1112" b="1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112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- </a:t>
            </a:r>
            <a:r>
              <a:rPr lang="zh-CN" altLang="en-US" sz="1112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互联终端：桌面端、</a:t>
            </a:r>
            <a:r>
              <a:rPr lang="en-US" altLang="zh-CN" sz="1112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Web</a:t>
            </a:r>
            <a:r>
              <a:rPr lang="zh-CN" altLang="en-US" sz="1112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前端（后端）、移动端、</a:t>
            </a:r>
            <a:r>
              <a:rPr lang="en-US" altLang="zh-CN" sz="1112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MQTT</a:t>
            </a:r>
            <a:r>
              <a:rPr lang="zh-CN" altLang="en-US" sz="1112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服务器（自己写、</a:t>
            </a:r>
            <a:r>
              <a:rPr lang="en-US" altLang="zh-CN" sz="1112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appach</a:t>
            </a:r>
            <a:r>
              <a:rPr lang="zh-CN" altLang="en-US" sz="1112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</a:t>
            </a:r>
            <a:endParaRPr lang="en-US" altLang="zh-CN" sz="1112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112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- </a:t>
            </a:r>
            <a:r>
              <a:rPr lang="zh-CN" altLang="en-US" sz="1112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基于阿里云服务器的</a:t>
            </a:r>
            <a:r>
              <a:rPr lang="en-US" altLang="zh-CN" sz="1112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MQTT</a:t>
            </a:r>
            <a:r>
              <a:rPr lang="zh-CN" altLang="en-US" sz="1112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服务程序部署</a:t>
            </a:r>
            <a:endParaRPr lang="en-US" altLang="zh-CN" sz="1112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112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- </a:t>
            </a:r>
            <a:r>
              <a:rPr lang="zh-CN" altLang="en-US" sz="1112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监控实战功能中</a:t>
            </a:r>
            <a:r>
              <a:rPr lang="en-US" altLang="zh-CN" sz="1112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MQTT</a:t>
            </a:r>
            <a:r>
              <a:rPr lang="zh-CN" altLang="en-US" sz="1112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逻辑准备</a:t>
            </a:r>
            <a:endParaRPr lang="en-US" altLang="zh-CN" sz="1112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112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- </a:t>
            </a:r>
            <a:r>
              <a:rPr lang="zh-CN" altLang="en-US" sz="1112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主题规划：</a:t>
            </a:r>
            <a:r>
              <a:rPr lang="en-US" altLang="zh-CN" sz="1112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pub/D001/V001         </a:t>
            </a:r>
            <a:r>
              <a:rPr lang="en-US" altLang="zh-CN" sz="1112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cmd</a:t>
            </a:r>
            <a:r>
              <a:rPr lang="en-US" altLang="zh-CN" sz="1112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/D001/40001               </a:t>
            </a:r>
            <a:r>
              <a:rPr lang="zh-CN" altLang="en-US" sz="1112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设备信息同步（扩展 ）</a:t>
            </a:r>
            <a:endParaRPr lang="en-US" altLang="zh-CN" sz="1112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112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Web</a:t>
            </a:r>
            <a:r>
              <a:rPr lang="zh-CN" altLang="en-US" sz="1112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前端 （后端）</a:t>
            </a:r>
            <a:r>
              <a:rPr lang="en-US" altLang="zh-CN" sz="1112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</a:t>
            </a:r>
            <a:r>
              <a:rPr lang="zh-CN" altLang="en-US" sz="1112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移动端   订阅</a:t>
            </a:r>
            <a:r>
              <a:rPr lang="en-US" altLang="zh-CN" sz="1112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pub/#     </a:t>
            </a:r>
            <a:r>
              <a:rPr lang="zh-CN" altLang="en-US" sz="1112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下发指令  </a:t>
            </a:r>
            <a:r>
              <a:rPr lang="en-US" altLang="zh-CN" sz="1112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cmd</a:t>
            </a:r>
            <a:r>
              <a:rPr lang="en-US" altLang="zh-CN" sz="1112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/….    </a:t>
            </a:r>
          </a:p>
          <a:p>
            <a:pPr>
              <a:lnSpc>
                <a:spcPct val="150000"/>
              </a:lnSpc>
            </a:pPr>
            <a:r>
              <a:rPr lang="zh-CN" altLang="en-US" sz="1112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桌面订阅 </a:t>
            </a:r>
            <a:r>
              <a:rPr lang="en-US" altLang="zh-CN" sz="1112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cmd</a:t>
            </a:r>
            <a:r>
              <a:rPr lang="en-US" altLang="zh-CN" sz="1112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/#   </a:t>
            </a:r>
            <a:r>
              <a:rPr lang="zh-CN" altLang="en-US" sz="1112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下发   </a:t>
            </a:r>
            <a:r>
              <a:rPr lang="en-US" altLang="zh-CN" sz="1112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pub/…. </a:t>
            </a:r>
          </a:p>
          <a:p>
            <a:pPr>
              <a:lnSpc>
                <a:spcPct val="150000"/>
              </a:lnSpc>
            </a:pPr>
            <a:endParaRPr lang="en-US" altLang="zh-CN" sz="1112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112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</a:t>
            </a:r>
            <a:r>
              <a:rPr lang="zh-CN" altLang="en-US" sz="1112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</a:t>
            </a:r>
            <a:r>
              <a:rPr lang="en-US" altLang="zh-CN" sz="1112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Web</a:t>
            </a:r>
            <a:r>
              <a:rPr lang="zh-CN" altLang="en-US" sz="1112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前端功能远程对接</a:t>
            </a:r>
            <a:endParaRPr lang="en-US" altLang="zh-CN" sz="1112" b="1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112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- HTML</a:t>
            </a:r>
            <a:r>
              <a:rPr lang="zh-CN" altLang="en-US" sz="1112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页面布局</a:t>
            </a:r>
            <a:endParaRPr lang="en-US" altLang="zh-CN" sz="1112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112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- </a:t>
            </a:r>
            <a:r>
              <a:rPr lang="zh-CN" altLang="en-US" sz="1112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基于</a:t>
            </a:r>
            <a:r>
              <a:rPr lang="en-US" altLang="zh-CN" sz="1112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mqtt.js</a:t>
            </a:r>
            <a:r>
              <a:rPr lang="zh-CN" altLang="en-US" sz="1112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库的逻辑对接</a:t>
            </a:r>
            <a:endParaRPr lang="en-US" altLang="zh-CN" sz="1112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112" b="1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112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</a:t>
            </a:r>
            <a:r>
              <a:rPr lang="zh-CN" altLang="en-US" sz="1112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、移动端功能远程对接</a:t>
            </a:r>
            <a:endParaRPr lang="en-US" altLang="zh-CN" sz="1112" b="1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112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- Xamarin/MAUI</a:t>
            </a:r>
            <a:r>
              <a:rPr lang="zh-CN" altLang="en-US" sz="1112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交互功能布局</a:t>
            </a:r>
            <a:endParaRPr lang="en-US" altLang="zh-CN" sz="1112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112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- </a:t>
            </a:r>
            <a:r>
              <a:rPr lang="zh-CN" altLang="en-US" sz="1112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基于</a:t>
            </a:r>
            <a:r>
              <a:rPr lang="en-US" altLang="zh-CN" sz="1112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MQTTNet</a:t>
            </a:r>
            <a:r>
              <a:rPr lang="zh-CN" altLang="en-US" sz="1112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库的的逻辑对接</a:t>
            </a:r>
            <a:endParaRPr lang="en-US" altLang="zh-CN" sz="1112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6AA7515-AA80-4B37-BD92-A2CDE51D22E6}"/>
              </a:ext>
            </a:extLst>
          </p:cNvPr>
          <p:cNvSpPr/>
          <p:nvPr/>
        </p:nvSpPr>
        <p:spPr>
          <a:xfrm>
            <a:off x="4308193" y="267590"/>
            <a:ext cx="4841875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000" dirty="0"/>
              <a:t>MQTT</a:t>
            </a:r>
            <a:r>
              <a:rPr lang="zh-CN" altLang="en-US" sz="1000" dirty="0"/>
              <a:t>服务器下载地址：链接：https://pan.baidu.com/s/1vgkaNevn4OWAd7TdO_dpIg?pwd=6666 提取码：6666</a:t>
            </a:r>
          </a:p>
        </p:txBody>
      </p:sp>
    </p:spTree>
    <p:extLst>
      <p:ext uri="{BB962C8B-B14F-4D97-AF65-F5344CB8AC3E}">
        <p14:creationId xmlns:p14="http://schemas.microsoft.com/office/powerpoint/2010/main" val="3371610892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矩形 27"/>
          <p:cNvSpPr/>
          <p:nvPr/>
        </p:nvSpPr>
        <p:spPr>
          <a:xfrm>
            <a:off x="354820" y="177602"/>
            <a:ext cx="4410800" cy="36933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F860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Impact" panose="020B0806030902050204" pitchFamily="2" charset="0"/>
              </a:rPr>
              <a:t>答疑</a:t>
            </a:r>
            <a:endParaRPr lang="en-US" altLang="zh-CN" dirty="0">
              <a:solidFill>
                <a:srgbClr val="FF8607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Impact" panose="020B0806030902050204" pitchFamily="2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48582" y="595676"/>
            <a:ext cx="8834075" cy="2117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112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</a:t>
            </a:r>
            <a:r>
              <a:rPr lang="zh-CN" altLang="en-US" sz="1112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、今天主要完成：</a:t>
            </a:r>
            <a:endParaRPr lang="en-US" altLang="zh-CN" sz="1112" b="1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112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</a:t>
            </a:r>
            <a:r>
              <a:rPr lang="zh-CN" altLang="en-US" sz="1112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、提问</a:t>
            </a:r>
            <a:endParaRPr lang="en-US" altLang="zh-CN" sz="1112" b="1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112" b="1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112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2021-10-9    </a:t>
            </a:r>
            <a:r>
              <a:rPr lang="zh-CN" altLang="en-US" sz="1112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  </a:t>
            </a:r>
            <a:r>
              <a:rPr lang="en-US" altLang="zh-CN" sz="1112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2023-03-04         17</a:t>
            </a:r>
            <a:r>
              <a:rPr lang="zh-CN" altLang="en-US" sz="1112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个月</a:t>
            </a:r>
            <a:endParaRPr lang="en-US" altLang="zh-CN" sz="1112" b="1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112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22</a:t>
            </a:r>
            <a:r>
              <a:rPr lang="zh-CN" altLang="en-US" sz="1112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年做相关的</a:t>
            </a:r>
            <a:r>
              <a:rPr lang="zh-CN" altLang="en-US" sz="1112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规划     </a:t>
            </a:r>
            <a:r>
              <a:rPr lang="zh-CN" altLang="en-US" sz="1112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录播   希望   实时     内容</a:t>
            </a:r>
            <a:endParaRPr lang="en-US" altLang="zh-CN" sz="1112" b="1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112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zh-CN" sz="1112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</a:t>
            </a:r>
          </a:p>
          <a:p>
            <a:pPr>
              <a:lnSpc>
                <a:spcPct val="150000"/>
              </a:lnSpc>
            </a:pPr>
            <a:endParaRPr lang="en-US" altLang="zh-CN" sz="1112" b="1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112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公开课   发布新一期的课程表</a:t>
            </a:r>
            <a:endParaRPr lang="en-US" altLang="zh-CN" sz="1112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82236899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27">
            <a:extLst>
              <a:ext uri="{FF2B5EF4-FFF2-40B4-BE49-F238E27FC236}">
                <a16:creationId xmlns:a16="http://schemas.microsoft.com/office/drawing/2014/main" id="{F26D8198-0D04-463B-8BCE-812B1C6D7CE6}"/>
              </a:ext>
            </a:extLst>
          </p:cNvPr>
          <p:cNvSpPr/>
          <p:nvPr/>
        </p:nvSpPr>
        <p:spPr>
          <a:xfrm>
            <a:off x="342812" y="201036"/>
            <a:ext cx="1107996" cy="36933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860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Impact" panose="020B0806030902050204" pitchFamily="2" charset="0"/>
              </a:rPr>
              <a:t>授课环境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52B565E-397B-4DF9-AAFF-36B9C597D273}"/>
              </a:ext>
            </a:extLst>
          </p:cNvPr>
          <p:cNvSpPr txBox="1"/>
          <p:nvPr/>
        </p:nvSpPr>
        <p:spPr>
          <a:xfrm>
            <a:off x="342813" y="592169"/>
            <a:ext cx="6827036" cy="41710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200000"/>
              </a:lnSpc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1112" dirty="0"/>
              <a:t>1</a:t>
            </a:r>
            <a:r>
              <a:rPr lang="zh-CN" altLang="en-US" sz="1112" dirty="0"/>
              <a:t>、开发工具：</a:t>
            </a:r>
            <a:r>
              <a:rPr lang="en-US" altLang="zh-CN" sz="1112" dirty="0"/>
              <a:t>Visual Studio 2022 17.4 Community</a:t>
            </a:r>
            <a:endParaRPr lang="zh-CN" altLang="en-US" sz="1112" dirty="0"/>
          </a:p>
          <a:p>
            <a:pPr>
              <a:lnSpc>
                <a:spcPct val="150000"/>
              </a:lnSpc>
            </a:pPr>
            <a:r>
              <a:rPr lang="en-US" altLang="zh-CN" sz="1112" dirty="0"/>
              <a:t>2</a:t>
            </a:r>
            <a:r>
              <a:rPr lang="zh-CN" altLang="en-US" sz="1112" dirty="0"/>
              <a:t>、运行时框架：</a:t>
            </a:r>
            <a:r>
              <a:rPr lang="en-US" altLang="zh-CN" sz="1112" dirty="0"/>
              <a:t>.NET 6  </a:t>
            </a:r>
          </a:p>
          <a:p>
            <a:pPr>
              <a:lnSpc>
                <a:spcPct val="150000"/>
              </a:lnSpc>
            </a:pPr>
            <a:r>
              <a:rPr lang="en-US" altLang="zh-CN" sz="1112" dirty="0"/>
              <a:t>3</a:t>
            </a:r>
            <a:r>
              <a:rPr lang="zh-CN" altLang="en-US" sz="1112" dirty="0"/>
              <a:t>、</a:t>
            </a:r>
            <a:r>
              <a:rPr lang="en-US" altLang="zh-CN" sz="1112" dirty="0"/>
              <a:t>UI</a:t>
            </a:r>
            <a:r>
              <a:rPr lang="zh-CN" altLang="en-US" sz="1112" dirty="0"/>
              <a:t>框架：</a:t>
            </a:r>
            <a:r>
              <a:rPr lang="en-US" altLang="zh-CN" sz="1112" dirty="0"/>
              <a:t>WPF</a:t>
            </a:r>
            <a:endParaRPr lang="zh-CN" altLang="en-US" sz="1112" dirty="0"/>
          </a:p>
          <a:p>
            <a:pPr>
              <a:lnSpc>
                <a:spcPct val="150000"/>
              </a:lnSpc>
            </a:pPr>
            <a:endParaRPr lang="zh-CN" altLang="en-US" sz="1112" dirty="0"/>
          </a:p>
          <a:p>
            <a:pPr>
              <a:lnSpc>
                <a:spcPct val="150000"/>
              </a:lnSpc>
            </a:pPr>
            <a:endParaRPr lang="en-US" altLang="zh-CN" sz="1112" dirty="0"/>
          </a:p>
          <a:p>
            <a:pPr>
              <a:lnSpc>
                <a:spcPct val="150000"/>
              </a:lnSpc>
            </a:pPr>
            <a:endParaRPr lang="en-US" altLang="zh-CN" sz="1112" dirty="0"/>
          </a:p>
          <a:p>
            <a:pPr>
              <a:lnSpc>
                <a:spcPct val="150000"/>
              </a:lnSpc>
            </a:pPr>
            <a:endParaRPr lang="en-US" altLang="zh-CN" sz="1112" dirty="0"/>
          </a:p>
          <a:p>
            <a:pPr>
              <a:lnSpc>
                <a:spcPct val="150000"/>
              </a:lnSpc>
            </a:pPr>
            <a:endParaRPr lang="en-US" altLang="zh-CN" sz="1112" dirty="0"/>
          </a:p>
          <a:p>
            <a:pPr>
              <a:lnSpc>
                <a:spcPct val="150000"/>
              </a:lnSpc>
            </a:pPr>
            <a:endParaRPr lang="en-US" altLang="zh-CN" sz="1112" dirty="0"/>
          </a:p>
          <a:p>
            <a:pPr>
              <a:lnSpc>
                <a:spcPct val="150000"/>
              </a:lnSpc>
            </a:pPr>
            <a:endParaRPr lang="en-US" altLang="zh-CN" sz="1112" dirty="0"/>
          </a:p>
          <a:p>
            <a:pPr>
              <a:lnSpc>
                <a:spcPct val="150000"/>
              </a:lnSpc>
            </a:pPr>
            <a:endParaRPr lang="en-US" altLang="zh-CN" sz="1112" dirty="0"/>
          </a:p>
          <a:p>
            <a:pPr>
              <a:lnSpc>
                <a:spcPct val="150000"/>
              </a:lnSpc>
            </a:pPr>
            <a:endParaRPr lang="zh-CN" altLang="en-US" sz="1112" dirty="0"/>
          </a:p>
          <a:p>
            <a:pPr>
              <a:lnSpc>
                <a:spcPct val="150000"/>
              </a:lnSpc>
            </a:pPr>
            <a:r>
              <a:rPr lang="zh-CN" altLang="en-US" sz="1112" dirty="0"/>
              <a:t>手把手教你安装开发工具</a:t>
            </a:r>
            <a:r>
              <a:rPr lang="en-US" altLang="zh-CN" sz="1112" dirty="0"/>
              <a:t>(VS2019-VS2022-SQLServer2019-Unity3D)</a:t>
            </a:r>
          </a:p>
          <a:p>
            <a:pPr>
              <a:lnSpc>
                <a:spcPct val="150000"/>
              </a:lnSpc>
            </a:pPr>
            <a:endParaRPr lang="en-US" altLang="zh-CN" sz="1112" dirty="0"/>
          </a:p>
          <a:p>
            <a:pPr>
              <a:lnSpc>
                <a:spcPct val="150000"/>
              </a:lnSpc>
            </a:pPr>
            <a:r>
              <a:rPr lang="zh-CN" altLang="en-US" sz="1112" dirty="0"/>
              <a:t>下载地址：</a:t>
            </a:r>
            <a:r>
              <a:rPr lang="en-US" altLang="zh-CN" sz="1112" dirty="0"/>
              <a:t>https://pan.baidu.com/s/1VTsfhjfDkEFZd1wWTp2-Aw</a:t>
            </a:r>
          </a:p>
          <a:p>
            <a:pPr>
              <a:lnSpc>
                <a:spcPct val="150000"/>
              </a:lnSpc>
            </a:pPr>
            <a:r>
              <a:rPr lang="zh-CN" altLang="en-US" sz="1112" dirty="0"/>
              <a:t>提取码： </a:t>
            </a:r>
            <a:r>
              <a:rPr lang="en-US" altLang="zh-CN" sz="1112" dirty="0"/>
              <a:t>6666</a:t>
            </a:r>
          </a:p>
        </p:txBody>
      </p:sp>
    </p:spTree>
    <p:extLst>
      <p:ext uri="{BB962C8B-B14F-4D97-AF65-F5344CB8AC3E}">
        <p14:creationId xmlns:p14="http://schemas.microsoft.com/office/powerpoint/2010/main" val="4290281314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27">
            <a:extLst>
              <a:ext uri="{FF2B5EF4-FFF2-40B4-BE49-F238E27FC236}">
                <a16:creationId xmlns:a16="http://schemas.microsoft.com/office/drawing/2014/main" id="{BC52820A-0EA6-4168-8F60-5E7D650D102D}"/>
              </a:ext>
            </a:extLst>
          </p:cNvPr>
          <p:cNvSpPr/>
          <p:nvPr/>
        </p:nvSpPr>
        <p:spPr>
          <a:xfrm>
            <a:off x="342813" y="186278"/>
            <a:ext cx="646331" cy="36933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860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Impact" panose="020B0806030902050204" pitchFamily="2" charset="0"/>
              </a:rPr>
              <a:t>作业</a:t>
            </a:r>
            <a:endParaRPr lang="zh-CN" altLang="en-US" dirty="0">
              <a:solidFill>
                <a:srgbClr val="FF8607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0131782-B756-4E16-8FCD-C1ECFEC68B3B}"/>
              </a:ext>
            </a:extLst>
          </p:cNvPr>
          <p:cNvSpPr txBox="1"/>
          <p:nvPr/>
        </p:nvSpPr>
        <p:spPr>
          <a:xfrm>
            <a:off x="342813" y="554467"/>
            <a:ext cx="9074380" cy="44654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 sz="1059" dirty="0"/>
              <a:t>所有作业发送至：</a:t>
            </a:r>
            <a:r>
              <a:rPr lang="en-US" altLang="zh-CN" sz="1059" dirty="0">
                <a:hlinkClick r:id="rId2"/>
              </a:rPr>
              <a:t>2230149179@QQ.com</a:t>
            </a:r>
            <a:r>
              <a:rPr lang="en-US" altLang="zh-CN" sz="1059" dirty="0"/>
              <a:t>     </a:t>
            </a:r>
            <a:r>
              <a:rPr lang="zh-CN" altLang="en-US" sz="1059" dirty="0"/>
              <a:t>如果不知道学号的：可以查看</a:t>
            </a:r>
            <a:r>
              <a:rPr lang="en-US" altLang="zh-CN" sz="1059" dirty="0"/>
              <a:t>QQ</a:t>
            </a:r>
            <a:r>
              <a:rPr lang="zh-CN" altLang="en-US" sz="1059" dirty="0"/>
              <a:t>群名片，如果还没有，找班主任。邮件标题按照文件名称来</a:t>
            </a:r>
            <a:endParaRPr lang="en-US" altLang="zh-CN" sz="1059" dirty="0"/>
          </a:p>
          <a:p>
            <a:endParaRPr lang="en-US" altLang="zh-CN" sz="1059" dirty="0"/>
          </a:p>
          <a:p>
            <a:r>
              <a:rPr lang="en-US" altLang="zh-CN" sz="1059" dirty="0"/>
              <a:t>1</a:t>
            </a:r>
            <a:r>
              <a:rPr lang="zh-CN" altLang="en-US" sz="1059" dirty="0"/>
              <a:t>、按照</a:t>
            </a:r>
            <a:r>
              <a:rPr lang="en-US" altLang="zh-CN" sz="1059" dirty="0"/>
              <a:t>WPF</a:t>
            </a:r>
            <a:r>
              <a:rPr lang="zh-CN" altLang="en-US" sz="1059" dirty="0"/>
              <a:t>的开发方式开发简单计算器：目的是理解</a:t>
            </a:r>
            <a:r>
              <a:rPr lang="en-US" altLang="zh-CN" sz="1059" dirty="0"/>
              <a:t>WPF</a:t>
            </a:r>
            <a:r>
              <a:rPr lang="zh-CN" altLang="en-US" sz="1059" dirty="0"/>
              <a:t>开发的项目结构</a:t>
            </a:r>
            <a:endParaRPr lang="en-US" altLang="zh-CN" sz="1059" dirty="0"/>
          </a:p>
          <a:p>
            <a:r>
              <a:rPr lang="en-US" altLang="zh-CN" sz="1059" dirty="0"/>
              <a:t>     001-QQ</a:t>
            </a:r>
            <a:r>
              <a:rPr lang="zh-CN" altLang="en-US" sz="1059" dirty="0"/>
              <a:t>名称</a:t>
            </a:r>
            <a:r>
              <a:rPr lang="en-US" altLang="zh-CN" sz="1059" dirty="0"/>
              <a:t>+</a:t>
            </a:r>
            <a:r>
              <a:rPr lang="zh-CN" altLang="en-US" sz="1059" dirty="0"/>
              <a:t>学号</a:t>
            </a:r>
            <a:r>
              <a:rPr lang="en-US" altLang="zh-CN" sz="1059" dirty="0"/>
              <a:t>.</a:t>
            </a:r>
            <a:r>
              <a:rPr lang="en-US" altLang="zh-CN" sz="1059" dirty="0" err="1"/>
              <a:t>rar</a:t>
            </a:r>
            <a:endParaRPr lang="en-US" altLang="zh-CN" sz="1059" dirty="0"/>
          </a:p>
          <a:p>
            <a:r>
              <a:rPr lang="en-US" altLang="zh-CN" sz="1059" dirty="0"/>
              <a:t>     10.25</a:t>
            </a:r>
            <a:r>
              <a:rPr lang="zh-CN" altLang="en-US" sz="1059" dirty="0"/>
              <a:t>号前 </a:t>
            </a:r>
            <a:endParaRPr lang="en-US" altLang="zh-CN" sz="1059" dirty="0"/>
          </a:p>
          <a:p>
            <a:r>
              <a:rPr lang="en-US" altLang="zh-CN" sz="1059" dirty="0"/>
              <a:t>2</a:t>
            </a:r>
            <a:r>
              <a:rPr lang="zh-CN" altLang="en-US" sz="1059" dirty="0"/>
              <a:t>、自定义</a:t>
            </a:r>
            <a:r>
              <a:rPr lang="en-US" altLang="zh-CN" sz="1059" dirty="0" err="1"/>
              <a:t>WrapPanel</a:t>
            </a:r>
            <a:r>
              <a:rPr lang="zh-CN" altLang="en-US" sz="1059" dirty="0"/>
              <a:t>的空间均分：目的是熟悉自定义控件的过程</a:t>
            </a:r>
            <a:endParaRPr lang="en-US" altLang="zh-CN" sz="1059" dirty="0"/>
          </a:p>
          <a:p>
            <a:r>
              <a:rPr lang="en-US" altLang="zh-CN" sz="1059" dirty="0"/>
              <a:t>     002-QQ</a:t>
            </a:r>
            <a:r>
              <a:rPr lang="zh-CN" altLang="en-US" sz="1059" dirty="0"/>
              <a:t>名称</a:t>
            </a:r>
            <a:r>
              <a:rPr lang="en-US" altLang="zh-CN" sz="1059" dirty="0"/>
              <a:t>+</a:t>
            </a:r>
            <a:r>
              <a:rPr lang="zh-CN" altLang="en-US" sz="1059" dirty="0"/>
              <a:t>学号</a:t>
            </a:r>
            <a:r>
              <a:rPr lang="en-US" altLang="zh-CN" sz="1059" dirty="0"/>
              <a:t>.</a:t>
            </a:r>
            <a:r>
              <a:rPr lang="en-US" altLang="zh-CN" sz="1059" dirty="0" err="1"/>
              <a:t>rar</a:t>
            </a:r>
            <a:endParaRPr lang="en-US" altLang="zh-CN" sz="1059" dirty="0"/>
          </a:p>
          <a:p>
            <a:r>
              <a:rPr lang="en-US" altLang="zh-CN" sz="1059" dirty="0"/>
              <a:t>     11.1</a:t>
            </a:r>
            <a:r>
              <a:rPr lang="zh-CN" altLang="en-US" sz="1059" dirty="0"/>
              <a:t>号前</a:t>
            </a:r>
            <a:endParaRPr lang="en-US" altLang="zh-CN" sz="1059" dirty="0"/>
          </a:p>
          <a:p>
            <a:r>
              <a:rPr lang="en-US" altLang="zh-CN" sz="1059" dirty="0"/>
              <a:t>3</a:t>
            </a:r>
            <a:r>
              <a:rPr lang="zh-CN" altLang="en-US" sz="1059" dirty="0"/>
              <a:t>、</a:t>
            </a:r>
            <a:r>
              <a:rPr lang="en-US" altLang="zh-CN" sz="1059" dirty="0"/>
              <a:t>【</a:t>
            </a:r>
            <a:r>
              <a:rPr lang="zh-CN" altLang="en-US" sz="1059" dirty="0"/>
              <a:t>选做</a:t>
            </a:r>
            <a:r>
              <a:rPr lang="en-US" altLang="zh-CN" sz="1059" dirty="0"/>
              <a:t>】</a:t>
            </a:r>
            <a:r>
              <a:rPr lang="zh-CN" altLang="en-US" sz="1059" dirty="0"/>
              <a:t>自已在网上找一个</a:t>
            </a:r>
            <a:r>
              <a:rPr lang="en-US" altLang="zh-CN" sz="1059" dirty="0"/>
              <a:t>UI</a:t>
            </a:r>
            <a:r>
              <a:rPr lang="zh-CN" altLang="en-US" sz="1059" dirty="0"/>
              <a:t>设计图，进行布局处理。（可以交可不交）</a:t>
            </a:r>
            <a:endParaRPr lang="en-US" altLang="zh-CN" sz="1059" dirty="0"/>
          </a:p>
          <a:p>
            <a:r>
              <a:rPr lang="en-US" altLang="zh-CN" sz="1059" dirty="0"/>
              <a:t>     003-QQ</a:t>
            </a:r>
            <a:r>
              <a:rPr lang="zh-CN" altLang="en-US" sz="1059" dirty="0"/>
              <a:t>名称</a:t>
            </a:r>
            <a:r>
              <a:rPr lang="en-US" altLang="zh-CN" sz="1059" dirty="0"/>
              <a:t>+</a:t>
            </a:r>
            <a:r>
              <a:rPr lang="zh-CN" altLang="en-US" sz="1059" dirty="0"/>
              <a:t>学号</a:t>
            </a:r>
            <a:r>
              <a:rPr lang="en-US" altLang="zh-CN" sz="1059" dirty="0"/>
              <a:t>.</a:t>
            </a:r>
            <a:r>
              <a:rPr lang="en-US" altLang="zh-CN" sz="1059" dirty="0" err="1"/>
              <a:t>rar</a:t>
            </a:r>
            <a:r>
              <a:rPr lang="en-US" altLang="zh-CN" sz="1059" dirty="0"/>
              <a:t> </a:t>
            </a:r>
          </a:p>
          <a:p>
            <a:r>
              <a:rPr lang="en-US" altLang="zh-CN" sz="1059" dirty="0"/>
              <a:t>4</a:t>
            </a:r>
            <a:r>
              <a:rPr lang="zh-CN" altLang="en-US" sz="1059" dirty="0"/>
              <a:t>、综合练习：根据第一次作业计算器进行功能扩展，添加计算的记录，记录以第二次自定义容器进行排列</a:t>
            </a:r>
            <a:endParaRPr lang="en-US" altLang="zh-CN" sz="1059" dirty="0"/>
          </a:p>
          <a:p>
            <a:r>
              <a:rPr lang="en-US" altLang="zh-CN" sz="1059" dirty="0"/>
              <a:t>     </a:t>
            </a:r>
            <a:r>
              <a:rPr lang="zh-CN" altLang="en-US" sz="1059" dirty="0"/>
              <a:t>目的：练习依赖属性、数据模板、数据绑定</a:t>
            </a:r>
            <a:endParaRPr lang="en-US" altLang="zh-CN" sz="1059" dirty="0"/>
          </a:p>
          <a:p>
            <a:r>
              <a:rPr lang="en-US" altLang="zh-CN" sz="1059" dirty="0"/>
              <a:t>     004-QQ</a:t>
            </a:r>
            <a:r>
              <a:rPr lang="zh-CN" altLang="en-US" sz="1059" dirty="0"/>
              <a:t>名称</a:t>
            </a:r>
            <a:r>
              <a:rPr lang="en-US" altLang="zh-CN" sz="1059" dirty="0"/>
              <a:t>+</a:t>
            </a:r>
            <a:r>
              <a:rPr lang="zh-CN" altLang="en-US" sz="1059" dirty="0"/>
              <a:t>学号</a:t>
            </a:r>
            <a:r>
              <a:rPr lang="en-US" altLang="zh-CN" sz="1059" dirty="0"/>
              <a:t>.</a:t>
            </a:r>
            <a:r>
              <a:rPr lang="en-US" altLang="zh-CN" sz="1059" dirty="0" err="1"/>
              <a:t>rar</a:t>
            </a:r>
            <a:endParaRPr lang="en-US" altLang="zh-CN" sz="1059" dirty="0"/>
          </a:p>
          <a:p>
            <a:r>
              <a:rPr lang="en-US" altLang="zh-CN" sz="1059" dirty="0"/>
              <a:t>     11.22</a:t>
            </a:r>
            <a:r>
              <a:rPr lang="zh-CN" altLang="en-US" sz="1059" dirty="0"/>
              <a:t>号前</a:t>
            </a:r>
            <a:endParaRPr lang="en-US" altLang="zh-CN" sz="1059" dirty="0"/>
          </a:p>
          <a:p>
            <a:r>
              <a:rPr lang="en-US" altLang="zh-CN" sz="1059" dirty="0"/>
              <a:t>5</a:t>
            </a:r>
            <a:r>
              <a:rPr lang="zh-CN" altLang="en-US" sz="1059" dirty="0"/>
              <a:t>、动画：实现</a:t>
            </a:r>
            <a:r>
              <a:rPr lang="en-US" altLang="zh-CN" sz="1059" dirty="0"/>
              <a:t>01</a:t>
            </a:r>
            <a:r>
              <a:rPr lang="zh-CN" altLang="en-US" sz="1059" dirty="0"/>
              <a:t>、</a:t>
            </a:r>
            <a:r>
              <a:rPr lang="en-US" altLang="zh-CN" sz="1059" dirty="0"/>
              <a:t>02</a:t>
            </a:r>
            <a:r>
              <a:rPr lang="zh-CN" altLang="en-US" sz="1059" dirty="0"/>
              <a:t>、</a:t>
            </a:r>
            <a:r>
              <a:rPr lang="en-US" altLang="zh-CN" sz="1059" dirty="0"/>
              <a:t>03Gif</a:t>
            </a:r>
            <a:r>
              <a:rPr lang="zh-CN" altLang="en-US" sz="1059" dirty="0"/>
              <a:t>动画效果。</a:t>
            </a:r>
            <a:endParaRPr lang="en-US" altLang="zh-CN" sz="1059" dirty="0"/>
          </a:p>
          <a:p>
            <a:r>
              <a:rPr lang="en-US" altLang="zh-CN" sz="1059" dirty="0"/>
              <a:t>     </a:t>
            </a:r>
            <a:r>
              <a:rPr lang="zh-CN" altLang="en-US" sz="1059" dirty="0"/>
              <a:t>目的：熟悉动画模块 </a:t>
            </a:r>
            <a:endParaRPr lang="en-US" altLang="zh-CN" sz="1059" dirty="0"/>
          </a:p>
          <a:p>
            <a:r>
              <a:rPr lang="en-US" altLang="zh-CN" sz="1059" dirty="0"/>
              <a:t>     005-QQ</a:t>
            </a:r>
            <a:r>
              <a:rPr lang="zh-CN" altLang="en-US" sz="1059" dirty="0"/>
              <a:t>名称</a:t>
            </a:r>
            <a:r>
              <a:rPr lang="en-US" altLang="zh-CN" sz="1059" dirty="0"/>
              <a:t>+</a:t>
            </a:r>
            <a:r>
              <a:rPr lang="zh-CN" altLang="en-US" sz="1059" dirty="0"/>
              <a:t>学号</a:t>
            </a:r>
            <a:r>
              <a:rPr lang="en-US" altLang="zh-CN" sz="1059" dirty="0"/>
              <a:t>.</a:t>
            </a:r>
            <a:r>
              <a:rPr lang="en-US" altLang="zh-CN" sz="1059" dirty="0" err="1"/>
              <a:t>rar</a:t>
            </a:r>
            <a:r>
              <a:rPr lang="en-US" altLang="zh-CN" sz="1059" dirty="0"/>
              <a:t>                   005-</a:t>
            </a:r>
            <a:r>
              <a:rPr lang="zh-CN" altLang="en-US" sz="1059" dirty="0"/>
              <a:t>林枫</a:t>
            </a:r>
            <a:r>
              <a:rPr lang="en-US" altLang="zh-CN" sz="1059" dirty="0"/>
              <a:t>-70295.rar</a:t>
            </a:r>
          </a:p>
          <a:p>
            <a:r>
              <a:rPr lang="en-US" altLang="zh-CN" sz="1059" dirty="0"/>
              <a:t>     12.6</a:t>
            </a:r>
            <a:r>
              <a:rPr lang="zh-CN" altLang="en-US" sz="1059" dirty="0"/>
              <a:t>号前提交</a:t>
            </a:r>
            <a:endParaRPr lang="en-US" altLang="zh-CN" sz="1059" dirty="0"/>
          </a:p>
        </p:txBody>
      </p:sp>
    </p:spTree>
    <p:extLst>
      <p:ext uri="{BB962C8B-B14F-4D97-AF65-F5344CB8AC3E}">
        <p14:creationId xmlns:p14="http://schemas.microsoft.com/office/powerpoint/2010/main" val="25291533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矩形 25"/>
          <p:cNvSpPr/>
          <p:nvPr/>
        </p:nvSpPr>
        <p:spPr>
          <a:xfrm>
            <a:off x="0" y="26630"/>
            <a:ext cx="9683750" cy="5087778"/>
          </a:xfrm>
          <a:prstGeom prst="rect">
            <a:avLst/>
          </a:prstGeom>
          <a:solidFill>
            <a:srgbClr val="FF8607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grpSp>
        <p:nvGrpSpPr>
          <p:cNvPr id="35843" name="组合 35842"/>
          <p:cNvGrpSpPr/>
          <p:nvPr/>
        </p:nvGrpSpPr>
        <p:grpSpPr>
          <a:xfrm>
            <a:off x="0" y="0"/>
            <a:ext cx="9683750" cy="4041125"/>
            <a:chOff x="0" y="0"/>
            <a:chExt cx="9144000" cy="3959968"/>
          </a:xfrm>
        </p:grpSpPr>
        <p:sp>
          <p:nvSpPr>
            <p:cNvPr id="35844" name="矩形 254"/>
            <p:cNvSpPr/>
            <p:nvPr/>
          </p:nvSpPr>
          <p:spPr>
            <a:xfrm>
              <a:off x="0" y="113953"/>
              <a:ext cx="9144000" cy="3846015"/>
            </a:xfrm>
            <a:custGeom>
              <a:avLst/>
              <a:gdLst>
                <a:gd name="txL" fmla="*/ 0 w 9144000"/>
                <a:gd name="txT" fmla="*/ 0 h 3846015"/>
                <a:gd name="txR" fmla="*/ 9144000 w 9144000"/>
                <a:gd name="txB" fmla="*/ 3846015 h 3846015"/>
              </a:gdLst>
              <a:ahLst/>
              <a:cxnLst>
                <a:cxn ang="0">
                  <a:pos x="0" y="0"/>
                </a:cxn>
              </a:cxnLst>
              <a:rect l="txL" t="txT" r="txR" b="txB"/>
              <a:pathLst>
                <a:path w="9144000" h="3846015">
                  <a:moveTo>
                    <a:pt x="0" y="0"/>
                  </a:moveTo>
                  <a:lnTo>
                    <a:pt x="9144000" y="0"/>
                  </a:lnTo>
                  <a:lnTo>
                    <a:pt x="9144000" y="3651870"/>
                  </a:lnTo>
                  <a:lnTo>
                    <a:pt x="4766144" y="3651870"/>
                  </a:lnTo>
                  <a:lnTo>
                    <a:pt x="4571999" y="3846015"/>
                  </a:lnTo>
                  <a:lnTo>
                    <a:pt x="4377855" y="3651870"/>
                  </a:lnTo>
                  <a:lnTo>
                    <a:pt x="0" y="3651870"/>
                  </a:lnTo>
                  <a:close/>
                </a:path>
              </a:pathLst>
            </a:custGeom>
            <a:solidFill>
              <a:srgbClr val="292929">
                <a:alpha val="29999"/>
              </a:srgbClr>
            </a:solidFill>
            <a:ln w="9525">
              <a:noFill/>
            </a:ln>
          </p:spPr>
          <p:txBody>
            <a:bodyPr anchor="ctr"/>
            <a:lstStyle/>
            <a:p>
              <a:pPr algn="ctr"/>
              <a:endParaRPr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  <p:sp>
          <p:nvSpPr>
            <p:cNvPr id="35845" name="矩形 254"/>
            <p:cNvSpPr/>
            <p:nvPr/>
          </p:nvSpPr>
          <p:spPr>
            <a:xfrm>
              <a:off x="0" y="0"/>
              <a:ext cx="9144000" cy="3846015"/>
            </a:xfrm>
            <a:custGeom>
              <a:avLst/>
              <a:gdLst>
                <a:gd name="txL" fmla="*/ 0 w 9144000"/>
                <a:gd name="txT" fmla="*/ 0 h 3846015"/>
                <a:gd name="txR" fmla="*/ 9144000 w 9144000"/>
                <a:gd name="txB" fmla="*/ 3846015 h 3846015"/>
              </a:gdLst>
              <a:ahLst/>
              <a:cxnLst>
                <a:cxn ang="0">
                  <a:pos x="0" y="0"/>
                </a:cxn>
              </a:cxnLst>
              <a:rect l="txL" t="txT" r="txR" b="txB"/>
              <a:pathLst>
                <a:path w="9144000" h="3846015">
                  <a:moveTo>
                    <a:pt x="0" y="0"/>
                  </a:moveTo>
                  <a:lnTo>
                    <a:pt x="9144000" y="0"/>
                  </a:lnTo>
                  <a:lnTo>
                    <a:pt x="9144000" y="3651870"/>
                  </a:lnTo>
                  <a:lnTo>
                    <a:pt x="4766144" y="3651870"/>
                  </a:lnTo>
                  <a:lnTo>
                    <a:pt x="4571999" y="3846015"/>
                  </a:lnTo>
                  <a:lnTo>
                    <a:pt x="4377855" y="3651870"/>
                  </a:lnTo>
                  <a:lnTo>
                    <a:pt x="0" y="3651870"/>
                  </a:lnTo>
                  <a:close/>
                </a:path>
              </a:pathLst>
            </a:custGeom>
            <a:solidFill>
              <a:srgbClr val="292929"/>
            </a:solidFill>
            <a:ln w="9525">
              <a:noFill/>
            </a:ln>
          </p:spPr>
          <p:txBody>
            <a:bodyPr anchor="ctr"/>
            <a:lstStyle/>
            <a:p>
              <a:pPr algn="ctr"/>
              <a:endParaRPr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</p:grpSp>
      <p:sp>
        <p:nvSpPr>
          <p:cNvPr id="35846" name="矩形 258"/>
          <p:cNvSpPr/>
          <p:nvPr/>
        </p:nvSpPr>
        <p:spPr>
          <a:xfrm>
            <a:off x="0" y="1724423"/>
            <a:ext cx="9683750" cy="10701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6354" dirty="0">
                <a:solidFill>
                  <a:srgbClr val="000000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THANK YOU</a:t>
            </a:r>
            <a:endParaRPr lang="zh-CN" altLang="en-US" sz="6354" dirty="0">
              <a:solidFill>
                <a:srgbClr val="000000"/>
              </a:solidFill>
              <a:latin typeface="Impact" panose="020B0806030902050204" pitchFamily="2" charset="0"/>
              <a:ea typeface="微软雅黑" panose="020B0503020204020204" pitchFamily="2" charset="-122"/>
              <a:sym typeface="Impact" panose="020B0806030902050204" pitchFamily="2" charset="0"/>
            </a:endParaRPr>
          </a:p>
        </p:txBody>
      </p:sp>
      <p:sp>
        <p:nvSpPr>
          <p:cNvPr id="35847" name="矩形 259"/>
          <p:cNvSpPr/>
          <p:nvPr/>
        </p:nvSpPr>
        <p:spPr>
          <a:xfrm>
            <a:off x="0" y="1505426"/>
            <a:ext cx="9683750" cy="10701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lvl="2" algn="ctr"/>
            <a:r>
              <a:rPr lang="en-US" altLang="zh-CN" sz="6354" dirty="0">
                <a:solidFill>
                  <a:srgbClr val="FFFFFF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THANK YOU</a:t>
            </a:r>
            <a:endParaRPr lang="zh-CN" altLang="en-US" sz="6354" dirty="0">
              <a:solidFill>
                <a:srgbClr val="FFFFFF"/>
              </a:solidFill>
              <a:latin typeface="Impact" panose="020B0806030902050204" pitchFamily="2" charset="0"/>
              <a:ea typeface="微软雅黑" panose="020B0503020204020204" pitchFamily="2" charset="-122"/>
              <a:sym typeface="Impact" panose="020B0806030902050204" pitchFamily="2" charset="0"/>
            </a:endParaRPr>
          </a:p>
        </p:txBody>
      </p:sp>
      <p:sp>
        <p:nvSpPr>
          <p:cNvPr id="35849" name="矩形 29"/>
          <p:cNvSpPr/>
          <p:nvPr/>
        </p:nvSpPr>
        <p:spPr>
          <a:xfrm>
            <a:off x="0" y="4316842"/>
            <a:ext cx="9683750" cy="36933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rgbClr val="8C4306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Jovan</a:t>
            </a:r>
          </a:p>
        </p:txBody>
      </p:sp>
      <p:pic>
        <p:nvPicPr>
          <p:cNvPr id="10" name="图片 9" descr="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6811" y="429267"/>
            <a:ext cx="1716176" cy="480153"/>
          </a:xfrm>
          <a:prstGeom prst="rect">
            <a:avLst/>
          </a:prstGeom>
        </p:spPr>
      </p:pic>
      <p:grpSp>
        <p:nvGrpSpPr>
          <p:cNvPr id="11" name="组合 10"/>
          <p:cNvGrpSpPr/>
          <p:nvPr/>
        </p:nvGrpSpPr>
        <p:grpSpPr>
          <a:xfrm>
            <a:off x="1467879" y="2748228"/>
            <a:ext cx="6634041" cy="457288"/>
            <a:chOff x="0" y="0"/>
            <a:chExt cx="6264696" cy="432048"/>
          </a:xfrm>
        </p:grpSpPr>
        <p:sp>
          <p:nvSpPr>
            <p:cNvPr id="12" name="矩形 1"/>
            <p:cNvSpPr/>
            <p:nvPr/>
          </p:nvSpPr>
          <p:spPr>
            <a:xfrm>
              <a:off x="0" y="0"/>
              <a:ext cx="6264696" cy="432048"/>
            </a:xfrm>
            <a:prstGeom prst="rect">
              <a:avLst/>
            </a:prstGeom>
            <a:solidFill>
              <a:srgbClr val="9A5100"/>
            </a:solidFill>
            <a:ln w="9525">
              <a:noFill/>
            </a:ln>
          </p:spPr>
          <p:txBody>
            <a:bodyPr anchor="ctr"/>
            <a:lstStyle/>
            <a:p>
              <a:pPr algn="ctr"/>
              <a:endParaRPr>
                <a:solidFill>
                  <a:srgbClr val="8646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  <p:sp>
          <p:nvSpPr>
            <p:cNvPr id="13" name="矩形 9"/>
            <p:cNvSpPr/>
            <p:nvPr/>
          </p:nvSpPr>
          <p:spPr>
            <a:xfrm>
              <a:off x="0" y="31358"/>
              <a:ext cx="6264696" cy="34894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2" charset="-122"/>
                  <a:ea typeface="微软雅黑" panose="020B0503020204020204" pitchFamily="2" charset="-122"/>
                  <a:sym typeface="微软雅黑" panose="020B0503020204020204" pitchFamily="2" charset="-122"/>
                </a:rPr>
                <a:t>开发进阶，蜕变架构，升职加薪，只争朝夕！</a:t>
              </a:r>
            </a:p>
          </p:txBody>
        </p:sp>
      </p:grpSp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3437" y="3939845"/>
            <a:ext cx="1073881" cy="107597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9545" y="3940071"/>
            <a:ext cx="1073282" cy="1073282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C0C4450-6173-4119-8B43-262234306E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2304"/>
            <a:ext cx="9683750" cy="3918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407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矩形 27"/>
          <p:cNvSpPr/>
          <p:nvPr/>
        </p:nvSpPr>
        <p:spPr>
          <a:xfrm>
            <a:off x="342813" y="195585"/>
            <a:ext cx="4926349" cy="36933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zh-CN" altLang="en-US" dirty="0">
                <a:solidFill>
                  <a:srgbClr val="FF860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Impact" panose="020B0806030902050204" pitchFamily="2" charset="0"/>
              </a:rPr>
              <a:t>欢迎参加朝夕教育</a:t>
            </a:r>
            <a:r>
              <a:rPr lang="en-US" altLang="zh-CN" dirty="0">
                <a:solidFill>
                  <a:srgbClr val="FF860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Impact" panose="020B0806030902050204" pitchFamily="2" charset="0"/>
              </a:rPr>
              <a:t>WPF</a:t>
            </a:r>
            <a:r>
              <a:rPr lang="zh-CN" altLang="en-US" dirty="0">
                <a:solidFill>
                  <a:srgbClr val="FF860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Impact" panose="020B0806030902050204" pitchFamily="2" charset="0"/>
              </a:rPr>
              <a:t>上位机工业互联</a:t>
            </a:r>
            <a:r>
              <a:rPr lang="en-US" altLang="zh-CN" dirty="0">
                <a:solidFill>
                  <a:srgbClr val="FF860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Impact" panose="020B0806030902050204" pitchFamily="2" charset="0"/>
              </a:rPr>
              <a:t>VIP</a:t>
            </a:r>
            <a:r>
              <a:rPr lang="zh-CN" altLang="en-US" dirty="0">
                <a:solidFill>
                  <a:srgbClr val="FF860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Impact" panose="020B0806030902050204" pitchFamily="2" charset="0"/>
              </a:rPr>
              <a:t>课程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B980CBE-A193-42E4-B339-35D86EFE1A85}"/>
              </a:ext>
            </a:extLst>
          </p:cNvPr>
          <p:cNvSpPr txBox="1"/>
          <p:nvPr/>
        </p:nvSpPr>
        <p:spPr>
          <a:xfrm>
            <a:off x="387983" y="544883"/>
            <a:ext cx="8918201" cy="3781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02-</a:t>
            </a:r>
            <a:r>
              <a:rPr lang="en-US" altLang="zh-CN" sz="1050" b="1" dirty="0">
                <a:solidFill>
                  <a:srgbClr val="FF860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160</a:t>
            </a: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次课：基于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WPF</a:t>
            </a: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的数字化智能智能平台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</a:t>
            </a: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空压站项目</a:t>
            </a:r>
            <a:endParaRPr lang="en-US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同学们晚上好！！</a:t>
            </a:r>
            <a:endParaRPr lang="en-US" altLang="zh-CN" sz="11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indent="271463">
              <a:lnSpc>
                <a:spcPct val="150000"/>
              </a:lnSpc>
            </a:pP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今天课程内容是上位机课程综合实战：</a:t>
            </a: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基于</a:t>
            </a: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WPF</a:t>
            </a: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的数字化智能智能平台。实战以空压站业务为背景，搭建易维护、易扩展、方便移植的上位机应用。项目从空压站业务场景开始，逐步深入空压监控上位机应用的设计开发与实现</a:t>
            </a:r>
            <a:endParaRPr lang="zh-CN" altLang="en-US" sz="11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11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实战课程主要内容：</a:t>
            </a:r>
            <a:endParaRPr lang="en-US" altLang="zh-CN" sz="105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85725">
              <a:lnSpc>
                <a:spcPct val="150000"/>
              </a:lnSpc>
            </a:pP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、了解空压站业务背景</a:t>
            </a:r>
            <a:endParaRPr lang="en-US" altLang="zh-CN" sz="105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85725">
              <a:lnSpc>
                <a:spcPct val="150000"/>
              </a:lnSpc>
            </a:pP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、空压业务介绍与分析</a:t>
            </a:r>
            <a:endParaRPr lang="en-US" altLang="zh-CN" sz="105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85725">
              <a:lnSpc>
                <a:spcPct val="150000"/>
              </a:lnSpc>
            </a:pP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、业务功能规划与设计开发</a:t>
            </a:r>
            <a:endParaRPr lang="en-US" altLang="zh-CN" sz="105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85725">
              <a:lnSpc>
                <a:spcPct val="150000"/>
              </a:lnSpc>
            </a:pP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4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、人机交互动态组态与布局：监听、趋势、报警、报表、配置</a:t>
            </a:r>
            <a:endParaRPr lang="en-US" altLang="zh-CN" sz="105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85725">
              <a:lnSpc>
                <a:spcPct val="150000"/>
              </a:lnSpc>
            </a:pP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5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、设备通信驱动异构封装</a:t>
            </a:r>
            <a:endParaRPr lang="en-US" altLang="zh-CN" sz="105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85725">
              <a:lnSpc>
                <a:spcPct val="150000"/>
              </a:lnSpc>
            </a:pP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6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、服务化通信架构</a:t>
            </a:r>
            <a:endParaRPr lang="en-US" altLang="zh-CN" sz="105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85725">
              <a:lnSpc>
                <a:spcPct val="150000"/>
              </a:lnSpc>
            </a:pP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7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、云端数据交互架构</a:t>
            </a:r>
            <a:endParaRPr lang="en-US" altLang="zh-CN" sz="105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85725">
              <a:lnSpc>
                <a:spcPct val="150000"/>
              </a:lnSpc>
            </a:pPr>
            <a:r>
              <a:rPr lang="zh-CN" alt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实战完结    撒花。。。。。。。。  </a:t>
            </a:r>
            <a:r>
              <a:rPr lang="en-US" altLang="zh-CN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25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C817329-5612-4CCE-8FF8-33086446DEED}"/>
              </a:ext>
            </a:extLst>
          </p:cNvPr>
          <p:cNvSpPr/>
          <p:nvPr/>
        </p:nvSpPr>
        <p:spPr>
          <a:xfrm>
            <a:off x="342813" y="4735324"/>
            <a:ext cx="2821446" cy="3199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112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2023</a:t>
            </a:r>
            <a:r>
              <a:rPr lang="zh-CN" altLang="en-US" sz="1112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年</a:t>
            </a:r>
            <a:r>
              <a:rPr lang="en-US" altLang="zh-CN" sz="1112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03</a:t>
            </a:r>
            <a:r>
              <a:rPr lang="zh-CN" altLang="en-US" sz="1112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月</a:t>
            </a:r>
            <a:r>
              <a:rPr lang="en-US" altLang="zh-CN" sz="1112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04</a:t>
            </a:r>
            <a:r>
              <a:rPr lang="zh-CN" altLang="en-US" sz="1112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日  周六   </a:t>
            </a:r>
            <a:r>
              <a:rPr lang="en-US" altLang="zh-CN" sz="1112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20:00 - 22:00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D10BBA94-2FAF-4BE0-82DA-EDFE689C57B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6110" y="3867840"/>
            <a:ext cx="1069656" cy="108007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矩形 27"/>
          <p:cNvSpPr/>
          <p:nvPr/>
        </p:nvSpPr>
        <p:spPr>
          <a:xfrm>
            <a:off x="354820" y="177602"/>
            <a:ext cx="4410800" cy="36933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F860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Impact" panose="020B0806030902050204" pitchFamily="2" charset="0"/>
              </a:rPr>
              <a:t>业务背景</a:t>
            </a:r>
            <a:endParaRPr lang="en-US" altLang="zh-CN" dirty="0">
              <a:solidFill>
                <a:srgbClr val="FF8607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Impact" panose="020B0806030902050204" pitchFamily="2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48582" y="595676"/>
            <a:ext cx="8834075" cy="2887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112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</a:t>
            </a:r>
            <a:r>
              <a:rPr lang="zh-CN" altLang="en-US" sz="1112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、什么是空压机？工业生产中的作用是什么？</a:t>
            </a:r>
          </a:p>
          <a:p>
            <a:pPr marL="179388">
              <a:lnSpc>
                <a:spcPct val="150000"/>
              </a:lnSpc>
            </a:pPr>
            <a:r>
              <a:rPr lang="en-US" altLang="zh-CN" sz="1112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 </a:t>
            </a:r>
            <a:r>
              <a:rPr lang="zh-CN" altLang="en-US" sz="1112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工业现场三大动力能源（压缩气体、液压、电）</a:t>
            </a:r>
            <a:endParaRPr lang="en-US" altLang="zh-CN" sz="1112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179388">
              <a:lnSpc>
                <a:spcPct val="150000"/>
              </a:lnSpc>
            </a:pPr>
            <a:r>
              <a:rPr lang="en-US" altLang="zh-CN" sz="1112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 </a:t>
            </a:r>
            <a:r>
              <a:rPr lang="zh-CN" altLang="en-US" sz="1112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空压站（气动车间）在工业企业非常重要的环节，压缩空气是工业企业的三大动力源之一（气动、液压、电机）</a:t>
            </a:r>
            <a:r>
              <a:rPr lang="en-US" altLang="zh-CN" sz="1112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85%</a:t>
            </a:r>
            <a:r>
              <a:rPr lang="zh-CN" altLang="en-US" sz="1112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的工厂都有空压站</a:t>
            </a:r>
          </a:p>
          <a:p>
            <a:pPr marL="179388">
              <a:lnSpc>
                <a:spcPct val="150000"/>
              </a:lnSpc>
            </a:pPr>
            <a:r>
              <a:rPr lang="zh-CN" altLang="en-US" sz="1112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压缩空气是仅次于电力的第二大动力能源，应用范围遍及石油、化工、冶金、电力、机械、轻工、纺织、汽车制造、电子、食品、医药、生化、国防、科研等领域</a:t>
            </a:r>
            <a:endParaRPr lang="en-US" altLang="zh-CN" sz="1112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112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1112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112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</a:t>
            </a:r>
            <a:r>
              <a:rPr lang="zh-CN" altLang="en-US" sz="1112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、空压站组成与生产过程？</a:t>
            </a:r>
            <a:endParaRPr lang="en-US" altLang="zh-CN" sz="1112" b="1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179388">
              <a:lnSpc>
                <a:spcPct val="150000"/>
              </a:lnSpc>
            </a:pPr>
            <a:r>
              <a:rPr lang="en-US" altLang="zh-CN" sz="1112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 </a:t>
            </a:r>
            <a:r>
              <a:rPr lang="zh-CN" altLang="en-US" sz="1112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空压机生产出来的压缩空气经一级、二级除油除尘过滤器，存储于储气罐中，再经除尘过滤器，传送给水冷干燥机，最终供应常温、洁净、压力恒定的压缩空气</a:t>
            </a:r>
            <a:endParaRPr lang="en-US" altLang="zh-CN" sz="1112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179388">
              <a:lnSpc>
                <a:spcPct val="150000"/>
              </a:lnSpc>
            </a:pPr>
            <a:r>
              <a:rPr lang="en-US" altLang="zh-CN" sz="1112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 </a:t>
            </a:r>
            <a:r>
              <a:rPr lang="zh-CN" altLang="en-US" sz="1112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至少</a:t>
            </a:r>
            <a:r>
              <a:rPr lang="en-US" altLang="zh-CN" sz="1112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</a:t>
            </a:r>
            <a:r>
              <a:rPr lang="zh-CN" altLang="en-US" sz="1112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台冷却水泵正常运行后，空压机、干燥机方可启动；空压机、干燥机启动时间间隔为</a:t>
            </a:r>
            <a:r>
              <a:rPr lang="en-US" altLang="zh-CN" sz="1112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</a:t>
            </a:r>
            <a:r>
              <a:rPr lang="zh-CN" altLang="en-US" sz="1112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分钟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538D1C9-3FD5-47B5-B3FE-26C6201AD1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2025" y="3101300"/>
            <a:ext cx="2258807" cy="1816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105612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矩形 27"/>
          <p:cNvSpPr/>
          <p:nvPr/>
        </p:nvSpPr>
        <p:spPr>
          <a:xfrm>
            <a:off x="354820" y="177602"/>
            <a:ext cx="4410800" cy="36933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F860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Impact" panose="020B0806030902050204" pitchFamily="2" charset="0"/>
              </a:rPr>
              <a:t>业务分析</a:t>
            </a:r>
            <a:endParaRPr lang="en-US" altLang="zh-CN" dirty="0">
              <a:solidFill>
                <a:srgbClr val="FF8607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Impact" panose="020B0806030902050204" pitchFamily="2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48582" y="595676"/>
            <a:ext cx="8834075" cy="3400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112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</a:t>
            </a:r>
            <a:r>
              <a:rPr lang="zh-CN" altLang="en-US" sz="1112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、主要业务控制</a:t>
            </a:r>
          </a:p>
          <a:p>
            <a:pPr>
              <a:lnSpc>
                <a:spcPct val="150000"/>
              </a:lnSpc>
            </a:pPr>
            <a:r>
              <a:rPr lang="zh-CN" altLang="en-US" sz="1112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 </a:t>
            </a:r>
            <a:r>
              <a:rPr lang="en-US" altLang="zh-CN" sz="1112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 </a:t>
            </a:r>
            <a:r>
              <a:rPr lang="zh-CN" altLang="en-US" sz="1112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启停控制（本地手动、远程控制、联控、控制方式互锁）</a:t>
            </a:r>
          </a:p>
          <a:p>
            <a:pPr>
              <a:lnSpc>
                <a:spcPct val="150000"/>
              </a:lnSpc>
            </a:pPr>
            <a:r>
              <a:rPr lang="zh-CN" altLang="en-US" sz="1112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 </a:t>
            </a:r>
            <a:r>
              <a:rPr lang="en-US" altLang="zh-CN" sz="1112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 </a:t>
            </a:r>
            <a:r>
              <a:rPr lang="zh-CN" altLang="en-US" sz="1112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压力输出控制（波动范围）</a:t>
            </a:r>
          </a:p>
          <a:p>
            <a:pPr>
              <a:lnSpc>
                <a:spcPct val="150000"/>
              </a:lnSpc>
            </a:pPr>
            <a:r>
              <a:rPr lang="zh-CN" altLang="en-US" sz="1112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 </a:t>
            </a:r>
            <a:r>
              <a:rPr lang="en-US" altLang="zh-CN" sz="1112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 </a:t>
            </a:r>
            <a:r>
              <a:rPr lang="zh-CN" altLang="en-US" sz="1112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设备联控     至少</a:t>
            </a:r>
            <a:r>
              <a:rPr lang="en-US" altLang="zh-CN" sz="1112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</a:t>
            </a:r>
            <a:r>
              <a:rPr lang="zh-CN" altLang="en-US" sz="1112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台冷却泵正常运行，空压机、干燥机才能启动</a:t>
            </a:r>
          </a:p>
          <a:p>
            <a:pPr>
              <a:lnSpc>
                <a:spcPct val="150000"/>
              </a:lnSpc>
            </a:pPr>
            <a:endParaRPr lang="zh-CN" altLang="en-US" sz="1112" b="1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112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</a:t>
            </a:r>
            <a:r>
              <a:rPr lang="zh-CN" altLang="en-US" sz="1112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、主要监控参数</a:t>
            </a:r>
          </a:p>
          <a:p>
            <a:pPr>
              <a:lnSpc>
                <a:spcPct val="150000"/>
              </a:lnSpc>
            </a:pPr>
            <a:r>
              <a:rPr lang="zh-CN" altLang="en-US" sz="1112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 </a:t>
            </a:r>
            <a:r>
              <a:rPr lang="zh-CN" altLang="en-US" sz="1112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可配置参数管理，易扩展（设备、对应的点位属性）动态扩展</a:t>
            </a:r>
          </a:p>
          <a:p>
            <a:pPr>
              <a:lnSpc>
                <a:spcPct val="150000"/>
              </a:lnSpc>
            </a:pPr>
            <a:r>
              <a:rPr lang="zh-CN" altLang="en-US" sz="1112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 常规参数：运行时间、加载时间、环境温度、机头温度、油细分离前压力、后压力、压差等参数</a:t>
            </a:r>
          </a:p>
          <a:p>
            <a:pPr>
              <a:lnSpc>
                <a:spcPct val="150000"/>
              </a:lnSpc>
            </a:pPr>
            <a:r>
              <a:rPr lang="zh-CN" altLang="en-US" sz="1112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 运行状态：运行、停机、加载、卸载、满载、报警、故障等状态</a:t>
            </a:r>
          </a:p>
          <a:p>
            <a:pPr>
              <a:lnSpc>
                <a:spcPct val="150000"/>
              </a:lnSpc>
            </a:pPr>
            <a:r>
              <a:rPr lang="zh-CN" altLang="en-US" sz="1112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 </a:t>
            </a:r>
          </a:p>
          <a:p>
            <a:pPr>
              <a:lnSpc>
                <a:spcPct val="150000"/>
              </a:lnSpc>
            </a:pPr>
            <a:r>
              <a:rPr lang="zh-CN" altLang="en-US" sz="1112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 报警参数：温度报警、压力报警、主机过载、电压异常、空滤堵塞、油滤堵塞、油细分离压差报警、传感器失灵等</a:t>
            </a:r>
          </a:p>
          <a:p>
            <a:pPr>
              <a:lnSpc>
                <a:spcPct val="150000"/>
              </a:lnSpc>
            </a:pPr>
            <a:r>
              <a:rPr lang="zh-CN" altLang="en-US" sz="1112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                   </a:t>
            </a:r>
            <a:r>
              <a:rPr lang="en-US" altLang="zh-CN" sz="1112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</a:t>
            </a:r>
            <a:r>
              <a:rPr lang="zh-CN" altLang="en-US" sz="1112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、点位的报警值（设备）</a:t>
            </a:r>
          </a:p>
          <a:p>
            <a:pPr>
              <a:lnSpc>
                <a:spcPct val="150000"/>
              </a:lnSpc>
            </a:pPr>
            <a:r>
              <a:rPr lang="zh-CN" altLang="en-US" sz="1112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                   </a:t>
            </a:r>
            <a:r>
              <a:rPr lang="en-US" altLang="zh-CN" sz="1112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</a:t>
            </a:r>
            <a:r>
              <a:rPr lang="zh-CN" altLang="en-US" sz="1112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、应用场景的配置（业务）</a:t>
            </a:r>
          </a:p>
        </p:txBody>
      </p:sp>
    </p:spTree>
    <p:extLst>
      <p:ext uri="{BB962C8B-B14F-4D97-AF65-F5344CB8AC3E}">
        <p14:creationId xmlns:p14="http://schemas.microsoft.com/office/powerpoint/2010/main" val="2967339368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矩形 27"/>
          <p:cNvSpPr/>
          <p:nvPr/>
        </p:nvSpPr>
        <p:spPr>
          <a:xfrm>
            <a:off x="354820" y="177602"/>
            <a:ext cx="4410800" cy="36933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F860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Impact" panose="020B0806030902050204" pitchFamily="2" charset="0"/>
              </a:rPr>
              <a:t>上位机应用功能设计与实现</a:t>
            </a:r>
            <a:endParaRPr lang="en-US" altLang="zh-CN" dirty="0">
              <a:solidFill>
                <a:srgbClr val="FF8607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Impact" panose="020B0806030902050204" pitchFamily="2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4BD5840-2DD7-422B-B278-3436EB6592D4}"/>
              </a:ext>
            </a:extLst>
          </p:cNvPr>
          <p:cNvSpPr/>
          <p:nvPr/>
        </p:nvSpPr>
        <p:spPr>
          <a:xfrm>
            <a:off x="356940" y="586365"/>
            <a:ext cx="9072630" cy="3914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112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</a:t>
            </a:r>
            <a:r>
              <a:rPr lang="zh-CN" altLang="en-US" sz="1112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、业务要求</a:t>
            </a:r>
            <a:endParaRPr lang="en-US" altLang="zh-CN" sz="1112" b="1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50838" indent="-171450">
              <a:lnSpc>
                <a:spcPct val="150000"/>
              </a:lnSpc>
              <a:buFontTx/>
              <a:buChar char="-"/>
            </a:pPr>
            <a:r>
              <a:rPr lang="zh-CN" altLang="en-US" sz="1112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对空压站所有配套设备进行集中监控</a:t>
            </a:r>
            <a:endParaRPr lang="en-US" altLang="zh-CN" sz="1112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179388">
              <a:lnSpc>
                <a:spcPct val="150000"/>
              </a:lnSpc>
            </a:pPr>
            <a:r>
              <a:rPr lang="zh-CN" altLang="en-US" sz="1112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（</a:t>
            </a:r>
            <a:r>
              <a:rPr lang="en-US" altLang="zh-CN" sz="1112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</a:t>
            </a:r>
            <a:r>
              <a:rPr lang="zh-CN" altLang="en-US" sz="1112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）压缩机电机转速、电压、电流、功率、效率等；</a:t>
            </a:r>
          </a:p>
          <a:p>
            <a:pPr marL="179388">
              <a:lnSpc>
                <a:spcPct val="150000"/>
              </a:lnSpc>
            </a:pPr>
            <a:r>
              <a:rPr lang="zh-CN" altLang="en-US" sz="1112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（</a:t>
            </a:r>
            <a:r>
              <a:rPr lang="en-US" altLang="zh-CN" sz="1112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</a:t>
            </a:r>
            <a:r>
              <a:rPr lang="zh-CN" altLang="en-US" sz="1112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）压缩机排气量的控制。当工艺过程中用气量发生改变时，需要对排气量进行调节；</a:t>
            </a:r>
          </a:p>
          <a:p>
            <a:pPr marL="179388">
              <a:lnSpc>
                <a:spcPct val="150000"/>
              </a:lnSpc>
            </a:pPr>
            <a:r>
              <a:rPr lang="zh-CN" altLang="en-US" sz="1112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（</a:t>
            </a:r>
            <a:r>
              <a:rPr lang="en-US" altLang="zh-CN" sz="1112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</a:t>
            </a:r>
            <a:r>
              <a:rPr lang="zh-CN" altLang="en-US" sz="1112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）各级进出口温度、压力的控制。在压缩机运行过程中 ，当进出口温度、压力值偏离预先设定的期望值时，测控系统发出调整信号，控制相应的调整机构进行自动调节；</a:t>
            </a:r>
          </a:p>
          <a:p>
            <a:pPr marL="179388">
              <a:lnSpc>
                <a:spcPct val="150000"/>
              </a:lnSpc>
            </a:pPr>
            <a:r>
              <a:rPr lang="zh-CN" altLang="en-US" sz="1112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（</a:t>
            </a:r>
            <a:r>
              <a:rPr lang="en-US" altLang="zh-CN" sz="1112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4</a:t>
            </a:r>
            <a:r>
              <a:rPr lang="zh-CN" altLang="en-US" sz="1112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）油路、水路系统的控制；</a:t>
            </a:r>
          </a:p>
          <a:p>
            <a:pPr marL="179388">
              <a:lnSpc>
                <a:spcPct val="150000"/>
              </a:lnSpc>
            </a:pPr>
            <a:r>
              <a:rPr lang="zh-CN" altLang="en-US" sz="1112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（</a:t>
            </a:r>
            <a:r>
              <a:rPr lang="en-US" altLang="zh-CN" sz="1112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5</a:t>
            </a:r>
            <a:r>
              <a:rPr lang="zh-CN" altLang="en-US" sz="1112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）电机绕组和轴承温度的控制；</a:t>
            </a:r>
          </a:p>
          <a:p>
            <a:pPr marL="179388">
              <a:lnSpc>
                <a:spcPct val="150000"/>
              </a:lnSpc>
            </a:pPr>
            <a:r>
              <a:rPr lang="en-US" altLang="zh-CN" sz="1112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 </a:t>
            </a:r>
            <a:r>
              <a:rPr lang="zh-CN" altLang="en-US" sz="1112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自动生成运行、压力、温度等等曲线和报表（导出）</a:t>
            </a:r>
          </a:p>
          <a:p>
            <a:pPr marL="179388">
              <a:lnSpc>
                <a:spcPct val="150000"/>
              </a:lnSpc>
            </a:pPr>
            <a:r>
              <a:rPr lang="en-US" altLang="zh-CN" sz="1112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 </a:t>
            </a:r>
            <a:r>
              <a:rPr lang="zh-CN" altLang="en-US" sz="1112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自动保存运行数据</a:t>
            </a:r>
          </a:p>
          <a:p>
            <a:pPr marL="179388">
              <a:lnSpc>
                <a:spcPct val="150000"/>
              </a:lnSpc>
            </a:pPr>
            <a:r>
              <a:rPr lang="en-US" altLang="zh-CN" sz="1112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 </a:t>
            </a:r>
            <a:r>
              <a:rPr lang="zh-CN" altLang="en-US" sz="1112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设备远控、联控、互锁</a:t>
            </a:r>
            <a:endParaRPr lang="en-US" altLang="zh-CN" sz="1112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50838" indent="-171450">
              <a:lnSpc>
                <a:spcPct val="150000"/>
              </a:lnSpc>
              <a:buFontTx/>
              <a:buChar char="-"/>
            </a:pPr>
            <a:endParaRPr lang="en-US" altLang="zh-CN" sz="1112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112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</a:t>
            </a:r>
            <a:r>
              <a:rPr lang="zh-CN" altLang="en-US" sz="1112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、业务流程与功能设计</a:t>
            </a:r>
            <a:endParaRPr lang="en-US" altLang="zh-CN" sz="1112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179388">
              <a:lnSpc>
                <a:spcPct val="150000"/>
              </a:lnSpc>
              <a:buFontTx/>
              <a:buChar char="-"/>
            </a:pPr>
            <a:r>
              <a:rPr lang="zh-CN" altLang="en-US" sz="1112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第一阶段：流程监控、组态编辑、动态通信、异常报警、趋势曲线、数据报表、系统配置</a:t>
            </a:r>
            <a:endParaRPr lang="en-US" altLang="zh-CN" sz="1112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179388">
              <a:lnSpc>
                <a:spcPct val="150000"/>
              </a:lnSpc>
              <a:buFontTx/>
              <a:buChar char="-"/>
            </a:pPr>
            <a:r>
              <a:rPr lang="zh-CN" altLang="en-US" sz="1112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第二阶段：服务化与云端化</a:t>
            </a:r>
            <a:endParaRPr lang="en-US" altLang="zh-CN" sz="1112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EAA2BDB-409F-4BFB-909A-FC73BD6390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0020" y="2139720"/>
            <a:ext cx="2150107" cy="2666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975097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06BAFF1-DB49-4246-B655-A812395552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40" y="2008645"/>
            <a:ext cx="2120865" cy="300378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6F28B89F-3E9F-4CC4-A2D9-6DD35B50BD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8272" y="2071047"/>
            <a:ext cx="2232166" cy="1275524"/>
          </a:xfrm>
          <a:prstGeom prst="rect">
            <a:avLst/>
          </a:prstGeom>
        </p:spPr>
      </p:pic>
      <p:sp>
        <p:nvSpPr>
          <p:cNvPr id="12291" name="矩形 27"/>
          <p:cNvSpPr/>
          <p:nvPr/>
        </p:nvSpPr>
        <p:spPr>
          <a:xfrm>
            <a:off x="354820" y="177602"/>
            <a:ext cx="4410800" cy="36933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F860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Impact" panose="020B0806030902050204" pitchFamily="2" charset="0"/>
              </a:rPr>
              <a:t>上位机应用功能设计与实现</a:t>
            </a:r>
            <a:endParaRPr lang="en-US" altLang="zh-CN" dirty="0">
              <a:solidFill>
                <a:srgbClr val="FF8607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Impact" panose="020B0806030902050204" pitchFamily="2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4BD5840-2DD7-422B-B278-3436EB6592D4}"/>
              </a:ext>
            </a:extLst>
          </p:cNvPr>
          <p:cNvSpPr/>
          <p:nvPr/>
        </p:nvSpPr>
        <p:spPr>
          <a:xfrm>
            <a:off x="356940" y="586365"/>
            <a:ext cx="9072630" cy="1090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112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</a:t>
            </a:r>
            <a:r>
              <a:rPr lang="zh-CN" altLang="en-US" sz="1112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、交互设计与实现</a:t>
            </a:r>
            <a:endParaRPr lang="en-US" altLang="zh-CN" sz="1112" b="1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112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- </a:t>
            </a:r>
            <a:r>
              <a:rPr lang="zh-CN" altLang="en-US" sz="1112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登录</a:t>
            </a:r>
            <a:endParaRPr lang="en-US" altLang="zh-CN" sz="1112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112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- </a:t>
            </a:r>
            <a:r>
              <a:rPr lang="zh-CN" altLang="en-US" sz="1112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主页面（监控页面（呈现 ）、。。。。）</a:t>
            </a:r>
            <a:endParaRPr lang="en-US" altLang="zh-CN" sz="1112" b="1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112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- </a:t>
            </a:r>
            <a:r>
              <a:rPr lang="zh-CN" altLang="en-US" sz="1112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组态编辑页面（拖放组装、二次编辑（位置、大小、对齐辅助）、组件的通信属性</a:t>
            </a:r>
            <a:r>
              <a:rPr lang="en-US" altLang="zh-CN" sz="1112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</a:t>
            </a:r>
            <a:r>
              <a:rPr lang="zh-CN" altLang="en-US" sz="1112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点位信息的处理）</a:t>
            </a:r>
            <a:r>
              <a:rPr lang="en-US" altLang="zh-CN" sz="1112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80CD94B-3BBE-441A-A3D7-9FD794E26FA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8272" y="3439664"/>
            <a:ext cx="2232166" cy="1275524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C853BA69-08E1-4BE5-854F-F9F3A3952E4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10716" y="2073238"/>
            <a:ext cx="4666225" cy="266164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80A765B-2D17-454F-AE0B-D5CA326D35C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49833" y="3297336"/>
            <a:ext cx="2286843" cy="147315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F853A0F-19D2-4926-96F3-66F499E3A8B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45151" y="2073238"/>
            <a:ext cx="4666225" cy="266641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9A1AF02-FEFC-43C2-BCD4-FDFB366F980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113755" y="2082998"/>
            <a:ext cx="4656932" cy="265348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3A316384-D74B-4066-A588-4FA0A86FA58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921420" y="2103239"/>
            <a:ext cx="4642767" cy="265348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5F649CFE-8637-4B0B-8C79-826EE5D440D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663907" y="2087763"/>
            <a:ext cx="4666225" cy="266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221057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矩形 27"/>
          <p:cNvSpPr/>
          <p:nvPr/>
        </p:nvSpPr>
        <p:spPr>
          <a:xfrm>
            <a:off x="354820" y="177602"/>
            <a:ext cx="4410800" cy="36933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F860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Impact" panose="020B0806030902050204" pitchFamily="2" charset="0"/>
              </a:rPr>
              <a:t>关于数据库</a:t>
            </a:r>
            <a:endParaRPr lang="en-US" altLang="zh-CN" dirty="0">
              <a:solidFill>
                <a:srgbClr val="FF8607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Impact" panose="020B0806030902050204" pitchFamily="2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48582" y="595676"/>
            <a:ext cx="8834075" cy="576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112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</a:t>
            </a:r>
            <a:r>
              <a:rPr lang="zh-CN" altLang="en-US" sz="1112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</a:t>
            </a:r>
            <a:r>
              <a:rPr lang="en-US" altLang="zh-CN" sz="1112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Sqlite</a:t>
            </a:r>
            <a:endParaRPr lang="en-US" altLang="zh-CN" sz="1112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112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 </a:t>
            </a:r>
            <a:r>
              <a:rPr lang="zh-CN" altLang="en-US" sz="1112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单文件数据   方便</a:t>
            </a:r>
            <a:endParaRPr lang="en-US" altLang="zh-CN" sz="1112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4885D03-4876-4AAA-A5BF-BCB11FAF7DB1}"/>
              </a:ext>
            </a:extLst>
          </p:cNvPr>
          <p:cNvSpPr/>
          <p:nvPr/>
        </p:nvSpPr>
        <p:spPr>
          <a:xfrm>
            <a:off x="348583" y="1272579"/>
            <a:ext cx="3845248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00" dirty="0"/>
              <a:t>DROP TABLE IF EXISTS "sys_users";</a:t>
            </a:r>
          </a:p>
          <a:p>
            <a:r>
              <a:rPr lang="zh-CN" altLang="en-US" sz="1000" dirty="0"/>
              <a:t>CREATE TABLE "sys_users" (</a:t>
            </a:r>
          </a:p>
          <a:p>
            <a:r>
              <a:rPr lang="zh-CN" altLang="en-US" sz="1000" dirty="0"/>
              <a:t>  "id" INTEGER NOT NULL PRIMARY KEY AUTOINCREMENT,</a:t>
            </a:r>
          </a:p>
          <a:p>
            <a:r>
              <a:rPr lang="zh-CN" altLang="en-US" sz="1000" dirty="0"/>
              <a:t>  "user_name" TEXT,</a:t>
            </a:r>
          </a:p>
          <a:p>
            <a:r>
              <a:rPr lang="zh-CN" altLang="en-US" sz="1000" dirty="0"/>
              <a:t>  "password" TEXT,</a:t>
            </a:r>
          </a:p>
          <a:p>
            <a:r>
              <a:rPr lang="zh-CN" altLang="en-US" sz="1000" dirty="0"/>
              <a:t>  "user_type" TEXT,</a:t>
            </a:r>
          </a:p>
          <a:p>
            <a:r>
              <a:rPr lang="zh-CN" altLang="en-US" sz="1000" dirty="0"/>
              <a:t>  "real_name" TEXT,</a:t>
            </a:r>
          </a:p>
          <a:p>
            <a:r>
              <a:rPr lang="zh-CN" altLang="en-US" sz="1000" dirty="0"/>
              <a:t>  "gender" integer,</a:t>
            </a:r>
          </a:p>
          <a:p>
            <a:r>
              <a:rPr lang="zh-CN" altLang="en-US" sz="1000" dirty="0"/>
              <a:t>  "phone_num" text</a:t>
            </a:r>
          </a:p>
          <a:p>
            <a:r>
              <a:rPr lang="zh-CN" altLang="en-US" sz="1000" dirty="0"/>
              <a:t>);</a:t>
            </a:r>
          </a:p>
          <a:p>
            <a:r>
              <a:rPr lang="zh-CN" altLang="en-US" sz="1000" dirty="0"/>
              <a:t>UPDATE "sqlite_sequence" SET seq = 1 WHERE name = 'sys_users';</a:t>
            </a:r>
          </a:p>
        </p:txBody>
      </p:sp>
    </p:spTree>
    <p:extLst>
      <p:ext uri="{BB962C8B-B14F-4D97-AF65-F5344CB8AC3E}">
        <p14:creationId xmlns:p14="http://schemas.microsoft.com/office/powerpoint/2010/main" val="315715818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矩形 27"/>
          <p:cNvSpPr/>
          <p:nvPr/>
        </p:nvSpPr>
        <p:spPr>
          <a:xfrm>
            <a:off x="354820" y="177602"/>
            <a:ext cx="4410800" cy="36933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F860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Impact" panose="020B0806030902050204" pitchFamily="2" charset="0"/>
              </a:rPr>
              <a:t>动态通信</a:t>
            </a:r>
            <a:endParaRPr lang="en-US" altLang="zh-CN" dirty="0">
              <a:solidFill>
                <a:srgbClr val="FF8607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Impact" panose="020B0806030902050204" pitchFamily="2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48582" y="595676"/>
            <a:ext cx="8834075" cy="576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112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</a:t>
            </a:r>
            <a:r>
              <a:rPr lang="zh-CN" altLang="en-US" sz="1112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、空压机地址点位表</a:t>
            </a:r>
            <a:endParaRPr lang="en-US" altLang="zh-CN" sz="1112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112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 </a:t>
            </a:r>
            <a:r>
              <a:rPr lang="zh-CN" altLang="en-US" sz="1112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通信方式：</a:t>
            </a:r>
            <a:r>
              <a:rPr lang="en-US" altLang="zh-CN" sz="1112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ModbusRTU</a:t>
            </a:r>
            <a:endParaRPr lang="en-US" altLang="zh-CN" sz="1112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47CE0F3E-583C-44CF-AC17-AADB434D08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1675534"/>
              </p:ext>
            </p:extLst>
          </p:nvPr>
        </p:nvGraphicFramePr>
        <p:xfrm>
          <a:off x="509353" y="1235276"/>
          <a:ext cx="4203813" cy="3048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1721">
                  <a:extLst>
                    <a:ext uri="{9D8B030D-6E8A-4147-A177-3AD203B41FA5}">
                      <a16:colId xmlns:a16="http://schemas.microsoft.com/office/drawing/2014/main" val="1141865809"/>
                    </a:ext>
                  </a:extLst>
                </a:gridCol>
                <a:gridCol w="609152">
                  <a:extLst>
                    <a:ext uri="{9D8B030D-6E8A-4147-A177-3AD203B41FA5}">
                      <a16:colId xmlns:a16="http://schemas.microsoft.com/office/drawing/2014/main" val="1845923899"/>
                    </a:ext>
                  </a:extLst>
                </a:gridCol>
                <a:gridCol w="361474">
                  <a:extLst>
                    <a:ext uri="{9D8B030D-6E8A-4147-A177-3AD203B41FA5}">
                      <a16:colId xmlns:a16="http://schemas.microsoft.com/office/drawing/2014/main" val="2125840968"/>
                    </a:ext>
                  </a:extLst>
                </a:gridCol>
                <a:gridCol w="361474">
                  <a:extLst>
                    <a:ext uri="{9D8B030D-6E8A-4147-A177-3AD203B41FA5}">
                      <a16:colId xmlns:a16="http://schemas.microsoft.com/office/drawing/2014/main" val="2788149868"/>
                    </a:ext>
                  </a:extLst>
                </a:gridCol>
                <a:gridCol w="361474">
                  <a:extLst>
                    <a:ext uri="{9D8B030D-6E8A-4147-A177-3AD203B41FA5}">
                      <a16:colId xmlns:a16="http://schemas.microsoft.com/office/drawing/2014/main" val="2929662020"/>
                    </a:ext>
                  </a:extLst>
                </a:gridCol>
                <a:gridCol w="361474">
                  <a:extLst>
                    <a:ext uri="{9D8B030D-6E8A-4147-A177-3AD203B41FA5}">
                      <a16:colId xmlns:a16="http://schemas.microsoft.com/office/drawing/2014/main" val="2297625644"/>
                    </a:ext>
                  </a:extLst>
                </a:gridCol>
                <a:gridCol w="361474">
                  <a:extLst>
                    <a:ext uri="{9D8B030D-6E8A-4147-A177-3AD203B41FA5}">
                      <a16:colId xmlns:a16="http://schemas.microsoft.com/office/drawing/2014/main" val="1490236800"/>
                    </a:ext>
                  </a:extLst>
                </a:gridCol>
                <a:gridCol w="1365570">
                  <a:extLst>
                    <a:ext uri="{9D8B030D-6E8A-4147-A177-3AD203B41FA5}">
                      <a16:colId xmlns:a16="http://schemas.microsoft.com/office/drawing/2014/main" val="2835054896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u="none" strike="noStrike" dirty="0">
                          <a:effectLst/>
                        </a:rPr>
                        <a:t>寄存器地址</a:t>
                      </a:r>
                      <a:endParaRPr lang="zh-CN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u="none" strike="noStrike">
                          <a:effectLst/>
                        </a:rPr>
                        <a:t>参数名称</a:t>
                      </a:r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u="none" strike="noStrike" dirty="0">
                          <a:effectLst/>
                        </a:rPr>
                        <a:t>读</a:t>
                      </a:r>
                      <a:r>
                        <a:rPr lang="en-US" altLang="zh-CN" sz="600" u="none" strike="noStrike" dirty="0">
                          <a:effectLst/>
                        </a:rPr>
                        <a:t>/</a:t>
                      </a:r>
                      <a:r>
                        <a:rPr lang="zh-CN" altLang="en-US" sz="600" u="none" strike="noStrike" dirty="0">
                          <a:effectLst/>
                        </a:rPr>
                        <a:t>写</a:t>
                      </a:r>
                      <a:endParaRPr lang="zh-CN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u="none" strike="noStrike">
                          <a:effectLst/>
                        </a:rPr>
                        <a:t>操作方式</a:t>
                      </a:r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u="none" strike="noStrike">
                          <a:effectLst/>
                        </a:rPr>
                        <a:t>最小值</a:t>
                      </a:r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u="none" strike="noStrike">
                          <a:effectLst/>
                        </a:rPr>
                        <a:t>最大值</a:t>
                      </a:r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u="none" strike="noStrike">
                          <a:effectLst/>
                        </a:rPr>
                        <a:t>单位</a:t>
                      </a:r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u="none" strike="noStrike">
                          <a:effectLst/>
                        </a:rPr>
                        <a:t>说明</a:t>
                      </a:r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75728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u="none" strike="noStrike" dirty="0">
                          <a:effectLst/>
                        </a:rPr>
                        <a:t>0</a:t>
                      </a:r>
                      <a:endParaRPr lang="en-US" altLang="zh-CN" sz="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u="none" strike="noStrike" dirty="0">
                          <a:effectLst/>
                        </a:rPr>
                        <a:t>供气压力</a:t>
                      </a:r>
                      <a:endParaRPr lang="zh-CN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u="none" strike="noStrike" dirty="0">
                          <a:effectLst/>
                        </a:rPr>
                        <a:t>只读</a:t>
                      </a:r>
                      <a:endParaRPr lang="zh-CN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u="none" strike="noStrike" dirty="0">
                          <a:effectLst/>
                        </a:rPr>
                        <a:t>字</a:t>
                      </a:r>
                      <a:endParaRPr lang="zh-CN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u="none" strike="noStrike" dirty="0">
                          <a:effectLst/>
                        </a:rPr>
                        <a:t>0</a:t>
                      </a:r>
                      <a:endParaRPr lang="en-US" altLang="zh-CN" sz="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u="none" strike="noStrike" dirty="0">
                          <a:effectLst/>
                        </a:rPr>
                        <a:t>200</a:t>
                      </a:r>
                      <a:endParaRPr lang="en-US" altLang="zh-CN" sz="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Mpa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 u="none" strike="noStrike" dirty="0">
                          <a:effectLst/>
                        </a:rPr>
                        <a:t>200</a:t>
                      </a:r>
                      <a:r>
                        <a:rPr lang="zh-CN" altLang="en-US" sz="600" u="none" strike="noStrike" dirty="0">
                          <a:effectLst/>
                        </a:rPr>
                        <a:t>表示供气压力值为</a:t>
                      </a:r>
                      <a:r>
                        <a:rPr lang="en-US" altLang="zh-CN" sz="600" u="none" strike="noStrike" dirty="0">
                          <a:effectLst/>
                        </a:rPr>
                        <a:t>2.00MPa   0.01</a:t>
                      </a:r>
                      <a:endParaRPr lang="en-US" altLang="zh-CN" sz="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39126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u="none" strike="noStrike">
                          <a:effectLst/>
                        </a:rPr>
                        <a:t>1</a:t>
                      </a:r>
                      <a:endParaRPr lang="en-US" altLang="zh-CN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u="none" strike="noStrike" dirty="0">
                          <a:effectLst/>
                        </a:rPr>
                        <a:t>排气压力</a:t>
                      </a:r>
                      <a:endParaRPr lang="zh-CN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u="none" strike="noStrike" dirty="0">
                          <a:effectLst/>
                        </a:rPr>
                        <a:t>只读</a:t>
                      </a:r>
                      <a:endParaRPr lang="zh-CN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u="none" strike="noStrike" dirty="0">
                          <a:effectLst/>
                        </a:rPr>
                        <a:t>字</a:t>
                      </a:r>
                      <a:endParaRPr lang="zh-CN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u="none" strike="noStrike">
                          <a:effectLst/>
                        </a:rPr>
                        <a:t>0</a:t>
                      </a:r>
                      <a:endParaRPr lang="en-US" altLang="zh-CN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u="none" strike="noStrike" dirty="0">
                          <a:effectLst/>
                        </a:rPr>
                        <a:t>170</a:t>
                      </a:r>
                      <a:endParaRPr lang="en-US" altLang="zh-CN" sz="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u="none" strike="noStrike">
                          <a:effectLst/>
                        </a:rPr>
                        <a:t>℃</a:t>
                      </a:r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600" u="none" strike="noStrike" dirty="0">
                          <a:effectLst/>
                        </a:rPr>
                        <a:t>偏移量</a:t>
                      </a:r>
                      <a:r>
                        <a:rPr lang="en-US" altLang="zh-CN" sz="600" u="none" strike="noStrike" dirty="0">
                          <a:effectLst/>
                        </a:rPr>
                        <a:t>20</a:t>
                      </a:r>
                      <a:r>
                        <a:rPr lang="zh-CN" altLang="en-US" sz="600" u="none" strike="noStrike" dirty="0">
                          <a:effectLst/>
                        </a:rPr>
                        <a:t>；</a:t>
                      </a:r>
                      <a:r>
                        <a:rPr lang="en-US" altLang="zh-CN" sz="600" u="none" strike="noStrike" dirty="0">
                          <a:effectLst/>
                        </a:rPr>
                        <a:t>170</a:t>
                      </a:r>
                      <a:r>
                        <a:rPr lang="zh-CN" altLang="en-US" sz="600" u="none" strike="noStrike" dirty="0">
                          <a:effectLst/>
                        </a:rPr>
                        <a:t>表示</a:t>
                      </a:r>
                      <a:r>
                        <a:rPr lang="en-US" altLang="zh-CN" sz="600" u="none" strike="noStrike" dirty="0">
                          <a:effectLst/>
                        </a:rPr>
                        <a:t>170-20=150℃</a:t>
                      </a:r>
                      <a:endParaRPr lang="en-US" altLang="zh-CN" sz="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0411369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u="none" strike="noStrike" dirty="0">
                          <a:effectLst/>
                        </a:rPr>
                        <a:t>2</a:t>
                      </a:r>
                      <a:endParaRPr lang="en-US" altLang="zh-CN" sz="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u="none" strike="noStrike" dirty="0">
                          <a:effectLst/>
                        </a:rPr>
                        <a:t>运行时间</a:t>
                      </a:r>
                      <a:endParaRPr lang="zh-CN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u="none" strike="noStrike">
                          <a:effectLst/>
                        </a:rPr>
                        <a:t>只读</a:t>
                      </a:r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u="none" strike="noStrike" dirty="0">
                          <a:effectLst/>
                        </a:rPr>
                        <a:t>字</a:t>
                      </a:r>
                      <a:endParaRPr lang="zh-CN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u="none" strike="noStrike" dirty="0">
                          <a:effectLst/>
                        </a:rPr>
                        <a:t>0</a:t>
                      </a:r>
                      <a:endParaRPr lang="en-US" altLang="zh-CN" sz="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u="none" strike="noStrike" dirty="0">
                          <a:effectLst/>
                        </a:rPr>
                        <a:t>65535</a:t>
                      </a:r>
                      <a:endParaRPr lang="en-US" altLang="zh-CN" sz="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H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183194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u="none" strike="noStrike" dirty="0">
                          <a:effectLst/>
                        </a:rPr>
                        <a:t>3</a:t>
                      </a:r>
                      <a:endParaRPr lang="en-US" altLang="zh-CN" sz="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u="none" strike="noStrike" dirty="0">
                          <a:effectLst/>
                        </a:rPr>
                        <a:t>加载时间</a:t>
                      </a:r>
                      <a:endParaRPr lang="zh-CN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u="none" strike="noStrike" dirty="0">
                          <a:effectLst/>
                        </a:rPr>
                        <a:t>只读</a:t>
                      </a:r>
                      <a:endParaRPr lang="zh-CN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u="none" strike="noStrike">
                          <a:effectLst/>
                        </a:rPr>
                        <a:t>字</a:t>
                      </a:r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u="none" strike="noStrike" dirty="0">
                          <a:effectLst/>
                        </a:rPr>
                        <a:t>0</a:t>
                      </a:r>
                      <a:endParaRPr lang="en-US" altLang="zh-CN" sz="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u="none" strike="noStrike">
                          <a:effectLst/>
                        </a:rPr>
                        <a:t>65535</a:t>
                      </a:r>
                      <a:endParaRPr lang="en-US" altLang="zh-CN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H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2643547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u="none" strike="noStrike" dirty="0">
                          <a:effectLst/>
                        </a:rPr>
                        <a:t>4</a:t>
                      </a:r>
                      <a:endParaRPr lang="en-US" altLang="zh-CN" sz="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u="none" strike="noStrike">
                          <a:effectLst/>
                        </a:rPr>
                        <a:t>主机</a:t>
                      </a:r>
                      <a:r>
                        <a:rPr lang="en-US" sz="600" u="none" strike="noStrike">
                          <a:effectLst/>
                        </a:rPr>
                        <a:t>A</a:t>
                      </a:r>
                      <a:r>
                        <a:rPr lang="zh-CN" altLang="en-US" sz="600" u="none" strike="noStrike">
                          <a:effectLst/>
                        </a:rPr>
                        <a:t>相电流</a:t>
                      </a:r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u="none" strike="noStrike">
                          <a:effectLst/>
                        </a:rPr>
                        <a:t>只读</a:t>
                      </a:r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u="none" strike="noStrike" dirty="0">
                          <a:effectLst/>
                        </a:rPr>
                        <a:t>字</a:t>
                      </a:r>
                      <a:endParaRPr lang="zh-CN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u="none" strike="noStrike" dirty="0">
                          <a:effectLst/>
                        </a:rPr>
                        <a:t>0</a:t>
                      </a:r>
                      <a:endParaRPr lang="en-US" altLang="zh-CN" sz="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u="none" strike="noStrike" dirty="0">
                          <a:effectLst/>
                        </a:rPr>
                        <a:t>9999</a:t>
                      </a:r>
                      <a:endParaRPr lang="en-US" altLang="zh-CN" sz="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A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 u="none" strike="noStrike" dirty="0">
                          <a:effectLst/>
                        </a:rPr>
                        <a:t>9999</a:t>
                      </a:r>
                      <a:r>
                        <a:rPr lang="zh-CN" altLang="en-US" sz="600" u="none" strike="noStrike" dirty="0">
                          <a:effectLst/>
                        </a:rPr>
                        <a:t>表示实际电流为</a:t>
                      </a:r>
                      <a:r>
                        <a:rPr lang="en-US" altLang="zh-CN" sz="600" u="none" strike="noStrike" dirty="0">
                          <a:effectLst/>
                        </a:rPr>
                        <a:t>999.9A</a:t>
                      </a:r>
                      <a:endParaRPr lang="en-US" altLang="zh-CN" sz="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878978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u="none" strike="noStrike" dirty="0">
                          <a:effectLst/>
                        </a:rPr>
                        <a:t>5</a:t>
                      </a:r>
                      <a:endParaRPr lang="en-US" altLang="zh-CN" sz="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u="none" strike="noStrike">
                          <a:effectLst/>
                        </a:rPr>
                        <a:t>备用</a:t>
                      </a:r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u="none" strike="noStrike">
                          <a:effectLst/>
                        </a:rPr>
                        <a:t>只读</a:t>
                      </a:r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u="none" strike="noStrike" dirty="0">
                          <a:effectLst/>
                        </a:rPr>
                        <a:t>字</a:t>
                      </a:r>
                      <a:endParaRPr lang="zh-CN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375530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u="none" strike="noStrike" dirty="0">
                          <a:effectLst/>
                        </a:rPr>
                        <a:t>6</a:t>
                      </a:r>
                      <a:endParaRPr lang="en-US" altLang="zh-CN" sz="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u="none" strike="noStrike">
                          <a:effectLst/>
                        </a:rPr>
                        <a:t>备用</a:t>
                      </a:r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u="none" strike="noStrike">
                          <a:effectLst/>
                        </a:rPr>
                        <a:t>只读</a:t>
                      </a:r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u="none" strike="noStrike">
                          <a:effectLst/>
                        </a:rPr>
                        <a:t>字</a:t>
                      </a:r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4514904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u="none" strike="noStrike" dirty="0">
                          <a:effectLst/>
                        </a:rPr>
                        <a:t>7</a:t>
                      </a:r>
                      <a:endParaRPr lang="en-US" altLang="zh-CN" sz="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u="none" strike="noStrike" dirty="0">
                          <a:effectLst/>
                        </a:rPr>
                        <a:t>运行状态</a:t>
                      </a:r>
                      <a:endParaRPr lang="zh-CN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u="none" strike="noStrike" dirty="0">
                          <a:effectLst/>
                        </a:rPr>
                        <a:t>只读</a:t>
                      </a:r>
                      <a:endParaRPr lang="zh-CN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u="none" strike="noStrike" dirty="0">
                          <a:effectLst/>
                        </a:rPr>
                        <a:t>位</a:t>
                      </a:r>
                      <a:endParaRPr lang="zh-CN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600" u="none" strike="noStrike" dirty="0">
                          <a:effectLst/>
                        </a:rPr>
                        <a:t>位操作，子表一</a:t>
                      </a:r>
                      <a:endParaRPr lang="zh-CN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262978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u="none" strike="noStrike" dirty="0">
                          <a:effectLst/>
                        </a:rPr>
                        <a:t>8</a:t>
                      </a:r>
                      <a:endParaRPr lang="en-US" altLang="zh-CN" sz="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u="none" strike="noStrike" dirty="0">
                          <a:effectLst/>
                        </a:rPr>
                        <a:t>运行状态</a:t>
                      </a:r>
                      <a:endParaRPr lang="zh-CN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u="none" strike="noStrike">
                          <a:effectLst/>
                        </a:rPr>
                        <a:t>只读</a:t>
                      </a:r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u="none" strike="noStrike" dirty="0">
                          <a:effectLst/>
                        </a:rPr>
                        <a:t>位</a:t>
                      </a:r>
                      <a:endParaRPr lang="zh-CN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600" u="none" strike="noStrike">
                          <a:effectLst/>
                        </a:rPr>
                        <a:t>位操作，子表二</a:t>
                      </a:r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0435412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u="none" strike="noStrike" dirty="0">
                          <a:effectLst/>
                        </a:rPr>
                        <a:t>9</a:t>
                      </a:r>
                      <a:endParaRPr lang="en-US" altLang="zh-CN" sz="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u="none" strike="noStrike" dirty="0">
                          <a:effectLst/>
                        </a:rPr>
                        <a:t>控制状态</a:t>
                      </a:r>
                      <a:endParaRPr lang="zh-CN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u="none" strike="noStrike" dirty="0">
                          <a:effectLst/>
                        </a:rPr>
                        <a:t>只写</a:t>
                      </a:r>
                      <a:endParaRPr lang="zh-CN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u="none" strike="noStrike" dirty="0">
                          <a:effectLst/>
                        </a:rPr>
                        <a:t>位</a:t>
                      </a:r>
                      <a:endParaRPr lang="zh-CN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600" u="none" strike="noStrike" dirty="0">
                          <a:effectLst/>
                        </a:rPr>
                        <a:t>位操作，子表三</a:t>
                      </a:r>
                      <a:endParaRPr lang="zh-CN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3155469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u="none" strike="noStrike" dirty="0">
                          <a:effectLst/>
                        </a:rPr>
                        <a:t>10</a:t>
                      </a:r>
                      <a:endParaRPr lang="en-US" altLang="zh-CN" sz="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u="none" strike="noStrike" dirty="0">
                          <a:effectLst/>
                        </a:rPr>
                        <a:t>油滤器使用时间</a:t>
                      </a:r>
                      <a:endParaRPr lang="zh-CN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u="none" strike="noStrike">
                          <a:effectLst/>
                        </a:rPr>
                        <a:t>只读</a:t>
                      </a:r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u="none" strike="noStrike">
                          <a:effectLst/>
                        </a:rPr>
                        <a:t>字</a:t>
                      </a:r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u="none" strike="noStrike" dirty="0">
                          <a:effectLst/>
                        </a:rPr>
                        <a:t>0</a:t>
                      </a:r>
                      <a:endParaRPr lang="en-US" altLang="zh-CN" sz="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u="none" strike="noStrike" dirty="0">
                          <a:effectLst/>
                        </a:rPr>
                        <a:t>9999</a:t>
                      </a:r>
                      <a:endParaRPr lang="en-US" altLang="zh-CN" sz="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>
                          <a:effectLst/>
                        </a:rPr>
                        <a:t>H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6409946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u="none" strike="noStrike" dirty="0">
                          <a:effectLst/>
                        </a:rPr>
                        <a:t>11</a:t>
                      </a:r>
                      <a:endParaRPr lang="en-US" altLang="zh-CN" sz="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u="none" strike="noStrike">
                          <a:effectLst/>
                        </a:rPr>
                        <a:t>油分器使用时间</a:t>
                      </a:r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u="none" strike="noStrike" dirty="0">
                          <a:effectLst/>
                        </a:rPr>
                        <a:t>只读</a:t>
                      </a:r>
                      <a:endParaRPr lang="zh-CN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u="none" strike="noStrike">
                          <a:effectLst/>
                        </a:rPr>
                        <a:t>字</a:t>
                      </a:r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u="none" strike="noStrike" dirty="0">
                          <a:effectLst/>
                        </a:rPr>
                        <a:t>0</a:t>
                      </a:r>
                      <a:endParaRPr lang="en-US" altLang="zh-CN" sz="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u="none" strike="noStrike">
                          <a:effectLst/>
                        </a:rPr>
                        <a:t>9999</a:t>
                      </a:r>
                      <a:endParaRPr lang="en-US" altLang="zh-CN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H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487105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u="none" strike="noStrike" dirty="0">
                          <a:effectLst/>
                        </a:rPr>
                        <a:t>12</a:t>
                      </a:r>
                      <a:endParaRPr lang="en-US" altLang="zh-CN" sz="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u="none" strike="noStrike">
                          <a:effectLst/>
                        </a:rPr>
                        <a:t>空滤器使用时间</a:t>
                      </a:r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u="none" strike="noStrike">
                          <a:effectLst/>
                        </a:rPr>
                        <a:t>只读</a:t>
                      </a:r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u="none" strike="noStrike">
                          <a:effectLst/>
                        </a:rPr>
                        <a:t>字</a:t>
                      </a:r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u="none" strike="noStrike">
                          <a:effectLst/>
                        </a:rPr>
                        <a:t>0</a:t>
                      </a:r>
                      <a:endParaRPr lang="en-US" altLang="zh-CN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u="none" strike="noStrike" dirty="0">
                          <a:effectLst/>
                        </a:rPr>
                        <a:t>9999</a:t>
                      </a:r>
                      <a:endParaRPr lang="en-US" altLang="zh-CN" sz="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>
                          <a:effectLst/>
                        </a:rPr>
                        <a:t>H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1862928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u="none" strike="noStrike" dirty="0">
                          <a:effectLst/>
                        </a:rPr>
                        <a:t>13</a:t>
                      </a:r>
                      <a:endParaRPr lang="en-US" altLang="zh-CN" sz="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u="none" strike="noStrike">
                          <a:effectLst/>
                        </a:rPr>
                        <a:t>润滑油使用时间</a:t>
                      </a:r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u="none" strike="noStrike">
                          <a:effectLst/>
                        </a:rPr>
                        <a:t>只读</a:t>
                      </a:r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u="none" strike="noStrike">
                          <a:effectLst/>
                        </a:rPr>
                        <a:t>字</a:t>
                      </a:r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u="none" strike="noStrike">
                          <a:effectLst/>
                        </a:rPr>
                        <a:t>0</a:t>
                      </a:r>
                      <a:endParaRPr lang="en-US" altLang="zh-CN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u="none" strike="noStrike">
                          <a:effectLst/>
                        </a:rPr>
                        <a:t>9999</a:t>
                      </a:r>
                      <a:endParaRPr lang="en-US" altLang="zh-CN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>
                          <a:effectLst/>
                        </a:rPr>
                        <a:t>H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238672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u="none" strike="noStrike" dirty="0">
                          <a:effectLst/>
                        </a:rPr>
                        <a:t>14</a:t>
                      </a:r>
                      <a:endParaRPr lang="en-US" altLang="zh-CN" sz="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u="none" strike="noStrike">
                          <a:effectLst/>
                        </a:rPr>
                        <a:t>润滑脂使用时间</a:t>
                      </a:r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u="none" strike="noStrike">
                          <a:effectLst/>
                        </a:rPr>
                        <a:t>只读</a:t>
                      </a:r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u="none" strike="noStrike">
                          <a:effectLst/>
                        </a:rPr>
                        <a:t>字</a:t>
                      </a:r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u="none" strike="noStrike">
                          <a:effectLst/>
                        </a:rPr>
                        <a:t>0</a:t>
                      </a:r>
                      <a:endParaRPr lang="en-US" altLang="zh-CN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u="none" strike="noStrike">
                          <a:effectLst/>
                        </a:rPr>
                        <a:t>9999</a:t>
                      </a:r>
                      <a:endParaRPr lang="en-US" altLang="zh-CN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>
                          <a:effectLst/>
                        </a:rPr>
                        <a:t>H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46190212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4EC64A4B-9241-42B4-AD48-42DE95829E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4068723"/>
              </p:ext>
            </p:extLst>
          </p:nvPr>
        </p:nvGraphicFramePr>
        <p:xfrm>
          <a:off x="5477698" y="1235276"/>
          <a:ext cx="3359715" cy="304799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46892">
                  <a:extLst>
                    <a:ext uri="{9D8B030D-6E8A-4147-A177-3AD203B41FA5}">
                      <a16:colId xmlns:a16="http://schemas.microsoft.com/office/drawing/2014/main" val="683649002"/>
                    </a:ext>
                  </a:extLst>
                </a:gridCol>
                <a:gridCol w="693784">
                  <a:extLst>
                    <a:ext uri="{9D8B030D-6E8A-4147-A177-3AD203B41FA5}">
                      <a16:colId xmlns:a16="http://schemas.microsoft.com/office/drawing/2014/main" val="910152099"/>
                    </a:ext>
                  </a:extLst>
                </a:gridCol>
                <a:gridCol w="102783">
                  <a:extLst>
                    <a:ext uri="{9D8B030D-6E8A-4147-A177-3AD203B41FA5}">
                      <a16:colId xmlns:a16="http://schemas.microsoft.com/office/drawing/2014/main" val="275192365"/>
                    </a:ext>
                  </a:extLst>
                </a:gridCol>
                <a:gridCol w="346892">
                  <a:extLst>
                    <a:ext uri="{9D8B030D-6E8A-4147-A177-3AD203B41FA5}">
                      <a16:colId xmlns:a16="http://schemas.microsoft.com/office/drawing/2014/main" val="3592838245"/>
                    </a:ext>
                  </a:extLst>
                </a:gridCol>
                <a:gridCol w="727511">
                  <a:extLst>
                    <a:ext uri="{9D8B030D-6E8A-4147-A177-3AD203B41FA5}">
                      <a16:colId xmlns:a16="http://schemas.microsoft.com/office/drawing/2014/main" val="536775343"/>
                    </a:ext>
                  </a:extLst>
                </a:gridCol>
                <a:gridCol w="96359">
                  <a:extLst>
                    <a:ext uri="{9D8B030D-6E8A-4147-A177-3AD203B41FA5}">
                      <a16:colId xmlns:a16="http://schemas.microsoft.com/office/drawing/2014/main" val="278037142"/>
                    </a:ext>
                  </a:extLst>
                </a:gridCol>
                <a:gridCol w="346892">
                  <a:extLst>
                    <a:ext uri="{9D8B030D-6E8A-4147-A177-3AD203B41FA5}">
                      <a16:colId xmlns:a16="http://schemas.microsoft.com/office/drawing/2014/main" val="4076774507"/>
                    </a:ext>
                  </a:extLst>
                </a:gridCol>
                <a:gridCol w="698602">
                  <a:extLst>
                    <a:ext uri="{9D8B030D-6E8A-4147-A177-3AD203B41FA5}">
                      <a16:colId xmlns:a16="http://schemas.microsoft.com/office/drawing/2014/main" val="2492480133"/>
                    </a:ext>
                  </a:extLst>
                </a:gridCol>
              </a:tblGrid>
              <a:tr h="169333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600" u="none" strike="noStrike" dirty="0">
                          <a:effectLst/>
                        </a:rPr>
                        <a:t>子表一</a:t>
                      </a:r>
                      <a:endParaRPr lang="zh-CN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428" marR="9428" marT="9428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428" marR="9428" marT="9428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600" u="none" strike="noStrike">
                          <a:effectLst/>
                        </a:rPr>
                        <a:t>子表二</a:t>
                      </a:r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428" marR="9428" marT="9428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428" marR="9428" marT="9428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600" u="none" strike="noStrike" dirty="0">
                          <a:effectLst/>
                        </a:rPr>
                        <a:t>子表三</a:t>
                      </a:r>
                      <a:endParaRPr lang="zh-CN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428" marR="9428" marT="9428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3912579"/>
                  </a:ext>
                </a:extLst>
              </a:tr>
              <a:tr h="16933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u="none" strike="noStrike" dirty="0">
                          <a:effectLst/>
                        </a:rPr>
                        <a:t>位</a:t>
                      </a:r>
                      <a:endParaRPr lang="zh-CN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428" marR="9428" marT="94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u="none" strike="noStrike">
                          <a:effectLst/>
                        </a:rPr>
                        <a:t>说明</a:t>
                      </a:r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428" marR="9428" marT="9428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428" marR="9428" marT="94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u="none" strike="noStrike">
                          <a:effectLst/>
                        </a:rPr>
                        <a:t>位</a:t>
                      </a:r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428" marR="9428" marT="94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u="none" strike="noStrike">
                          <a:effectLst/>
                        </a:rPr>
                        <a:t>说明</a:t>
                      </a:r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428" marR="9428" marT="9428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428" marR="9428" marT="94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u="none" strike="noStrike" dirty="0">
                          <a:effectLst/>
                        </a:rPr>
                        <a:t>位</a:t>
                      </a:r>
                      <a:endParaRPr lang="zh-CN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428" marR="9428" marT="94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u="none" strike="noStrike">
                          <a:effectLst/>
                        </a:rPr>
                        <a:t>说明</a:t>
                      </a:r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428" marR="9428" marT="9428" marB="0" anchor="ctr"/>
                </a:tc>
                <a:extLst>
                  <a:ext uri="{0D108BD9-81ED-4DB2-BD59-A6C34878D82A}">
                    <a16:rowId xmlns:a16="http://schemas.microsoft.com/office/drawing/2014/main" val="3542282375"/>
                  </a:ext>
                </a:extLst>
              </a:tr>
              <a:tr h="16933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u="none" strike="noStrike" dirty="0">
                          <a:effectLst/>
                        </a:rPr>
                        <a:t>0</a:t>
                      </a:r>
                      <a:endParaRPr lang="en-US" altLang="zh-CN" sz="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428" marR="9428" marT="942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600" u="none" strike="noStrike" dirty="0">
                          <a:effectLst/>
                        </a:rPr>
                        <a:t>加载</a:t>
                      </a:r>
                      <a:r>
                        <a:rPr lang="en-US" altLang="zh-CN" sz="600" u="none" strike="noStrike" dirty="0">
                          <a:effectLst/>
                        </a:rPr>
                        <a:t>/</a:t>
                      </a:r>
                      <a:r>
                        <a:rPr lang="zh-CN" altLang="en-US" sz="600" u="none" strike="noStrike" dirty="0">
                          <a:effectLst/>
                        </a:rPr>
                        <a:t>卸载</a:t>
                      </a:r>
                      <a:endParaRPr lang="zh-CN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428" marR="9428" marT="9428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428" marR="9428" marT="94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u="none" strike="noStrike">
                          <a:effectLst/>
                        </a:rPr>
                        <a:t>0</a:t>
                      </a:r>
                      <a:endParaRPr lang="en-US" altLang="zh-CN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428" marR="9428" marT="942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600" u="none" strike="noStrike">
                          <a:effectLst/>
                        </a:rPr>
                        <a:t>报警</a:t>
                      </a:r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428" marR="9428" marT="9428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428" marR="9428" marT="94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u="none" strike="noStrike" dirty="0">
                          <a:effectLst/>
                        </a:rPr>
                        <a:t>0</a:t>
                      </a:r>
                      <a:endParaRPr lang="en-US" altLang="zh-CN" sz="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428" marR="9428" marT="942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600" u="none" strike="noStrike" dirty="0">
                          <a:effectLst/>
                        </a:rPr>
                        <a:t>远程启动</a:t>
                      </a:r>
                      <a:endParaRPr lang="zh-CN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428" marR="9428" marT="9428" marB="0" anchor="ctr"/>
                </a:tc>
                <a:extLst>
                  <a:ext uri="{0D108BD9-81ED-4DB2-BD59-A6C34878D82A}">
                    <a16:rowId xmlns:a16="http://schemas.microsoft.com/office/drawing/2014/main" val="3294495236"/>
                  </a:ext>
                </a:extLst>
              </a:tr>
              <a:tr h="16933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u="none" strike="noStrike" dirty="0">
                          <a:effectLst/>
                        </a:rPr>
                        <a:t>1</a:t>
                      </a:r>
                      <a:endParaRPr lang="en-US" altLang="zh-CN" sz="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428" marR="9428" marT="942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600" u="none" strike="noStrike" dirty="0">
                          <a:effectLst/>
                        </a:rPr>
                        <a:t>运行</a:t>
                      </a:r>
                      <a:r>
                        <a:rPr lang="en-US" altLang="zh-CN" sz="600" u="none" strike="noStrike" dirty="0">
                          <a:effectLst/>
                        </a:rPr>
                        <a:t>/</a:t>
                      </a:r>
                      <a:r>
                        <a:rPr lang="zh-CN" altLang="en-US" sz="600" u="none" strike="noStrike" dirty="0">
                          <a:effectLst/>
                        </a:rPr>
                        <a:t>停止</a:t>
                      </a:r>
                      <a:endParaRPr lang="zh-CN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428" marR="9428" marT="9428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428" marR="9428" marT="94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u="none" strike="noStrike">
                          <a:effectLst/>
                        </a:rPr>
                        <a:t>1</a:t>
                      </a:r>
                      <a:endParaRPr lang="en-US" altLang="zh-CN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428" marR="9428" marT="942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600" u="none" strike="noStrike">
                          <a:effectLst/>
                        </a:rPr>
                        <a:t>预警</a:t>
                      </a:r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428" marR="9428" marT="9428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428" marR="9428" marT="94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u="none" strike="noStrike" dirty="0">
                          <a:effectLst/>
                        </a:rPr>
                        <a:t>1</a:t>
                      </a:r>
                      <a:endParaRPr lang="en-US" altLang="zh-CN" sz="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428" marR="9428" marT="942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600" u="none" strike="noStrike" dirty="0">
                          <a:effectLst/>
                        </a:rPr>
                        <a:t>远程停机</a:t>
                      </a:r>
                      <a:endParaRPr lang="zh-CN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428" marR="9428" marT="9428" marB="0" anchor="ctr"/>
                </a:tc>
                <a:extLst>
                  <a:ext uri="{0D108BD9-81ED-4DB2-BD59-A6C34878D82A}">
                    <a16:rowId xmlns:a16="http://schemas.microsoft.com/office/drawing/2014/main" val="1215611657"/>
                  </a:ext>
                </a:extLst>
              </a:tr>
              <a:tr h="16933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u="none" strike="noStrike">
                          <a:effectLst/>
                        </a:rPr>
                        <a:t>2</a:t>
                      </a:r>
                      <a:endParaRPr lang="en-US" altLang="zh-CN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428" marR="9428" marT="942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600" u="none" strike="noStrike" dirty="0">
                          <a:effectLst/>
                        </a:rPr>
                        <a:t>备用</a:t>
                      </a:r>
                      <a:endParaRPr lang="zh-CN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428" marR="9428" marT="9428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428" marR="9428" marT="94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u="none" strike="noStrike">
                          <a:effectLst/>
                        </a:rPr>
                        <a:t>2</a:t>
                      </a:r>
                      <a:endParaRPr lang="en-US" altLang="zh-CN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428" marR="9428" marT="942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428" marR="9428" marT="9428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428" marR="9428" marT="94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u="none" strike="noStrike" dirty="0">
                          <a:effectLst/>
                        </a:rPr>
                        <a:t>2</a:t>
                      </a:r>
                      <a:endParaRPr lang="en-US" altLang="zh-CN" sz="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428" marR="9428" marT="942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600" u="none" strike="noStrike" dirty="0">
                          <a:effectLst/>
                        </a:rPr>
                        <a:t>卸载</a:t>
                      </a:r>
                      <a:endParaRPr lang="zh-CN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428" marR="9428" marT="9428" marB="0" anchor="ctr"/>
                </a:tc>
                <a:extLst>
                  <a:ext uri="{0D108BD9-81ED-4DB2-BD59-A6C34878D82A}">
                    <a16:rowId xmlns:a16="http://schemas.microsoft.com/office/drawing/2014/main" val="3986181902"/>
                  </a:ext>
                </a:extLst>
              </a:tr>
              <a:tr h="16933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u="none" strike="noStrike">
                          <a:effectLst/>
                        </a:rPr>
                        <a:t>3</a:t>
                      </a:r>
                      <a:endParaRPr lang="en-US" altLang="zh-CN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428" marR="9428" marT="942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600" u="none" strike="noStrike" dirty="0">
                          <a:effectLst/>
                        </a:rPr>
                        <a:t>排气温度高</a:t>
                      </a:r>
                      <a:endParaRPr lang="zh-CN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428" marR="9428" marT="9428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428" marR="9428" marT="94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u="none" strike="noStrike">
                          <a:effectLst/>
                        </a:rPr>
                        <a:t>3</a:t>
                      </a:r>
                      <a:endParaRPr lang="en-US" altLang="zh-CN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428" marR="9428" marT="942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600" u="none" strike="noStrike">
                          <a:effectLst/>
                        </a:rPr>
                        <a:t>润滑脂使用时间到</a:t>
                      </a:r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428" marR="9428" marT="9428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428" marR="9428" marT="94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u="none" strike="noStrike">
                          <a:effectLst/>
                        </a:rPr>
                        <a:t>3</a:t>
                      </a:r>
                      <a:endParaRPr lang="en-US" altLang="zh-CN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428" marR="9428" marT="942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600" u="none" strike="noStrike" dirty="0">
                          <a:effectLst/>
                        </a:rPr>
                        <a:t>加载</a:t>
                      </a:r>
                      <a:endParaRPr lang="zh-CN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428" marR="9428" marT="9428" marB="0" anchor="ctr"/>
                </a:tc>
                <a:extLst>
                  <a:ext uri="{0D108BD9-81ED-4DB2-BD59-A6C34878D82A}">
                    <a16:rowId xmlns:a16="http://schemas.microsoft.com/office/drawing/2014/main" val="2657098027"/>
                  </a:ext>
                </a:extLst>
              </a:tr>
              <a:tr h="16933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u="none" strike="noStrike">
                          <a:effectLst/>
                        </a:rPr>
                        <a:t>4</a:t>
                      </a:r>
                      <a:endParaRPr lang="en-US" altLang="zh-CN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428" marR="9428" marT="942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600" u="none" strike="noStrike" dirty="0">
                          <a:effectLst/>
                        </a:rPr>
                        <a:t>相序错误</a:t>
                      </a:r>
                      <a:endParaRPr lang="zh-CN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428" marR="9428" marT="9428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428" marR="9428" marT="94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u="none" strike="noStrike">
                          <a:effectLst/>
                        </a:rPr>
                        <a:t>4</a:t>
                      </a:r>
                      <a:endParaRPr lang="en-US" altLang="zh-CN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428" marR="9428" marT="942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600" u="none" strike="noStrike">
                          <a:effectLst/>
                        </a:rPr>
                        <a:t>润滑油使用时间到</a:t>
                      </a:r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428" marR="9428" marT="9428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428" marR="9428" marT="94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u="none" strike="noStrike">
                          <a:effectLst/>
                        </a:rPr>
                        <a:t>4</a:t>
                      </a:r>
                      <a:endParaRPr lang="en-US" altLang="zh-CN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428" marR="9428" marT="942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428" marR="9428" marT="9428" marB="0" anchor="ctr"/>
                </a:tc>
                <a:extLst>
                  <a:ext uri="{0D108BD9-81ED-4DB2-BD59-A6C34878D82A}">
                    <a16:rowId xmlns:a16="http://schemas.microsoft.com/office/drawing/2014/main" val="2325661052"/>
                  </a:ext>
                </a:extLst>
              </a:tr>
              <a:tr h="16933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u="none" strike="noStrike" dirty="0">
                          <a:effectLst/>
                        </a:rPr>
                        <a:t>5</a:t>
                      </a:r>
                      <a:endParaRPr lang="en-US" altLang="zh-CN" sz="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428" marR="9428" marT="942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600" u="none" strike="noStrike" dirty="0">
                          <a:effectLst/>
                        </a:rPr>
                        <a:t>主电机电流故障</a:t>
                      </a:r>
                      <a:endParaRPr lang="zh-CN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428" marR="9428" marT="9428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428" marR="9428" marT="94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u="none" strike="noStrike">
                          <a:effectLst/>
                        </a:rPr>
                        <a:t>5</a:t>
                      </a:r>
                      <a:endParaRPr lang="en-US" altLang="zh-CN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428" marR="9428" marT="942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600" u="none" strike="noStrike">
                          <a:effectLst/>
                        </a:rPr>
                        <a:t>空滤器使用时间到</a:t>
                      </a:r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428" marR="9428" marT="9428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428" marR="9428" marT="94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u="none" strike="noStrike">
                          <a:effectLst/>
                        </a:rPr>
                        <a:t>5</a:t>
                      </a:r>
                      <a:endParaRPr lang="en-US" altLang="zh-CN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428" marR="9428" marT="942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428" marR="9428" marT="9428" marB="0" anchor="ctr"/>
                </a:tc>
                <a:extLst>
                  <a:ext uri="{0D108BD9-81ED-4DB2-BD59-A6C34878D82A}">
                    <a16:rowId xmlns:a16="http://schemas.microsoft.com/office/drawing/2014/main" val="1801289696"/>
                  </a:ext>
                </a:extLst>
              </a:tr>
              <a:tr h="16933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u="none" strike="noStrike">
                          <a:effectLst/>
                        </a:rPr>
                        <a:t>6</a:t>
                      </a:r>
                      <a:endParaRPr lang="en-US" altLang="zh-CN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428" marR="9428" marT="942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600" u="none" strike="noStrike" dirty="0">
                          <a:effectLst/>
                        </a:rPr>
                        <a:t>空滤器堵塞</a:t>
                      </a:r>
                      <a:endParaRPr lang="zh-CN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428" marR="9428" marT="9428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428" marR="9428" marT="94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u="none" strike="noStrike">
                          <a:effectLst/>
                        </a:rPr>
                        <a:t>6</a:t>
                      </a:r>
                      <a:endParaRPr lang="en-US" altLang="zh-CN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428" marR="9428" marT="942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600" u="none" strike="noStrike">
                          <a:effectLst/>
                        </a:rPr>
                        <a:t>油分器使用时间到</a:t>
                      </a:r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428" marR="9428" marT="9428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428" marR="9428" marT="94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u="none" strike="noStrike">
                          <a:effectLst/>
                        </a:rPr>
                        <a:t>6</a:t>
                      </a:r>
                      <a:endParaRPr lang="en-US" altLang="zh-CN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428" marR="9428" marT="942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428" marR="9428" marT="9428" marB="0" anchor="ctr"/>
                </a:tc>
                <a:extLst>
                  <a:ext uri="{0D108BD9-81ED-4DB2-BD59-A6C34878D82A}">
                    <a16:rowId xmlns:a16="http://schemas.microsoft.com/office/drawing/2014/main" val="4042648676"/>
                  </a:ext>
                </a:extLst>
              </a:tr>
              <a:tr h="16933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u="none" strike="noStrike">
                          <a:effectLst/>
                        </a:rPr>
                        <a:t>7</a:t>
                      </a:r>
                      <a:endParaRPr lang="en-US" altLang="zh-CN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428" marR="9428" marT="942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600" u="none" strike="noStrike" dirty="0">
                          <a:effectLst/>
                        </a:rPr>
                        <a:t>油分器堵塞</a:t>
                      </a:r>
                      <a:endParaRPr lang="zh-CN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428" marR="9428" marT="9428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428" marR="9428" marT="94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u="none" strike="noStrike">
                          <a:effectLst/>
                        </a:rPr>
                        <a:t>7</a:t>
                      </a:r>
                      <a:endParaRPr lang="en-US" altLang="zh-CN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428" marR="9428" marT="942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600" u="none" strike="noStrike">
                          <a:effectLst/>
                        </a:rPr>
                        <a:t>油滤器使用时间到</a:t>
                      </a:r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428" marR="9428" marT="9428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428" marR="9428" marT="94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u="none" strike="noStrike">
                          <a:effectLst/>
                        </a:rPr>
                        <a:t>7</a:t>
                      </a:r>
                      <a:endParaRPr lang="en-US" altLang="zh-CN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428" marR="9428" marT="942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428" marR="9428" marT="9428" marB="0" anchor="ctr"/>
                </a:tc>
                <a:extLst>
                  <a:ext uri="{0D108BD9-81ED-4DB2-BD59-A6C34878D82A}">
                    <a16:rowId xmlns:a16="http://schemas.microsoft.com/office/drawing/2014/main" val="533192376"/>
                  </a:ext>
                </a:extLst>
              </a:tr>
              <a:tr h="16933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u="none" strike="noStrike">
                          <a:effectLst/>
                        </a:rPr>
                        <a:t>8</a:t>
                      </a:r>
                      <a:endParaRPr lang="en-US" altLang="zh-CN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428" marR="9428" marT="942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600" u="none" strike="noStrike" dirty="0">
                          <a:effectLst/>
                        </a:rPr>
                        <a:t>油滤器堵塞</a:t>
                      </a:r>
                      <a:endParaRPr lang="zh-CN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428" marR="9428" marT="9428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428" marR="9428" marT="94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u="none" strike="noStrike">
                          <a:effectLst/>
                        </a:rPr>
                        <a:t>8</a:t>
                      </a:r>
                      <a:endParaRPr lang="en-US" altLang="zh-CN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428" marR="9428" marT="942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600" u="none" strike="noStrike">
                          <a:effectLst/>
                        </a:rPr>
                        <a:t>排气温度高预警</a:t>
                      </a:r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428" marR="9428" marT="9428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428" marR="9428" marT="94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u="none" strike="noStrike">
                          <a:effectLst/>
                        </a:rPr>
                        <a:t>8</a:t>
                      </a:r>
                      <a:endParaRPr lang="en-US" altLang="zh-CN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428" marR="9428" marT="942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428" marR="9428" marT="9428" marB="0" anchor="ctr"/>
                </a:tc>
                <a:extLst>
                  <a:ext uri="{0D108BD9-81ED-4DB2-BD59-A6C34878D82A}">
                    <a16:rowId xmlns:a16="http://schemas.microsoft.com/office/drawing/2014/main" val="2345164537"/>
                  </a:ext>
                </a:extLst>
              </a:tr>
              <a:tr h="16933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u="none" strike="noStrike">
                          <a:effectLst/>
                        </a:rPr>
                        <a:t>9</a:t>
                      </a:r>
                      <a:endParaRPr lang="en-US" altLang="zh-CN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428" marR="9428" marT="942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600" u="none" strike="noStrike" dirty="0">
                          <a:effectLst/>
                        </a:rPr>
                        <a:t>风机电流故障</a:t>
                      </a:r>
                      <a:endParaRPr lang="zh-CN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428" marR="9428" marT="9428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428" marR="9428" marT="94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u="none" strike="noStrike">
                          <a:effectLst/>
                        </a:rPr>
                        <a:t>9</a:t>
                      </a:r>
                      <a:endParaRPr lang="en-US" altLang="zh-CN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428" marR="9428" marT="942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428" marR="9428" marT="9428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428" marR="9428" marT="94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u="none" strike="noStrike">
                          <a:effectLst/>
                        </a:rPr>
                        <a:t>9</a:t>
                      </a:r>
                      <a:endParaRPr lang="en-US" altLang="zh-CN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428" marR="9428" marT="942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428" marR="9428" marT="9428" marB="0" anchor="ctr"/>
                </a:tc>
                <a:extLst>
                  <a:ext uri="{0D108BD9-81ED-4DB2-BD59-A6C34878D82A}">
                    <a16:rowId xmlns:a16="http://schemas.microsoft.com/office/drawing/2014/main" val="2701250561"/>
                  </a:ext>
                </a:extLst>
              </a:tr>
              <a:tr h="16933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u="none" strike="noStrike">
                          <a:effectLst/>
                        </a:rPr>
                        <a:t>10</a:t>
                      </a:r>
                      <a:endParaRPr lang="en-US" altLang="zh-CN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428" marR="9428" marT="942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428" marR="9428" marT="9428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428" marR="9428" marT="94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u="none" strike="noStrike">
                          <a:effectLst/>
                        </a:rPr>
                        <a:t>10</a:t>
                      </a:r>
                      <a:endParaRPr lang="en-US" altLang="zh-CN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428" marR="9428" marT="942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428" marR="9428" marT="9428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428" marR="9428" marT="94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u="none" strike="noStrike">
                          <a:effectLst/>
                        </a:rPr>
                        <a:t>10</a:t>
                      </a:r>
                      <a:endParaRPr lang="en-US" altLang="zh-CN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428" marR="9428" marT="942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428" marR="9428" marT="9428" marB="0" anchor="ctr"/>
                </a:tc>
                <a:extLst>
                  <a:ext uri="{0D108BD9-81ED-4DB2-BD59-A6C34878D82A}">
                    <a16:rowId xmlns:a16="http://schemas.microsoft.com/office/drawing/2014/main" val="3987331213"/>
                  </a:ext>
                </a:extLst>
              </a:tr>
              <a:tr h="16933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u="none" strike="noStrike">
                          <a:effectLst/>
                        </a:rPr>
                        <a:t>11</a:t>
                      </a:r>
                      <a:endParaRPr lang="en-US" altLang="zh-CN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428" marR="9428" marT="942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428" marR="9428" marT="9428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428" marR="9428" marT="94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u="none" strike="noStrike">
                          <a:effectLst/>
                        </a:rPr>
                        <a:t>11</a:t>
                      </a:r>
                      <a:endParaRPr lang="en-US" altLang="zh-CN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428" marR="9428" marT="942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428" marR="9428" marT="9428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428" marR="9428" marT="94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u="none" strike="noStrike">
                          <a:effectLst/>
                        </a:rPr>
                        <a:t>11</a:t>
                      </a:r>
                      <a:endParaRPr lang="en-US" altLang="zh-CN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428" marR="9428" marT="942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428" marR="9428" marT="9428" marB="0" anchor="ctr"/>
                </a:tc>
                <a:extLst>
                  <a:ext uri="{0D108BD9-81ED-4DB2-BD59-A6C34878D82A}">
                    <a16:rowId xmlns:a16="http://schemas.microsoft.com/office/drawing/2014/main" val="4139598561"/>
                  </a:ext>
                </a:extLst>
              </a:tr>
              <a:tr h="16933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u="none" strike="noStrike">
                          <a:effectLst/>
                        </a:rPr>
                        <a:t>12</a:t>
                      </a:r>
                      <a:endParaRPr lang="en-US" altLang="zh-CN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428" marR="9428" marT="942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428" marR="9428" marT="9428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428" marR="9428" marT="94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u="none" strike="noStrike">
                          <a:effectLst/>
                        </a:rPr>
                        <a:t>12</a:t>
                      </a:r>
                      <a:endParaRPr lang="en-US" altLang="zh-CN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428" marR="9428" marT="942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428" marR="9428" marT="9428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428" marR="9428" marT="94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u="none" strike="noStrike">
                          <a:effectLst/>
                        </a:rPr>
                        <a:t>12</a:t>
                      </a:r>
                      <a:endParaRPr lang="en-US" altLang="zh-CN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428" marR="9428" marT="942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428" marR="9428" marT="9428" marB="0" anchor="ctr"/>
                </a:tc>
                <a:extLst>
                  <a:ext uri="{0D108BD9-81ED-4DB2-BD59-A6C34878D82A}">
                    <a16:rowId xmlns:a16="http://schemas.microsoft.com/office/drawing/2014/main" val="3307535910"/>
                  </a:ext>
                </a:extLst>
              </a:tr>
              <a:tr h="16933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u="none" strike="noStrike">
                          <a:effectLst/>
                        </a:rPr>
                        <a:t>13</a:t>
                      </a:r>
                      <a:endParaRPr lang="en-US" altLang="zh-CN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428" marR="9428" marT="942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428" marR="9428" marT="9428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428" marR="9428" marT="94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u="none" strike="noStrike">
                          <a:effectLst/>
                        </a:rPr>
                        <a:t>13</a:t>
                      </a:r>
                      <a:endParaRPr lang="en-US" altLang="zh-CN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428" marR="9428" marT="942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600" u="none" strike="noStrike">
                          <a:effectLst/>
                        </a:rPr>
                        <a:t>缺水</a:t>
                      </a:r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428" marR="9428" marT="9428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428" marR="9428" marT="94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u="none" strike="noStrike">
                          <a:effectLst/>
                        </a:rPr>
                        <a:t>13</a:t>
                      </a:r>
                      <a:endParaRPr lang="en-US" altLang="zh-CN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428" marR="9428" marT="942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428" marR="9428" marT="9428" marB="0" anchor="ctr"/>
                </a:tc>
                <a:extLst>
                  <a:ext uri="{0D108BD9-81ED-4DB2-BD59-A6C34878D82A}">
                    <a16:rowId xmlns:a16="http://schemas.microsoft.com/office/drawing/2014/main" val="3244324905"/>
                  </a:ext>
                </a:extLst>
              </a:tr>
              <a:tr h="16933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u="none" strike="noStrike">
                          <a:effectLst/>
                        </a:rPr>
                        <a:t>14</a:t>
                      </a:r>
                      <a:endParaRPr lang="en-US" altLang="zh-CN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428" marR="9428" marT="942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600" u="none" strike="noStrike" dirty="0">
                          <a:effectLst/>
                        </a:rPr>
                        <a:t>供气压力高</a:t>
                      </a:r>
                      <a:endParaRPr lang="zh-CN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428" marR="9428" marT="9428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428" marR="9428" marT="94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u="none" strike="noStrike">
                          <a:effectLst/>
                        </a:rPr>
                        <a:t>14</a:t>
                      </a:r>
                      <a:endParaRPr lang="en-US" altLang="zh-CN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428" marR="9428" marT="942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600" u="none" strike="noStrike">
                          <a:effectLst/>
                        </a:rPr>
                        <a:t>排气温度传感器失灵</a:t>
                      </a:r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428" marR="9428" marT="9428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428" marR="9428" marT="94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u="none" strike="noStrike">
                          <a:effectLst/>
                        </a:rPr>
                        <a:t>14</a:t>
                      </a:r>
                      <a:endParaRPr lang="en-US" altLang="zh-CN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428" marR="9428" marT="942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428" marR="9428" marT="9428" marB="0" anchor="ctr"/>
                </a:tc>
                <a:extLst>
                  <a:ext uri="{0D108BD9-81ED-4DB2-BD59-A6C34878D82A}">
                    <a16:rowId xmlns:a16="http://schemas.microsoft.com/office/drawing/2014/main" val="4013912847"/>
                  </a:ext>
                </a:extLst>
              </a:tr>
              <a:tr h="16933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u="none" strike="noStrike">
                          <a:effectLst/>
                        </a:rPr>
                        <a:t>15</a:t>
                      </a:r>
                      <a:endParaRPr lang="en-US" altLang="zh-CN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428" marR="9428" marT="942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600" u="none" strike="noStrike" dirty="0">
                          <a:effectLst/>
                        </a:rPr>
                        <a:t>空久停机</a:t>
                      </a:r>
                      <a:endParaRPr lang="zh-CN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428" marR="9428" marT="9428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428" marR="9428" marT="94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u="none" strike="noStrike">
                          <a:effectLst/>
                        </a:rPr>
                        <a:t>15</a:t>
                      </a:r>
                      <a:endParaRPr lang="en-US" altLang="zh-CN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428" marR="9428" marT="942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600" u="none" strike="noStrike">
                          <a:effectLst/>
                        </a:rPr>
                        <a:t>供气压力传感器失灵</a:t>
                      </a:r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428" marR="9428" marT="9428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428" marR="9428" marT="94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u="none" strike="noStrike">
                          <a:effectLst/>
                        </a:rPr>
                        <a:t>15</a:t>
                      </a:r>
                      <a:endParaRPr lang="en-US" altLang="zh-CN" sz="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428" marR="9428" marT="942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428" marR="9428" marT="9428" marB="0" anchor="ctr"/>
                </a:tc>
                <a:extLst>
                  <a:ext uri="{0D108BD9-81ED-4DB2-BD59-A6C34878D82A}">
                    <a16:rowId xmlns:a16="http://schemas.microsoft.com/office/drawing/2014/main" val="10082873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5077174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矩形 27"/>
          <p:cNvSpPr/>
          <p:nvPr/>
        </p:nvSpPr>
        <p:spPr>
          <a:xfrm>
            <a:off x="354820" y="177602"/>
            <a:ext cx="4410800" cy="36933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F860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Impact" panose="020B0806030902050204" pitchFamily="2" charset="0"/>
              </a:rPr>
              <a:t>动态通信</a:t>
            </a:r>
            <a:endParaRPr lang="en-US" altLang="zh-CN" dirty="0">
              <a:solidFill>
                <a:srgbClr val="FF8607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Impact" panose="020B0806030902050204" pitchFamily="2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48582" y="595676"/>
            <a:ext cx="8834075" cy="2373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112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</a:t>
            </a:r>
            <a:r>
              <a:rPr lang="zh-CN" altLang="en-US" sz="1112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、异构通信平台</a:t>
            </a:r>
            <a:endParaRPr lang="en-US" altLang="zh-CN" sz="1112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112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- </a:t>
            </a:r>
            <a:r>
              <a:rPr lang="zh-CN" altLang="en-US" sz="1112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基础架构</a:t>
            </a:r>
            <a:endParaRPr lang="en-US" altLang="zh-CN" sz="1112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179388">
              <a:lnSpc>
                <a:spcPct val="150000"/>
              </a:lnSpc>
            </a:pPr>
            <a:r>
              <a:rPr lang="en-US" altLang="zh-CN" sz="1112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 </a:t>
            </a:r>
            <a:r>
              <a:rPr lang="zh-CN" altLang="en-US" sz="1112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通信库差异化分析</a:t>
            </a:r>
          </a:p>
          <a:p>
            <a:pPr marL="179388">
              <a:lnSpc>
                <a:spcPct val="150000"/>
              </a:lnSpc>
            </a:pPr>
            <a:r>
              <a:rPr lang="en-US" altLang="zh-CN" sz="1112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 </a:t>
            </a:r>
            <a:r>
              <a:rPr lang="zh-CN" altLang="en-US" sz="1112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功能统一集中化改造</a:t>
            </a:r>
          </a:p>
          <a:p>
            <a:pPr>
              <a:lnSpc>
                <a:spcPct val="150000"/>
              </a:lnSpc>
            </a:pPr>
            <a:endParaRPr lang="en-US" altLang="zh-CN" sz="1112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112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112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112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1112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208F148-0792-4438-AF56-64E5036F9F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6684" y="1128684"/>
            <a:ext cx="2893708" cy="158411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60BABB0-B747-42C0-A18B-1EF4C87F52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6009" y="2831778"/>
            <a:ext cx="2684383" cy="210300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C151071-2F56-4E2F-BD36-113271D0FC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13531" y="311627"/>
            <a:ext cx="1656861" cy="61441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378A7AE0-8C02-412D-AA29-8794F259C7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81656" y="281587"/>
            <a:ext cx="3451068" cy="2687944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76F03C3E-93DB-4278-8195-7C6091168A4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1093" y="2250007"/>
            <a:ext cx="3801777" cy="2390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142215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58897</TotalTime>
  <Words>2107</Words>
  <Application>Microsoft Office PowerPoint</Application>
  <PresentationFormat>自定义</PresentationFormat>
  <Paragraphs>458</Paragraphs>
  <Slides>17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7" baseType="lpstr">
      <vt:lpstr>等线</vt:lpstr>
      <vt:lpstr>等线 Light</vt:lpstr>
      <vt:lpstr>宋体</vt:lpstr>
      <vt:lpstr>微软雅黑</vt:lpstr>
      <vt:lpstr>微软雅黑 Light</vt:lpstr>
      <vt:lpstr>Arial</vt:lpstr>
      <vt:lpstr>Calibri</vt:lpstr>
      <vt:lpstr>Calibri Light</vt:lpstr>
      <vt:lpstr>Impact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Administrator</cp:lastModifiedBy>
  <cp:revision>2691</cp:revision>
  <dcterms:created xsi:type="dcterms:W3CDTF">2014-02-20T03:23:00Z</dcterms:created>
  <dcterms:modified xsi:type="dcterms:W3CDTF">2023-03-04T14:58:58Z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2052-11.1.0.9912</vt:lpwstr>
  </property>
</Properties>
</file>