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49" r:id="rId2"/>
    <p:sldId id="850" r:id="rId3"/>
    <p:sldId id="860" r:id="rId4"/>
    <p:sldId id="855" r:id="rId5"/>
    <p:sldId id="862" r:id="rId6"/>
    <p:sldId id="856" r:id="rId7"/>
    <p:sldId id="857" r:id="rId8"/>
    <p:sldId id="85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변준현(2016314018)" initials="변" lastIdx="3" clrIdx="0">
    <p:extLst>
      <p:ext uri="{19B8F6BF-5375-455C-9EA6-DF929625EA0E}">
        <p15:presenceInfo xmlns:p15="http://schemas.microsoft.com/office/powerpoint/2012/main" userId="S::2016314018@kpu.ac.kr::e2dc903f-c9db-4cf2-a448-fac5691f13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4A3E"/>
    <a:srgbClr val="5B9BD5"/>
    <a:srgbClr val="FFFFFF"/>
    <a:srgbClr val="FFD966"/>
    <a:srgbClr val="E7E6E6"/>
    <a:srgbClr val="007A00"/>
    <a:srgbClr val="D4E0CC"/>
    <a:srgbClr val="12110D"/>
    <a:srgbClr val="FF0000"/>
    <a:srgbClr val="2AA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6242" autoAdjust="0"/>
  </p:normalViewPr>
  <p:slideViewPr>
    <p:cSldViewPr snapToGrid="0">
      <p:cViewPr varScale="1">
        <p:scale>
          <a:sx n="73" d="100"/>
          <a:sy n="73" d="100"/>
        </p:scale>
        <p:origin x="86" y="42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F6A5FD4-2B1C-324D-68EE-42422C6D37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252D2-B911-9BE3-1BA7-E0B9136FC6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3EDFF-FFA3-4411-8504-B3A3B92926A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725E5D-7196-72CB-AF5E-B5D2F7C785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E3FC5-4A67-38C8-2911-DA233B1675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9095-CDDA-452B-B908-6A46B19D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1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370E9-3E1A-4A0C-8537-42611DB09EA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A08-1195-48CD-ACDA-0FE338844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5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08124-C224-5B77-B69D-E5A5FA8AA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D0EC03-79FC-2FDF-6DBD-3A96EB484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05AF5C-2F88-F39F-563D-47933274E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09DAE-3B32-4232-6ABD-4513C3B0F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A08-1195-48CD-ACDA-0FE3388445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3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A27B5-9AA0-A9A4-DFBD-3C8E173AA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666A79-1245-9288-77E3-98E06C389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8E8CE2-9294-2D72-27DE-2FF07546D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095C53-D287-B5AA-4D54-B1F102855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A08-1195-48CD-ACDA-0FE3388445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39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C15E0-A024-CB29-6E34-939FC5417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3DF25F-0082-A986-1FDF-3FB605E30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BBDD858-3A5E-82C2-3A0C-DC29253AE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B86CE-9B32-5B85-C25E-509386323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A08-1195-48CD-ACDA-0FE3388445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3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5B802-905F-562F-87FD-C96AC03CD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DD3760-CF63-185B-0F56-C806B43B1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C846D5-C3A3-085B-2243-88F450354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CFB1F-92B1-F641-E524-B5D0A6974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A08-1195-48CD-ACDA-0FE3388445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9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94627-373B-AFD0-70E6-9C33CA8F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BEFC86-A519-7257-3FF0-C638A79647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FA3FF7-F2E9-D6A6-C9BA-5D2A0BF90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ED75E-52A0-AAAF-2047-7B649E06B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A08-1195-48CD-ACDA-0FE3388445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2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D1257-7EF8-114F-BCB0-4D5A3C29C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638457-2C66-1F05-EC43-ABAC3C0E79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AAF85E-546C-6907-BEBF-AC66D65DF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7D695-8B4B-E6CB-A2E8-39FE059E3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A08-1195-48CD-ACDA-0FE3388445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6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5ED08-6FEA-4039-2006-2B963765F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A7F256-8E09-9B14-CECE-DBAE32985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9EDE53-5A73-02BA-DAF4-641A44BAB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78A697-1CFD-E860-3B3A-F79E7A809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A08-1195-48CD-ACDA-0FE3388445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25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51D09-B46A-E040-6633-F46238974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AB0B75-9FB6-ABC7-D325-2A9A48986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47FCAD-4911-C3FA-F9C3-728411371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CB1D8-D5CE-516B-28C1-08E42B9A1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A08-1195-48CD-ACDA-0FE3388445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E66EE-7364-4AAB-933C-3CDF0647D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B78D6F-9F46-49EF-89ED-8DA32EB8B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8048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CF7855-1130-A3DC-1778-395348BDB4E8}"/>
              </a:ext>
            </a:extLst>
          </p:cNvPr>
          <p:cNvCxnSpPr>
            <a:cxnSpLocks/>
          </p:cNvCxnSpPr>
          <p:nvPr userDrawn="1"/>
        </p:nvCxnSpPr>
        <p:spPr>
          <a:xfrm>
            <a:off x="337032" y="714278"/>
            <a:ext cx="11520005" cy="0"/>
          </a:xfrm>
          <a:prstGeom prst="line">
            <a:avLst/>
          </a:prstGeom>
          <a:ln w="28575">
            <a:solidFill>
              <a:srgbClr val="182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8F13B086-00EB-C417-B63A-FC9A3E7C3D6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237847-E921-4C01-8354-BEEDB063B9F9}" type="slidenum">
              <a:rPr lang="ko-KR" alt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1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4B5921-88BA-BD42-F140-02888F3379F7}"/>
              </a:ext>
            </a:extLst>
          </p:cNvPr>
          <p:cNvSpPr/>
          <p:nvPr userDrawn="1"/>
        </p:nvSpPr>
        <p:spPr>
          <a:xfrm>
            <a:off x="0" y="6395490"/>
            <a:ext cx="12191999" cy="462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B1788-368F-4FDE-A031-7E9CF6B5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10FED-53B9-4C5D-8C4E-BAEEFC609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4E309-1ECD-0203-68D5-1747E88052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8" r="76288" b="5873"/>
          <a:stretch/>
        </p:blipFill>
        <p:spPr>
          <a:xfrm>
            <a:off x="-120580" y="6436228"/>
            <a:ext cx="1225900" cy="4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KoPubWorld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9827D-F645-7644-817D-ED647EFF4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D843049-7269-D5B7-C4FC-76FFA47C1B49}"/>
              </a:ext>
            </a:extLst>
          </p:cNvPr>
          <p:cNvSpPr txBox="1"/>
          <p:nvPr/>
        </p:nvSpPr>
        <p:spPr>
          <a:xfrm>
            <a:off x="2030" y="3841435"/>
            <a:ext cx="12189970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황지현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2024. 11. 27.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7DED83-C667-D633-701A-8418A52FF390}"/>
              </a:ext>
            </a:extLst>
          </p:cNvPr>
          <p:cNvGrpSpPr/>
          <p:nvPr/>
        </p:nvGrpSpPr>
        <p:grpSpPr>
          <a:xfrm>
            <a:off x="0" y="2064087"/>
            <a:ext cx="12192000" cy="1388072"/>
            <a:chOff x="66162" y="1911760"/>
            <a:chExt cx="12189969" cy="13880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C995FE-3178-16BF-F0E3-E5A5415859A1}"/>
                </a:ext>
              </a:extLst>
            </p:cNvPr>
            <p:cNvSpPr txBox="1"/>
            <p:nvPr/>
          </p:nvSpPr>
          <p:spPr>
            <a:xfrm>
              <a:off x="66162" y="1911760"/>
              <a:ext cx="12189969" cy="1388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0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Delivery M </a:t>
              </a:r>
              <a:r>
                <a:rPr lang="ko-KR" altLang="en-US" sz="30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인도 </a:t>
              </a:r>
              <a:r>
                <a:rPr lang="en-US" altLang="ko-KR" sz="30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Data Product Segment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30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by</a:t>
              </a:r>
              <a:r>
                <a:rPr lang="ko-KR" altLang="en-US" sz="30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0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Pre-trained</a:t>
              </a:r>
              <a:r>
                <a:rPr lang="ko-KR" altLang="en-US" sz="30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30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model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8735B7E-5218-05BF-C550-C799DC1FECC3}"/>
                </a:ext>
              </a:extLst>
            </p:cNvPr>
            <p:cNvGrpSpPr/>
            <p:nvPr/>
          </p:nvGrpSpPr>
          <p:grpSpPr>
            <a:xfrm>
              <a:off x="328417" y="2029362"/>
              <a:ext cx="11528502" cy="1270470"/>
              <a:chOff x="328417" y="2029362"/>
              <a:chExt cx="11528502" cy="127047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46A0DA6-A18D-D566-1C22-B30C99650871}"/>
                  </a:ext>
                </a:extLst>
              </p:cNvPr>
              <p:cNvSpPr/>
              <p:nvPr/>
            </p:nvSpPr>
            <p:spPr>
              <a:xfrm>
                <a:off x="328417" y="3245019"/>
                <a:ext cx="11521838" cy="54813"/>
              </a:xfrm>
              <a:prstGeom prst="rect">
                <a:avLst/>
              </a:prstGeom>
              <a:solidFill>
                <a:srgbClr val="20417D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8AB546A-D672-4356-038E-AB77FBEB1E66}"/>
                  </a:ext>
                </a:extLst>
              </p:cNvPr>
              <p:cNvSpPr/>
              <p:nvPr/>
            </p:nvSpPr>
            <p:spPr>
              <a:xfrm>
                <a:off x="335081" y="2029362"/>
                <a:ext cx="11521838" cy="54813"/>
              </a:xfrm>
              <a:prstGeom prst="rect">
                <a:avLst/>
              </a:prstGeom>
              <a:solidFill>
                <a:srgbClr val="20417D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93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5D6B7-0DB4-19A2-CE20-E3CD4936D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9BE62-8CD3-569C-CADA-F5F2577D9494}"/>
              </a:ext>
            </a:extLst>
          </p:cNvPr>
          <p:cNvSpPr txBox="1"/>
          <p:nvPr/>
        </p:nvSpPr>
        <p:spPr>
          <a:xfrm>
            <a:off x="334962" y="202211"/>
            <a:ext cx="11522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Segment </a:t>
            </a:r>
            <a:r>
              <a:rPr lang="ko-KR" altLang="en-US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방법론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BD655B-C2E3-A956-8C29-696CDE2B9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03352"/>
              </p:ext>
            </p:extLst>
          </p:nvPr>
        </p:nvGraphicFramePr>
        <p:xfrm>
          <a:off x="389690" y="1267105"/>
          <a:ext cx="10817726" cy="33705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24911">
                  <a:extLst>
                    <a:ext uri="{9D8B030D-6E8A-4147-A177-3AD203B41FA5}">
                      <a16:colId xmlns:a16="http://schemas.microsoft.com/office/drawing/2014/main" val="949025008"/>
                    </a:ext>
                  </a:extLst>
                </a:gridCol>
                <a:gridCol w="5093018">
                  <a:extLst>
                    <a:ext uri="{9D8B030D-6E8A-4147-A177-3AD203B41FA5}">
                      <a16:colId xmlns:a16="http://schemas.microsoft.com/office/drawing/2014/main" val="2191350113"/>
                    </a:ext>
                  </a:extLst>
                </a:gridCol>
                <a:gridCol w="3599797">
                  <a:extLst>
                    <a:ext uri="{9D8B030D-6E8A-4147-A177-3AD203B41FA5}">
                      <a16:colId xmlns:a16="http://schemas.microsoft.com/office/drawing/2014/main" val="128587874"/>
                    </a:ext>
                  </a:extLst>
                </a:gridCol>
              </a:tblGrid>
              <a:tr h="560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u="none" dirty="0">
                          <a:solidFill>
                            <a:schemeClr val="tx1"/>
                          </a:solidFill>
                        </a:rPr>
                        <a:t>단어 추출 기준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765822"/>
                  </a:ext>
                </a:extLst>
              </a:tr>
              <a:tr h="566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TF – IDF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단어 빈도와 희소성을 기반으로 중요 단어 추출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텍스트 내 높은 </a:t>
                      </a:r>
                      <a:r>
                        <a:rPr lang="en-US" altLang="ko-KR" dirty="0"/>
                        <a:t>TF-IDF </a:t>
                      </a:r>
                      <a:r>
                        <a:rPr lang="ko-KR" altLang="en-US" dirty="0"/>
                        <a:t>점수 단어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620138"/>
                  </a:ext>
                </a:extLst>
              </a:tr>
              <a:tr h="560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Doc2Vec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문맥 기반 단어 추출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의미적 연관성 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중심 벡터와 유사도가 높은 단어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930244"/>
                  </a:ext>
                </a:extLst>
              </a:tr>
              <a:tr h="560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GloVe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사전 학습된 벡터로 단어 간 관계를 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678208"/>
                  </a:ext>
                </a:extLst>
              </a:tr>
              <a:tr h="560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SpaCy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언어 모델 기반으로 문맥과 의미 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34022"/>
                  </a:ext>
                </a:extLst>
              </a:tr>
              <a:tr h="560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USE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문장 수준에서 맥락과 의미를 반영한 단어 추출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216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76D7ED4-AF53-D1F6-DABE-49D66950AD3B}"/>
              </a:ext>
            </a:extLst>
          </p:cNvPr>
          <p:cNvSpPr txBox="1"/>
          <p:nvPr/>
        </p:nvSpPr>
        <p:spPr>
          <a:xfrm>
            <a:off x="268787" y="4578016"/>
            <a:ext cx="1107699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각 모델들은 </a:t>
            </a:r>
            <a:r>
              <a:rPr lang="en-US" altLang="ko-KR" dirty="0"/>
              <a:t>Product</a:t>
            </a:r>
            <a:r>
              <a:rPr lang="ko-KR" altLang="en-US" dirty="0"/>
              <a:t>열의 값들을 </a:t>
            </a:r>
            <a:r>
              <a:rPr lang="en-US" altLang="ko-KR" dirty="0"/>
              <a:t>input</a:t>
            </a:r>
            <a:r>
              <a:rPr lang="ko-KR" altLang="en-US" dirty="0"/>
              <a:t>으로 받고 벡터화를 진행함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K-means</a:t>
            </a:r>
            <a:r>
              <a:rPr lang="ko-KR" altLang="en-US" dirty="0"/>
              <a:t>를 활용하여 거리기반으로 유사 벡터들을 그룹화함</a:t>
            </a:r>
            <a:r>
              <a:rPr lang="en-US" altLang="ko-KR" dirty="0"/>
              <a:t>. (K=20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클러스터명을 중심벡터와 유사도가 높은 단어를 추출하여 생성함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62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E59DF-345B-EF38-7F7A-A23DF4589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A1317E-01D2-EB32-5D57-888583EE8E3F}"/>
              </a:ext>
            </a:extLst>
          </p:cNvPr>
          <p:cNvSpPr txBox="1"/>
          <p:nvPr/>
        </p:nvSpPr>
        <p:spPr>
          <a:xfrm>
            <a:off x="334962" y="202211"/>
            <a:ext cx="11522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Segment </a:t>
            </a:r>
            <a:r>
              <a:rPr lang="ko-KR" altLang="en-US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방법론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A9B139F-99EA-B20D-672D-153F64E02679}"/>
              </a:ext>
            </a:extLst>
          </p:cNvPr>
          <p:cNvGraphicFramePr>
            <a:graphicFrameLocks noGrp="1"/>
          </p:cNvGraphicFramePr>
          <p:nvPr/>
        </p:nvGraphicFramePr>
        <p:xfrm>
          <a:off x="389690" y="1267105"/>
          <a:ext cx="10817726" cy="33705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24911">
                  <a:extLst>
                    <a:ext uri="{9D8B030D-6E8A-4147-A177-3AD203B41FA5}">
                      <a16:colId xmlns:a16="http://schemas.microsoft.com/office/drawing/2014/main" val="949025008"/>
                    </a:ext>
                  </a:extLst>
                </a:gridCol>
                <a:gridCol w="5093018">
                  <a:extLst>
                    <a:ext uri="{9D8B030D-6E8A-4147-A177-3AD203B41FA5}">
                      <a16:colId xmlns:a16="http://schemas.microsoft.com/office/drawing/2014/main" val="2191350113"/>
                    </a:ext>
                  </a:extLst>
                </a:gridCol>
                <a:gridCol w="3599797">
                  <a:extLst>
                    <a:ext uri="{9D8B030D-6E8A-4147-A177-3AD203B41FA5}">
                      <a16:colId xmlns:a16="http://schemas.microsoft.com/office/drawing/2014/main" val="128587874"/>
                    </a:ext>
                  </a:extLst>
                </a:gridCol>
              </a:tblGrid>
              <a:tr h="5608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u="none" dirty="0">
                          <a:solidFill>
                            <a:schemeClr val="tx1"/>
                          </a:solidFill>
                        </a:rPr>
                        <a:t>단어 추출 기준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765822"/>
                  </a:ext>
                </a:extLst>
              </a:tr>
              <a:tr h="566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TF – IDF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단어 빈도와 희소성을 기반으로 중요 단어 추출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텍스트 내 높은 </a:t>
                      </a:r>
                      <a:r>
                        <a:rPr lang="en-US" altLang="ko-KR" dirty="0"/>
                        <a:t>TF-IDF </a:t>
                      </a:r>
                      <a:r>
                        <a:rPr lang="ko-KR" altLang="en-US" dirty="0"/>
                        <a:t>점수 단어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620138"/>
                  </a:ext>
                </a:extLst>
              </a:tr>
              <a:tr h="560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Doc2Vec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문맥 기반 단어 추출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의미적 연관성 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중심 벡터와 유사도가 높은 단어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930244"/>
                  </a:ext>
                </a:extLst>
              </a:tr>
              <a:tr h="560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GloVe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사전 학습된 벡터로 단어 간 관계를 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678208"/>
                  </a:ext>
                </a:extLst>
              </a:tr>
              <a:tr h="560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SpaCy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언어 모델 기반으로 문맥과 의미 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34022"/>
                  </a:ext>
                </a:extLst>
              </a:tr>
              <a:tr h="560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USE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문장 수준에서 맥락과 의미를 반영한 단어 추출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2161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672F248-1678-1244-8CB7-27305DED5E5E}"/>
              </a:ext>
            </a:extLst>
          </p:cNvPr>
          <p:cNvSpPr/>
          <p:nvPr/>
        </p:nvSpPr>
        <p:spPr>
          <a:xfrm>
            <a:off x="487279" y="4977947"/>
            <a:ext cx="2755232" cy="13836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7751-C741-0612-F9FF-415F88BA4F59}"/>
              </a:ext>
            </a:extLst>
          </p:cNvPr>
          <p:cNvSpPr txBox="1"/>
          <p:nvPr/>
        </p:nvSpPr>
        <p:spPr>
          <a:xfrm>
            <a:off x="742950" y="5346596"/>
            <a:ext cx="224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Pre-Trained model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벡터화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CBC6AB0-B93A-87EE-4599-F5A6283EFF9F}"/>
              </a:ext>
            </a:extLst>
          </p:cNvPr>
          <p:cNvSpPr/>
          <p:nvPr/>
        </p:nvSpPr>
        <p:spPr>
          <a:xfrm>
            <a:off x="3718258" y="5459207"/>
            <a:ext cx="336884" cy="4211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908EC4-FDC8-2793-2521-E806CD0BF5AB}"/>
              </a:ext>
            </a:extLst>
          </p:cNvPr>
          <p:cNvSpPr/>
          <p:nvPr/>
        </p:nvSpPr>
        <p:spPr>
          <a:xfrm>
            <a:off x="4523870" y="4964475"/>
            <a:ext cx="2093494" cy="13836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73414-6911-045E-9A8A-AB6616BDFF47}"/>
              </a:ext>
            </a:extLst>
          </p:cNvPr>
          <p:cNvSpPr txBox="1"/>
          <p:nvPr/>
        </p:nvSpPr>
        <p:spPr>
          <a:xfrm>
            <a:off x="4654211" y="5406229"/>
            <a:ext cx="196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K-means cluster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9257C62-AA6F-0B57-6C7F-F17979236423}"/>
              </a:ext>
            </a:extLst>
          </p:cNvPr>
          <p:cNvSpPr/>
          <p:nvPr/>
        </p:nvSpPr>
        <p:spPr>
          <a:xfrm>
            <a:off x="7086092" y="5406229"/>
            <a:ext cx="348917" cy="4764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99B764-D9F5-2C96-08F8-34F252C1096E}"/>
              </a:ext>
            </a:extLst>
          </p:cNvPr>
          <p:cNvSpPr/>
          <p:nvPr/>
        </p:nvSpPr>
        <p:spPr>
          <a:xfrm>
            <a:off x="7974429" y="4952637"/>
            <a:ext cx="2093494" cy="13836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F1C4C-1785-75C3-7070-3E2A9E9C821B}"/>
              </a:ext>
            </a:extLst>
          </p:cNvPr>
          <p:cNvSpPr txBox="1"/>
          <p:nvPr/>
        </p:nvSpPr>
        <p:spPr>
          <a:xfrm>
            <a:off x="8181474" y="5406229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 naming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4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A228A-35CD-ADE0-53DC-7E51058B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7DD104-816C-EB40-A2CD-9B6F59407B1E}"/>
              </a:ext>
            </a:extLst>
          </p:cNvPr>
          <p:cNvSpPr txBox="1"/>
          <p:nvPr/>
        </p:nvSpPr>
        <p:spPr>
          <a:xfrm>
            <a:off x="334962" y="202211"/>
            <a:ext cx="11522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TF-IDF + K means</a:t>
            </a:r>
            <a:endParaRPr lang="ko-KR" altLang="en-US" sz="3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15FAD-1A19-44FA-04A0-7604C702FF80}"/>
              </a:ext>
            </a:extLst>
          </p:cNvPr>
          <p:cNvSpPr txBox="1"/>
          <p:nvPr/>
        </p:nvSpPr>
        <p:spPr>
          <a:xfrm>
            <a:off x="123314" y="4663770"/>
            <a:ext cx="11076991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TF-IDF + K means</a:t>
            </a:r>
            <a:r>
              <a:rPr lang="ko-KR" altLang="en-US" dirty="0"/>
              <a:t>를 통해 생성된 군집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90739B-53EE-A9C4-F1E9-F68A43472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87" y="756209"/>
            <a:ext cx="9178636" cy="390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9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BFB9-C00C-FEE1-36C0-01DED6C9F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D3298-F812-F8B0-0301-2A08477D28ED}"/>
              </a:ext>
            </a:extLst>
          </p:cNvPr>
          <p:cNvSpPr txBox="1"/>
          <p:nvPr/>
        </p:nvSpPr>
        <p:spPr>
          <a:xfrm>
            <a:off x="334962" y="202211"/>
            <a:ext cx="11522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TF-IDF + K means</a:t>
            </a:r>
            <a:endParaRPr lang="ko-KR" altLang="en-US" sz="3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16F1F-AF46-D935-CEC3-4C2793679D68}"/>
              </a:ext>
            </a:extLst>
          </p:cNvPr>
          <p:cNvSpPr txBox="1"/>
          <p:nvPr/>
        </p:nvSpPr>
        <p:spPr>
          <a:xfrm>
            <a:off x="111284" y="4506939"/>
            <a:ext cx="1107699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TF-IDF </a:t>
            </a:r>
            <a:r>
              <a:rPr lang="ko-KR" altLang="en-US" dirty="0"/>
              <a:t>점수 기반 키워드 추출을 통한 클러스터명 생성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00ml, 24oz, 16oz</a:t>
            </a:r>
            <a:r>
              <a:rPr lang="ko-KR" altLang="en-US" dirty="0"/>
              <a:t>와 같이 용량을 나타내는 단어들이 핵심 키워드로 추출되는 문제가 발생함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각 </a:t>
            </a:r>
            <a:r>
              <a:rPr lang="ko-KR" altLang="en-US" dirty="0" err="1"/>
              <a:t>클러스터간에</a:t>
            </a:r>
            <a:r>
              <a:rPr lang="ko-KR" altLang="en-US" dirty="0"/>
              <a:t> 키워드가 겹치는 현상도 발생함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ED7DEA-7E69-F885-3999-BC296616F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4" y="814781"/>
            <a:ext cx="6180686" cy="32488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CD072E-4046-DE3A-048A-510D8A690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51" y="814782"/>
            <a:ext cx="7966288" cy="33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8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7315F-FEC6-6E2B-031C-30B354DD6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DCFF1-94BA-81DB-1460-CC58E1B5908C}"/>
              </a:ext>
            </a:extLst>
          </p:cNvPr>
          <p:cNvSpPr txBox="1"/>
          <p:nvPr/>
        </p:nvSpPr>
        <p:spPr>
          <a:xfrm>
            <a:off x="334962" y="160101"/>
            <a:ext cx="11522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Doc2Vec + k means</a:t>
            </a:r>
            <a:endParaRPr lang="ko-KR" altLang="en-US" sz="3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E6965-9D23-3145-A128-6BDBEF1DC5E9}"/>
              </a:ext>
            </a:extLst>
          </p:cNvPr>
          <p:cNvSpPr txBox="1"/>
          <p:nvPr/>
        </p:nvSpPr>
        <p:spPr>
          <a:xfrm>
            <a:off x="185660" y="4852931"/>
            <a:ext cx="11076991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Doc2Vec + k means</a:t>
            </a:r>
            <a:r>
              <a:rPr lang="ko-KR" altLang="en-US" dirty="0"/>
              <a:t>를 통해 생성된 군집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TF-IDF</a:t>
            </a:r>
            <a:r>
              <a:rPr lang="ko-KR" altLang="en-US" dirty="0"/>
              <a:t>와 대부분 유사하게 클러스터링을 수행함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74E35F-21B6-A21F-15DF-30DD8825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87" y="714100"/>
            <a:ext cx="6817813" cy="41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BE067-F92B-B680-A8A8-D01A6A4A6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1829E-26BD-CCC5-5BB3-00C5A8E462EB}"/>
              </a:ext>
            </a:extLst>
          </p:cNvPr>
          <p:cNvSpPr txBox="1"/>
          <p:nvPr/>
        </p:nvSpPr>
        <p:spPr>
          <a:xfrm>
            <a:off x="334962" y="160101"/>
            <a:ext cx="11522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GloVe</a:t>
            </a:r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+ k means</a:t>
            </a:r>
            <a:endParaRPr lang="ko-KR" altLang="en-US" sz="3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1C8A36-65AF-250A-A439-169B6F5CA8AB}"/>
              </a:ext>
            </a:extLst>
          </p:cNvPr>
          <p:cNvSpPr txBox="1"/>
          <p:nvPr/>
        </p:nvSpPr>
        <p:spPr>
          <a:xfrm>
            <a:off x="147742" y="5056909"/>
            <a:ext cx="1107699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GloVe</a:t>
            </a:r>
            <a:r>
              <a:rPr lang="en-US" altLang="ko-KR" dirty="0"/>
              <a:t> + k means</a:t>
            </a:r>
            <a:r>
              <a:rPr lang="ko-KR" altLang="en-US" dirty="0"/>
              <a:t>를 통해 생성된 군집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TF-IDF, Doc2Vec</a:t>
            </a:r>
            <a:r>
              <a:rPr lang="ko-KR" altLang="en-US" dirty="0"/>
              <a:t>와 다르게 분류됨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0991C5-3151-99AD-E1DB-A6B9C736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887432"/>
            <a:ext cx="7051732" cy="41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3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F501-DE9F-745E-CBF0-9CF300562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B5B92DC-56A8-37BB-32DF-AE328BA82FF1}"/>
              </a:ext>
            </a:extLst>
          </p:cNvPr>
          <p:cNvSpPr txBox="1"/>
          <p:nvPr/>
        </p:nvSpPr>
        <p:spPr>
          <a:xfrm>
            <a:off x="0" y="2548686"/>
            <a:ext cx="12192000" cy="72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3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54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World돋움체 Bold"/>
        <a:ea typeface="KoPubWorld돋움체 Bold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175516</TotalTime>
  <Words>275</Words>
  <Application>Microsoft Office PowerPoint</Application>
  <PresentationFormat>와이드스크린</PresentationFormat>
  <Paragraphs>71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변준현(2016314018)</dc:creator>
  <cp:lastModifiedBy>지현 황</cp:lastModifiedBy>
  <cp:revision>6698</cp:revision>
  <dcterms:created xsi:type="dcterms:W3CDTF">2021-09-04T12:10:35Z</dcterms:created>
  <dcterms:modified xsi:type="dcterms:W3CDTF">2024-11-26T11:03:09Z</dcterms:modified>
</cp:coreProperties>
</file>