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8064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577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3039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68064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577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30080" cy="463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8064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577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3039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68064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577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30080" cy="463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roup 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221BD3F-6328-4DED-ADC8-B577B6A073F6}" type="slidenum">
              <a:rPr b="0" lang="en-US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76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AC207B8-8A12-46A0-8C6C-2B0EA8A3E57B}" type="slidenum">
              <a:rPr b="0" lang="en-US" sz="900" spc="-1" strike="noStrike">
                <a:solidFill>
                  <a:srgbClr val="424242"/>
                </a:solidFill>
                <a:latin typeface="Nunito"/>
                <a:ea typeface="Nunito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bit.ly/2zsywec" TargetMode="External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bit.ly/2DnxFzM" TargetMode="External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hyperlink" Target="https://www.linkedin.com/in/doug-purcell" TargetMode="External"/><Relationship Id="rId2" Type="http://schemas.openxmlformats.org/officeDocument/2006/relationships/hyperlink" Target="http://www.purcellconsult.com" TargetMode="External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318960"/>
            <a:ext cx="8460000" cy="2477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A Hands On Python Interpreter and IDLE Tutorial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24040" y="3596400"/>
            <a:ext cx="4255200" cy="695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Nunito"/>
                <a:ea typeface="Nunito"/>
              </a:rPr>
              <a:t>By Doug Purcell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47320" y="296640"/>
            <a:ext cx="8584560" cy="72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Exiting Using a Keyboard Shortcut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You could also type the keyboard shortcut of </a:t>
            </a:r>
            <a:r>
              <a:rPr b="0" i="1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ctr +Z</a:t>
            </a: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 into the Python interpreter.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47320" y="333720"/>
            <a:ext cx="8584920" cy="683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The Help Module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c0791b"/>
                </a:solidFill>
                <a:latin typeface="Nunito"/>
                <a:ea typeface="Nunito"/>
              </a:rPr>
              <a:t>If you need help learning all of the cool features in Python then you can use the </a:t>
            </a: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help() </a:t>
            </a:r>
            <a:r>
              <a:rPr b="0" lang="en-US" sz="1300" spc="-1" strike="noStrike">
                <a:solidFill>
                  <a:srgbClr val="c0791b"/>
                </a:solidFill>
                <a:latin typeface="Nunito"/>
                <a:ea typeface="Nunito"/>
              </a:rPr>
              <a:t>function as shown below: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c0791b"/>
              </a:buClr>
              <a:buFont typeface="Courier New"/>
              <a:buChar char="-"/>
            </a:pP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help()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c0791b"/>
              </a:buClr>
              <a:buFont typeface="Courier New"/>
              <a:buChar char="-"/>
            </a:pP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help&gt; modules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c0791b"/>
              </a:buClr>
              <a:buFont typeface="Courier New"/>
              <a:buChar char="-"/>
            </a:pP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help&gt; "antigravity"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79360" y="192600"/>
            <a:ext cx="8584920" cy="80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The Python Interpreter Quickstart LAB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346;p24" descr=""/>
          <p:cNvPicPr/>
          <p:nvPr/>
        </p:nvPicPr>
        <p:blipFill>
          <a:blip r:embed="rId1"/>
          <a:stretch/>
        </p:blipFill>
        <p:spPr>
          <a:xfrm>
            <a:off x="5383080" y="3262320"/>
            <a:ext cx="269640" cy="26964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444960" y="1224000"/>
            <a:ext cx="7900560" cy="32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c0791b"/>
                </a:solidFill>
                <a:latin typeface="Arial"/>
                <a:ea typeface="Arial"/>
              </a:rPr>
              <a:t>1) Calculate the values of cos(10) + sin(2) * tan(120). You can do this by using the </a:t>
            </a:r>
            <a:r>
              <a:rPr b="0" lang="en-US" sz="1600" spc="-1" strike="noStrike">
                <a:solidFill>
                  <a:srgbClr val="c0791b"/>
                </a:solidFill>
                <a:latin typeface="Courier New"/>
                <a:ea typeface="Courier New"/>
              </a:rPr>
              <a:t>math</a:t>
            </a:r>
            <a:r>
              <a:rPr b="0" lang="en-US" sz="1600" spc="-1" strike="noStrike">
                <a:solidFill>
                  <a:srgbClr val="c0791b"/>
                </a:solidFill>
                <a:latin typeface="Arial"/>
                <a:ea typeface="Arial"/>
              </a:rPr>
              <a:t> module.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c0791b"/>
                </a:solidFill>
                <a:latin typeface="Arial"/>
                <a:ea typeface="Arial"/>
              </a:rPr>
              <a:t>2) Calculate the following in Python: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791b"/>
                </a:solidFill>
                <a:latin typeface="Arial"/>
                <a:ea typeface="Arial"/>
              </a:rPr>
              <a:t>3)  Compute the following in the Python interpreter: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44" name="Google Shape;348;p24" descr=""/>
          <p:cNvPicPr/>
          <p:nvPr/>
        </p:nvPicPr>
        <p:blipFill>
          <a:blip r:embed="rId2"/>
          <a:stretch/>
        </p:blipFill>
        <p:spPr>
          <a:xfrm>
            <a:off x="4119480" y="2683800"/>
            <a:ext cx="1668960" cy="4683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24242"/>
                </a:solidFill>
                <a:latin typeface="Maven Pro"/>
                <a:ea typeface="Maven Pro"/>
              </a:rPr>
              <a:t>Lab Solutions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1) &gt;&gt;&gt; math.cos(10) + math.sin(2) * math.tan(120)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2) &gt;&gt;&gt; math.pi * (4/3)*5**3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3) &gt;&gt;&gt; (10**2 * 250.12791921)/6.2829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247320"/>
            <a:ext cx="8520120" cy="770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424242"/>
                </a:solidFill>
                <a:latin typeface="Maven Pro"/>
                <a:ea typeface="Maven Pro"/>
              </a:rPr>
              <a:t>Python IDLE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c0791b"/>
                </a:solidFill>
                <a:latin typeface="Nunito"/>
                <a:ea typeface="Nunito"/>
              </a:rPr>
              <a:t>IDLE is the standard Python development environment for Python. If you have Python 2.x or 3.x then IDLE is already bundled with your installation by default.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How IDLE Looks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367;p27" descr=""/>
          <p:cNvPicPr/>
          <p:nvPr/>
        </p:nvPicPr>
        <p:blipFill>
          <a:blip r:embed="rId1"/>
          <a:stretch/>
        </p:blipFill>
        <p:spPr>
          <a:xfrm>
            <a:off x="385920" y="1152360"/>
            <a:ext cx="4501800" cy="36216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35080" y="235080"/>
            <a:ext cx="8597160" cy="78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24242"/>
                </a:solidFill>
                <a:latin typeface="Maven Pro"/>
                <a:ea typeface="Maven Pro"/>
              </a:rPr>
              <a:t>Creating a new File in IDLE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File -&gt; New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c0791b"/>
                </a:solidFill>
                <a:latin typeface="Nunito"/>
                <a:ea typeface="Nunito"/>
              </a:rPr>
              <a:t>You could alternatively enter the keyboard shortcut: </a:t>
            </a:r>
            <a:r>
              <a:rPr b="0" lang="en-US" sz="2400" spc="-1" strike="noStrike">
                <a:solidFill>
                  <a:srgbClr val="c0791b"/>
                </a:solidFill>
                <a:latin typeface="Courier New"/>
                <a:ea typeface="Courier New"/>
              </a:rPr>
              <a:t>ctr + 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Simple Program in IDLE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380;p29" descr=""/>
          <p:cNvPicPr/>
          <p:nvPr/>
        </p:nvPicPr>
        <p:blipFill>
          <a:blip r:embed="rId1"/>
          <a:stretch/>
        </p:blipFill>
        <p:spPr>
          <a:xfrm>
            <a:off x="400320" y="1335240"/>
            <a:ext cx="7473960" cy="26827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358560"/>
            <a:ext cx="8520120" cy="658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Run the File 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When you want to run the code you can select </a:t>
            </a:r>
            <a:r>
              <a:rPr b="0" lang="en-US" sz="2000" spc="-1" strike="noStrike">
                <a:solidFill>
                  <a:srgbClr val="c0791b"/>
                </a:solidFill>
                <a:latin typeface="Courier New"/>
                <a:ea typeface="Courier New"/>
              </a:rPr>
              <a:t>Run-&gt; Run Module</a:t>
            </a: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. Or, you could alternatively type </a:t>
            </a:r>
            <a:r>
              <a:rPr b="0" i="1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F5</a:t>
            </a: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284400"/>
            <a:ext cx="8520120" cy="73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The IDLE IDE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c0791b"/>
                </a:solidFill>
                <a:latin typeface="Nunito"/>
                <a:ea typeface="Nunito"/>
              </a:rPr>
              <a:t>The Python shell will open up with the output. So, you can use the editor to modify the file, and the shell to view the output.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83400" y="321480"/>
            <a:ext cx="8448480" cy="695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What’s the goal of this presentation?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To learn how to use the Python Interpreter as a souped calculator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What are breakpoints, and how to add them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How to step through a program using the IDLE debugger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How to use the IDLE debugger to observe how a program changes during execution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To get hands on experience debugging in Python using IDLE and learning how to use it’s various features.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1300" spc="-1" strike="noStrike">
                <a:solidFill>
                  <a:srgbClr val="c0791b"/>
                </a:solidFill>
                <a:latin typeface="Nunito"/>
                <a:ea typeface="Nunito"/>
              </a:rPr>
              <a:t>How to customize the look and feel of IDLE in a couple of clicks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70800" y="173160"/>
            <a:ext cx="8658720" cy="831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200" spc="-1" strike="noStrike">
                <a:solidFill>
                  <a:srgbClr val="424242"/>
                </a:solidFill>
                <a:latin typeface="Maven Pro"/>
                <a:ea typeface="Maven Pro"/>
              </a:rPr>
              <a:t>Python IDLE Debugger</a:t>
            </a:r>
            <a:br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237600" y="1202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c0791b"/>
                </a:solidFill>
                <a:latin typeface="Nunito"/>
                <a:ea typeface="Nunito"/>
              </a:rPr>
              <a:t>IDLE has a built in debugger which is very useful when you want to step through a program and observe how the program behaves. Before we start debugging in Python download the following program on GitHub: </a:t>
            </a:r>
            <a:r>
              <a:rPr b="0" lang="en-US" sz="24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1"/>
              </a:rPr>
              <a:t>https://bit.ly/2zsywec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111240"/>
            <a:ext cx="8639640" cy="906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24242"/>
                </a:solidFill>
                <a:latin typeface="Maven Pro"/>
                <a:ea typeface="Maven Pro"/>
              </a:rPr>
              <a:t>Steps for debugging a program in Python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c0791b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Start IDLE by opening up the terminal and typing the keyword: </a:t>
            </a:r>
            <a:r>
              <a:rPr b="0" lang="en-US" sz="2000" spc="-1" strike="noStrike">
                <a:solidFill>
                  <a:srgbClr val="c0791b"/>
                </a:solidFill>
                <a:latin typeface="Courier New"/>
                <a:ea typeface="Courier New"/>
              </a:rPr>
              <a:t>IDLE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c0791b"/>
              </a:buClr>
              <a:buFont typeface="Courier New"/>
              <a:buChar char="●"/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Open up the file you want to debug; in this case </a:t>
            </a:r>
            <a:r>
              <a:rPr b="0" lang="en-US" sz="2000" spc="-1" strike="noStrike">
                <a:solidFill>
                  <a:srgbClr val="c0791b"/>
                </a:solidFill>
                <a:latin typeface="Courier New"/>
                <a:ea typeface="Courier New"/>
              </a:rPr>
              <a:t>Loops.py</a:t>
            </a: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. Do this by selecting </a:t>
            </a:r>
            <a:r>
              <a:rPr b="0" lang="en-US" sz="2000" spc="-1" strike="noStrike">
                <a:solidFill>
                  <a:srgbClr val="c0791b"/>
                </a:solidFill>
                <a:latin typeface="Courier New"/>
                <a:ea typeface="Courier New"/>
              </a:rPr>
              <a:t>File -&gt; Open</a:t>
            </a: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, and then locating the file file on your computer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c0791b"/>
              </a:buClr>
              <a:buFont typeface="Courier New"/>
              <a:buChar char="●"/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Turn your focus to the Python Shell and select: </a:t>
            </a:r>
            <a:r>
              <a:rPr b="0" lang="en-US" sz="2000" spc="-1" strike="noStrike">
                <a:solidFill>
                  <a:srgbClr val="c0791b"/>
                </a:solidFill>
                <a:latin typeface="Courier New"/>
                <a:ea typeface="Courier New"/>
              </a:rPr>
              <a:t>Debug -&gt; Debugger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284400"/>
            <a:ext cx="8520120" cy="73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100" spc="-1" strike="noStrike">
                <a:solidFill>
                  <a:srgbClr val="424242"/>
                </a:solidFill>
                <a:latin typeface="Maven Pro"/>
                <a:ea typeface="Maven Pro"/>
              </a:rPr>
              <a:t>Check the Python Shell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3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300" spc="-1" strike="noStrike">
                <a:solidFill>
                  <a:srgbClr val="c0791b"/>
                </a:solidFill>
                <a:latin typeface="Courier New"/>
                <a:ea typeface="Courier New"/>
              </a:rPr>
              <a:t>[DEBUG ON]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Debug Control Dialog Box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417;p35" descr=""/>
          <p:cNvPicPr/>
          <p:nvPr/>
        </p:nvPicPr>
        <p:blipFill>
          <a:blip r:embed="rId1"/>
          <a:stretch/>
        </p:blipFill>
        <p:spPr>
          <a:xfrm>
            <a:off x="387360" y="1359000"/>
            <a:ext cx="5943240" cy="32094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321480"/>
            <a:ext cx="8520120" cy="695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24242"/>
                </a:solidFill>
                <a:latin typeface="Maven Pro"/>
                <a:ea typeface="Maven Pro"/>
              </a:rPr>
              <a:t>Breakpoints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700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500" spc="-1" strike="noStrike">
                <a:solidFill>
                  <a:srgbClr val="000000"/>
                </a:solidFill>
                <a:latin typeface="Nunito"/>
                <a:ea typeface="Nunito"/>
              </a:rPr>
              <a:t>A </a:t>
            </a:r>
            <a:r>
              <a:rPr b="1" lang="en-US" sz="2500" spc="-1" strike="noStrike">
                <a:solidFill>
                  <a:srgbClr val="000000"/>
                </a:solidFill>
                <a:latin typeface="Nunito"/>
                <a:ea typeface="Nunito"/>
              </a:rPr>
              <a:t>breakpoint</a:t>
            </a:r>
            <a:r>
              <a:rPr b="0" lang="en-US" sz="2500" spc="-1" strike="noStrike">
                <a:solidFill>
                  <a:srgbClr val="000000"/>
                </a:solidFill>
                <a:latin typeface="Nunito"/>
                <a:ea typeface="Nunito"/>
              </a:rPr>
              <a:t> is a pause in the program execution.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500" spc="-1" strike="noStrike">
                <a:solidFill>
                  <a:srgbClr val="000000"/>
                </a:solidFill>
                <a:latin typeface="Nunito"/>
                <a:ea typeface="Nunito"/>
              </a:rPr>
              <a:t>The pause is temporary; helps observe how the program behaves at a certain location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500" spc="-1" strike="noStrike">
                <a:solidFill>
                  <a:srgbClr val="000000"/>
                </a:solidFill>
                <a:latin typeface="Nunito"/>
                <a:ea typeface="Nunito"/>
              </a:rPr>
              <a:t>The program resumes normal execution after the breakpoint.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284400"/>
            <a:ext cx="8520120" cy="73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How to add a breakpoint in IDLE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Highlight the portion of the code in which you want to insert a breakpoint at.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Right click.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Select “Set Breakpoint”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The segment which now serves as the breakpoint should be highlighted with yellow.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Highlight this portion of the code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436;p38" descr=""/>
          <p:cNvPicPr/>
          <p:nvPr/>
        </p:nvPicPr>
        <p:blipFill>
          <a:blip r:embed="rId1"/>
          <a:stretch/>
        </p:blipFill>
        <p:spPr>
          <a:xfrm>
            <a:off x="491760" y="1483560"/>
            <a:ext cx="8008920" cy="213552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11760" y="333720"/>
            <a:ext cx="8520120" cy="683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Right click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2500" spc="-1" strike="noStrike">
                <a:solidFill>
                  <a:srgbClr val="000000"/>
                </a:solidFill>
                <a:latin typeface="Nunito"/>
                <a:ea typeface="Nunito"/>
              </a:rPr>
              <a:t>Select </a:t>
            </a:r>
            <a:r>
              <a:rPr b="0" lang="en-US" sz="2500" spc="-1" strike="noStrike">
                <a:solidFill>
                  <a:srgbClr val="000000"/>
                </a:solidFill>
                <a:latin typeface="Courier New"/>
                <a:ea typeface="Courier New"/>
              </a:rPr>
              <a:t>Set Breakpoint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The breakpoint should be highlighted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oogle Shape;449;p40" descr=""/>
          <p:cNvPicPr/>
          <p:nvPr/>
        </p:nvPicPr>
        <p:blipFill>
          <a:blip r:embed="rId1"/>
          <a:stretch/>
        </p:blipFill>
        <p:spPr>
          <a:xfrm>
            <a:off x="374760" y="1226520"/>
            <a:ext cx="7800480" cy="206640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98000" y="235080"/>
            <a:ext cx="8634240" cy="78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24242"/>
                </a:solidFill>
                <a:latin typeface="Maven Pro"/>
                <a:ea typeface="Maven Pro"/>
              </a:rPr>
              <a:t>Step through the program 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In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Loops.py</a:t>
            </a: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 click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Run -&gt; Run Module,</a:t>
            </a: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 or F5.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The Debug Control dialog box should open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This is where you can step up until the breakpoint.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239400"/>
            <a:ext cx="8579520" cy="778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24242"/>
                </a:solidFill>
                <a:latin typeface="Maven Pro"/>
                <a:ea typeface="Maven Pro"/>
              </a:rPr>
              <a:t>What’s the Python Interpreter?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500" spc="-1" strike="noStrike">
                <a:solidFill>
                  <a:srgbClr val="c0791b"/>
                </a:solidFill>
                <a:latin typeface="Nunito"/>
                <a:ea typeface="Nunito"/>
              </a:rPr>
              <a:t>A tool that comes bundled with your Python installation. It allows you to type input and get output.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11760" y="284400"/>
            <a:ext cx="8577720" cy="69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24242"/>
                </a:solidFill>
                <a:latin typeface="Maven Pro"/>
                <a:ea typeface="Maven Pro"/>
              </a:rPr>
              <a:t>This is how the dialog box looks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11760" y="1152360"/>
            <a:ext cx="8520120" cy="3743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462;p42" descr=""/>
          <p:cNvPicPr/>
          <p:nvPr/>
        </p:nvPicPr>
        <p:blipFill>
          <a:blip r:embed="rId1"/>
          <a:stretch/>
        </p:blipFill>
        <p:spPr>
          <a:xfrm>
            <a:off x="703800" y="1224360"/>
            <a:ext cx="4696920" cy="354420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11760" y="136080"/>
            <a:ext cx="8520120" cy="831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900" spc="-1" strike="noStrike">
                <a:solidFill>
                  <a:srgbClr val="424242"/>
                </a:solidFill>
                <a:latin typeface="Maven Pro"/>
                <a:ea typeface="Maven Pro"/>
              </a:rPr>
              <a:t>To go to line 2 click </a:t>
            </a:r>
            <a:r>
              <a:rPr b="1" i="1" lang="en-US" sz="3900" spc="-1" strike="noStrike">
                <a:solidFill>
                  <a:srgbClr val="424242"/>
                </a:solidFill>
                <a:latin typeface="Maven Pro"/>
                <a:ea typeface="Maven Pro"/>
              </a:rPr>
              <a:t>step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The debugger starts at the first line. To execute the statement click step.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Once done the program should go to line 2 and the dialog box should show that.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This means that the first statement has been executed and the debugger is now pointing to the second line in the program or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j = 0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11760" y="173160"/>
            <a:ext cx="8520120" cy="84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24242"/>
                </a:solidFill>
                <a:latin typeface="Maven Pro"/>
                <a:ea typeface="Maven Pro"/>
              </a:rPr>
              <a:t>Step until you return to the program beginning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Keep </a:t>
            </a:r>
            <a:r>
              <a:rPr b="0" i="1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stepping </a:t>
            </a: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through the program until you return to line 4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Since the variables are already defined the debugger doesn’t start at the first line again. It instead skips to line 4.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Observe the debugger now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11760" y="1017720"/>
            <a:ext cx="8520120" cy="4125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Google Shape;481;p45" descr=""/>
          <p:cNvPicPr/>
          <p:nvPr/>
        </p:nvPicPr>
        <p:blipFill>
          <a:blip r:embed="rId1"/>
          <a:stretch/>
        </p:blipFill>
        <p:spPr>
          <a:xfrm>
            <a:off x="622440" y="1100520"/>
            <a:ext cx="4718520" cy="398268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11760" y="309240"/>
            <a:ext cx="8602560" cy="708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Notice how the variables update?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  <a:ea typeface="Nunito"/>
              </a:rPr>
              <a:t>The variables now show </a:t>
            </a:r>
            <a:r>
              <a:rPr b="0" lang="en-US" sz="2300" spc="-1" strike="noStrike">
                <a:solidFill>
                  <a:srgbClr val="000000"/>
                </a:solidFill>
                <a:latin typeface="Courier New"/>
                <a:ea typeface="Courier New"/>
              </a:rPr>
              <a:t>i = 2, j = 5, k = 8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  <a:ea typeface="Nunito"/>
              </a:rPr>
              <a:t>The variables update as the program is stepped through. 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11760" y="370800"/>
            <a:ext cx="8520120" cy="646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24242"/>
                </a:solidFill>
                <a:latin typeface="Maven Pro"/>
                <a:ea typeface="Maven Pro"/>
              </a:rPr>
              <a:t>Speeding things up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So stepping through the program takes a gazillion clicks. Let’s say that we don’t want to inspect every step. What can we do?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Get out!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Click the “Out” button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11760" y="1152360"/>
            <a:ext cx="8520120" cy="365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oogle Shape;500;p48" descr=""/>
          <p:cNvPicPr/>
          <p:nvPr/>
        </p:nvPicPr>
        <p:blipFill>
          <a:blip r:embed="rId1"/>
          <a:stretch/>
        </p:blipFill>
        <p:spPr>
          <a:xfrm>
            <a:off x="531720" y="1152360"/>
            <a:ext cx="3677760" cy="388368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Observe the Debug Control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11760" y="952200"/>
            <a:ext cx="8520120" cy="429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Google Shape;507;p49" descr=""/>
          <p:cNvPicPr/>
          <p:nvPr/>
        </p:nvPicPr>
        <p:blipFill>
          <a:blip r:embed="rId1"/>
          <a:stretch/>
        </p:blipFill>
        <p:spPr>
          <a:xfrm>
            <a:off x="564840" y="1017720"/>
            <a:ext cx="4827960" cy="412524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210240" y="259560"/>
            <a:ext cx="8621640" cy="757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24242"/>
                </a:solidFill>
                <a:latin typeface="Maven Pro"/>
                <a:ea typeface="Maven Pro"/>
              </a:rPr>
              <a:t>What updated?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  <a:ea typeface="Nunito"/>
              </a:rPr>
              <a:t>The program updated up until the breakpoint.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  <a:ea typeface="Nunito"/>
              </a:rPr>
              <a:t>Press Out 5X times and observe how the variables update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22480" y="0"/>
            <a:ext cx="8609400" cy="69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Understanding the debugger options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222480" y="692280"/>
            <a:ext cx="8609400" cy="3876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Google Shape;520;p51" descr=""/>
          <p:cNvPicPr/>
          <p:nvPr/>
        </p:nvPicPr>
        <p:blipFill>
          <a:blip r:embed="rId1"/>
          <a:stretch/>
        </p:blipFill>
        <p:spPr>
          <a:xfrm>
            <a:off x="466920" y="692280"/>
            <a:ext cx="5168160" cy="38761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318960"/>
            <a:ext cx="8592840" cy="698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24242"/>
                </a:solidFill>
                <a:latin typeface="Maven Pro"/>
                <a:ea typeface="Maven Pro"/>
              </a:rPr>
              <a:t>How to open the Interpreter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  <a:ea typeface="Nunito"/>
              </a:rPr>
              <a:t>Open up your terminal/command prompt.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  <a:ea typeface="Nunito"/>
              </a:rPr>
              <a:t>Type the following keyword: </a:t>
            </a:r>
            <a:r>
              <a:rPr b="0" lang="en-US" sz="2300" spc="-1" strike="noStrike">
                <a:solidFill>
                  <a:srgbClr val="000000"/>
                </a:solidFill>
                <a:latin typeface="Courier New"/>
                <a:ea typeface="Courier New"/>
              </a:rPr>
              <a:t>python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  <a:ea typeface="Nunito"/>
              </a:rPr>
              <a:t>The interpreter should start running. 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Debugger Options Explained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Go: Runs the program at normal speed until a breakpoint is encountered.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Step: Execute one line of code.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Over: If control is in a function, step over the function and return control to the human. 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Out: Assumes you’re in a function’s call. Finish executing it and step out of the function.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Quit: Close the debugger.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11760" y="247320"/>
            <a:ext cx="8689320" cy="770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Let’s debug a program that reads in input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Download the simple guessing game file on GitHub here: </a:t>
            </a:r>
            <a:r>
              <a:rPr b="0" lang="en-US" sz="24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1"/>
              </a:rPr>
              <a:t>https://bit.ly/2DnxFzM</a:t>
            </a:r>
            <a:r>
              <a:rPr b="0" lang="en-US" sz="2400" spc="-1" strike="noStrike">
                <a:solidFill>
                  <a:srgbClr val="a3aaae"/>
                </a:solidFill>
                <a:latin typeface="Nunito"/>
                <a:ea typeface="Nunit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This program randomly generates a number between 1-100 and prompts the user to enter a number providing feedback on each guess. The program terminates once the right number is guessed.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11760" y="370800"/>
            <a:ext cx="8651880" cy="646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Setup </a:t>
            </a:r>
            <a:r>
              <a:rPr b="1" lang="en-US" sz="3300" spc="-1" strike="noStrike">
                <a:solidFill>
                  <a:srgbClr val="424242"/>
                </a:solidFill>
                <a:latin typeface="Courier New"/>
                <a:ea typeface="Courier New"/>
              </a:rPr>
              <a:t>GuessingGame.py</a:t>
            </a: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 with IDLE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Open up IDLE by firing up the terminal and typing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IDLE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Find GuessingGame.py and then open it in IDLE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In the Python Shell select Debug -&gt; Debugger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On GuessingGame.py set a breakpoint on line 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In GuessingGame.py hit Run -&gt; Run Module.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How the debugger should look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11760" y="1152360"/>
            <a:ext cx="8726040" cy="375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Google Shape;545;p55" descr=""/>
          <p:cNvPicPr/>
          <p:nvPr/>
        </p:nvPicPr>
        <p:blipFill>
          <a:blip r:embed="rId1"/>
          <a:stretch/>
        </p:blipFill>
        <p:spPr>
          <a:xfrm>
            <a:off x="853200" y="1248120"/>
            <a:ext cx="4273560" cy="3499560"/>
          </a:xfrm>
          <a:prstGeom prst="rect">
            <a:avLst/>
          </a:prstGeom>
          <a:ln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Hit step 2x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11760" y="1017720"/>
            <a:ext cx="8520120" cy="405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Google Shape;552;p56" descr=""/>
          <p:cNvPicPr/>
          <p:nvPr/>
        </p:nvPicPr>
        <p:blipFill>
          <a:blip r:embed="rId1"/>
          <a:stretch/>
        </p:blipFill>
        <p:spPr>
          <a:xfrm>
            <a:off x="458640" y="1152360"/>
            <a:ext cx="4583160" cy="3723840"/>
          </a:xfrm>
          <a:prstGeom prst="rect">
            <a:avLst/>
          </a:prstGeom>
          <a:ln>
            <a:noFill/>
          </a:ln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11760" y="235080"/>
            <a:ext cx="8520120" cy="78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Debugger jumps to line 17?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2400" spc="-1" strike="noStrike">
                <a:solidFill>
                  <a:srgbClr val="424242"/>
                </a:solidFill>
                <a:latin typeface="Nunito"/>
                <a:ea typeface="Nunito"/>
              </a:rPr>
              <a:t>YES. That’s where the function is called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Hit step 1x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11760" y="1017720"/>
            <a:ext cx="8689320" cy="4125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Google Shape;565;p58" descr=""/>
          <p:cNvPicPr/>
          <p:nvPr/>
        </p:nvPicPr>
        <p:blipFill>
          <a:blip r:embed="rId1"/>
          <a:stretch/>
        </p:blipFill>
        <p:spPr>
          <a:xfrm>
            <a:off x="431280" y="1152360"/>
            <a:ext cx="4643640" cy="3834000"/>
          </a:xfrm>
          <a:prstGeom prst="rect">
            <a:avLst/>
          </a:prstGeom>
          <a:ln>
            <a:noFill/>
          </a:ln>
        </p:spPr>
      </p:pic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11760" y="321480"/>
            <a:ext cx="8520120" cy="695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424242"/>
                </a:solidFill>
                <a:latin typeface="Maven Pro"/>
                <a:ea typeface="Maven Pro"/>
              </a:rPr>
              <a:t>Debugger jumps from line 17 to 3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Analyze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GuessingGame.py</a:t>
            </a: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. This is the first statement of the function.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83400" y="296640"/>
            <a:ext cx="8448480" cy="72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24242"/>
                </a:solidFill>
                <a:latin typeface="Maven Pro"/>
                <a:ea typeface="Maven Pro"/>
              </a:rPr>
              <a:t>Hit step 1x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Something strange happens.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Program jumps to line 221. Wat? I thought the program is only 17 lines.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11760" y="284400"/>
            <a:ext cx="8520120" cy="73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Time to investigate 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Observe the debugger: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‘random’.randint(), line 221: return self.randrange(a,b+1)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Courier New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Highlight that statement in debugger, right-click, and then select “Go to source file” random.py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46160" y="199440"/>
            <a:ext cx="8685720" cy="817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24242"/>
                </a:solidFill>
                <a:latin typeface="Maven Pro"/>
                <a:ea typeface="Maven Pro"/>
              </a:rPr>
              <a:t>How the Interpreter Looks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778960" cy="4163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303;p17" descr=""/>
          <p:cNvPicPr/>
          <p:nvPr/>
        </p:nvPicPr>
        <p:blipFill>
          <a:blip r:embed="rId1"/>
          <a:stretch/>
        </p:blipFill>
        <p:spPr>
          <a:xfrm>
            <a:off x="617760" y="1247760"/>
            <a:ext cx="7489440" cy="38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Random.py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Google Shape;590;p62" descr=""/>
          <p:cNvPicPr/>
          <p:nvPr/>
        </p:nvPicPr>
        <p:blipFill>
          <a:blip r:embed="rId1"/>
          <a:stretch/>
        </p:blipFill>
        <p:spPr>
          <a:xfrm>
            <a:off x="634680" y="1092600"/>
            <a:ext cx="5943240" cy="3352320"/>
          </a:xfrm>
          <a:prstGeom prst="rect">
            <a:avLst/>
          </a:prstGeom>
          <a:ln>
            <a:noFill/>
          </a:ln>
        </p:spPr>
      </p:pic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259560" y="198000"/>
            <a:ext cx="8572320" cy="81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24242"/>
                </a:solidFill>
                <a:latin typeface="Maven Pro"/>
                <a:ea typeface="Maven Pro"/>
              </a:rPr>
              <a:t>Hit Over 2x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11760" y="1202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Nunito"/>
                <a:ea typeface="Nunito"/>
              </a:rPr>
              <a:t>The program should appear to hang but it’s simply waiting for you to enter input. Go ahead and play the game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Nunito"/>
                <a:ea typeface="Nunito"/>
              </a:rPr>
              <a:t>Once you guess the right number the debugger should show you the variables of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num</a:t>
            </a:r>
            <a:r>
              <a:rPr b="0" lang="en-US" sz="2200" spc="-1" strike="noStrike">
                <a:solidFill>
                  <a:srgbClr val="000000"/>
                </a:solidFill>
                <a:latin typeface="Nunito"/>
                <a:ea typeface="Nunito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tries</a:t>
            </a:r>
            <a:r>
              <a:rPr b="0" lang="en-US" sz="2200" spc="-1" strike="noStrike">
                <a:solidFill>
                  <a:srgbClr val="000000"/>
                </a:solidFill>
                <a:latin typeface="Nunito"/>
                <a:ea typeface="Nunito"/>
              </a:rPr>
              <a:t>, and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your_num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47320" y="444960"/>
            <a:ext cx="85849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Customizing IDLE IDE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c0791b"/>
                </a:solidFill>
                <a:latin typeface="Nunito"/>
                <a:ea typeface="Nunito"/>
              </a:rPr>
              <a:t>If you want to give your IDLE install a facelift then you can customize its appearance. Go to </a:t>
            </a:r>
            <a:r>
              <a:rPr b="0" lang="en-US" sz="2400" spc="-1" strike="noStrike">
                <a:solidFill>
                  <a:srgbClr val="c0791b"/>
                </a:solidFill>
                <a:latin typeface="Courier New"/>
                <a:ea typeface="Courier New"/>
              </a:rPr>
              <a:t>options -&gt; configure IDLE -&gt; Highlights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Click on IDLE Classic Button and then IDLE Dark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311760" y="1152360"/>
            <a:ext cx="8520120" cy="3879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Google Shape;609;p65" descr=""/>
          <p:cNvPicPr/>
          <p:nvPr/>
        </p:nvPicPr>
        <p:blipFill>
          <a:blip r:embed="rId1"/>
          <a:stretch/>
        </p:blipFill>
        <p:spPr>
          <a:xfrm>
            <a:off x="399600" y="1207800"/>
            <a:ext cx="3445200" cy="3675600"/>
          </a:xfrm>
          <a:prstGeom prst="rect">
            <a:avLst/>
          </a:prstGeom>
          <a:ln>
            <a:noFill/>
          </a:ln>
        </p:spPr>
      </p:pic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Booyah!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198000" y="1152360"/>
            <a:ext cx="8634240" cy="3718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Google Shape;616;p66" descr=""/>
          <p:cNvPicPr/>
          <p:nvPr/>
        </p:nvPicPr>
        <p:blipFill>
          <a:blip r:embed="rId1"/>
          <a:stretch/>
        </p:blipFill>
        <p:spPr>
          <a:xfrm>
            <a:off x="375120" y="1372320"/>
            <a:ext cx="5262840" cy="3196440"/>
          </a:xfrm>
          <a:prstGeom prst="rect">
            <a:avLst/>
          </a:prstGeom>
          <a:ln>
            <a:noFill/>
          </a:ln>
        </p:spPr>
      </p:pic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Thanks for being an awesome audience :)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100" spc="-1" strike="noStrike">
                <a:solidFill>
                  <a:srgbClr val="424242"/>
                </a:solidFill>
                <a:latin typeface="Maven Pro"/>
                <a:ea typeface="Maven Pro"/>
              </a:rPr>
              <a:t>Presentation Brought to you by...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  <a:ea typeface="Nunito"/>
              </a:rPr>
              <a:t>Doug Purcell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  <a:ea typeface="Nunito"/>
              </a:rPr>
              <a:t>Connect with me on LinkedIn:</a:t>
            </a:r>
            <a:r>
              <a:rPr b="0" lang="en-US" sz="2000" spc="-1" strike="noStrike">
                <a:solidFill>
                  <a:srgbClr val="424242"/>
                </a:solidFill>
                <a:latin typeface="Nunito"/>
                <a:ea typeface="Nunito"/>
              </a:rPr>
              <a:t> </a:t>
            </a:r>
            <a:r>
              <a:rPr b="0" lang="en-US" sz="20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1"/>
              </a:rPr>
              <a:t>https://www.linkedin.com/in/doug-purcell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  <a:ea typeface="Nunito"/>
              </a:rPr>
              <a:t>Check out my website: </a:t>
            </a:r>
            <a:r>
              <a:rPr b="0" lang="en-US" sz="20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2"/>
              </a:rPr>
              <a:t>http://www.purcellconsult.com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  <a:ea typeface="Nunito"/>
              </a:rPr>
              <a:t>Check out my book on Amazon: “Become a Python Developer”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Turning the Interpreter into a Super Calculator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10**75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1000000000000000000000000000000000000000000000000000000000000000000000000000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a = 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b = 2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c = 3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a + b + c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(a+b)**3 + c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30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((a + b) ** c)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27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424242"/>
                </a:solidFill>
                <a:latin typeface="Maven Pro"/>
                <a:ea typeface="Maven Pro"/>
              </a:rPr>
              <a:t>Continuation Lines (...)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Are needed when you’re entering in a multiline construct.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Examples of continuation lines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&gt;&gt;&gt; for x in range(1,10):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...     if x &gt; 5: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...         print(x)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...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9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83400" y="259560"/>
            <a:ext cx="8448480" cy="757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Exiting from the interpreter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If you want to exit from the interpreter then there are a couple of ways to do this. You can enter the following into the terminal: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c0791b"/>
              </a:buClr>
              <a:buFont typeface="Courier New"/>
              <a:buChar char="●"/>
            </a:pPr>
            <a:r>
              <a:rPr b="0" lang="en-US" sz="2000" spc="-1" strike="noStrike">
                <a:solidFill>
                  <a:srgbClr val="c0791b"/>
                </a:solidFill>
                <a:latin typeface="Courier New"/>
                <a:ea typeface="Courier New"/>
              </a:rPr>
              <a:t>quit()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c0791b"/>
              </a:buClr>
              <a:buFont typeface="Nunito"/>
              <a:buChar char="●"/>
            </a:pPr>
            <a:r>
              <a:rPr b="0" i="1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ctr +Z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