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8" r:id="rId2"/>
    <p:sldId id="257" r:id="rId3"/>
    <p:sldId id="259" r:id="rId4"/>
    <p:sldId id="261" r:id="rId5"/>
    <p:sldId id="260"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9920DA-22E3-419B-96BA-D3B80EECB243}" type="datetimeFigureOut">
              <a:rPr lang="en-IN" smtClean="0"/>
              <a:t>09-11-2023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B9BC8C9-4BD1-4E62-A5A4-15B4B4598958}"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0223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9920DA-22E3-419B-96BA-D3B80EECB243}" type="datetimeFigureOut">
              <a:rPr lang="en-IN" smtClean="0"/>
              <a:t>09-11-2023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9BC8C9-4BD1-4E62-A5A4-15B4B4598958}"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4937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9920DA-22E3-419B-96BA-D3B80EECB243}" type="datetimeFigureOut">
              <a:rPr lang="en-IN" smtClean="0"/>
              <a:t>09-11-2023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9BC8C9-4BD1-4E62-A5A4-15B4B4598958}"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0529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9920DA-22E3-419B-96BA-D3B80EECB243}" type="datetimeFigureOut">
              <a:rPr lang="en-IN" smtClean="0"/>
              <a:t>09-11-2023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9BC8C9-4BD1-4E62-A5A4-15B4B4598958}"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46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9920DA-22E3-419B-96BA-D3B80EECB243}" type="datetimeFigureOut">
              <a:rPr lang="en-IN" smtClean="0"/>
              <a:t>09-11-2023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9BC8C9-4BD1-4E62-A5A4-15B4B4598958}"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8412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9920DA-22E3-419B-96BA-D3B80EECB243}" type="datetimeFigureOut">
              <a:rPr lang="en-IN" smtClean="0"/>
              <a:t>09-11-2023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9BC8C9-4BD1-4E62-A5A4-15B4B4598958}"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4231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9920DA-22E3-419B-96BA-D3B80EECB243}" type="datetimeFigureOut">
              <a:rPr lang="en-IN" smtClean="0"/>
              <a:t>09-11-2023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9BC8C9-4BD1-4E62-A5A4-15B4B4598958}"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2638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9920DA-22E3-419B-96BA-D3B80EECB243}" type="datetimeFigureOut">
              <a:rPr lang="en-IN" smtClean="0"/>
              <a:t>09-11-2023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9BC8C9-4BD1-4E62-A5A4-15B4B4598958}"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389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9920DA-22E3-419B-96BA-D3B80EECB243}" type="datetimeFigureOut">
              <a:rPr lang="en-IN" smtClean="0"/>
              <a:t>09-11-2023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9BC8C9-4BD1-4E62-A5A4-15B4B4598958}" type="slidenum">
              <a:rPr lang="en-IN" smtClean="0"/>
              <a:t>‹#›</a:t>
            </a:fld>
            <a:endParaRPr lang="en-IN"/>
          </a:p>
        </p:txBody>
      </p:sp>
    </p:spTree>
    <p:extLst>
      <p:ext uri="{BB962C8B-B14F-4D97-AF65-F5344CB8AC3E}">
        <p14:creationId xmlns:p14="http://schemas.microsoft.com/office/powerpoint/2010/main" val="11163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9920DA-22E3-419B-96BA-D3B80EECB243}" type="datetimeFigureOut">
              <a:rPr lang="en-IN" smtClean="0"/>
              <a:t>09-11-2023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9BC8C9-4BD1-4E62-A5A4-15B4B4598958}"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9442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39920DA-22E3-419B-96BA-D3B80EECB243}" type="datetimeFigureOut">
              <a:rPr lang="en-IN" smtClean="0"/>
              <a:t>09-11-2023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B9BC8C9-4BD1-4E62-A5A4-15B4B4598958}"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384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39920DA-22E3-419B-96BA-D3B80EECB243}" type="datetimeFigureOut">
              <a:rPr lang="en-IN" smtClean="0"/>
              <a:t>09-11-2023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B9BC8C9-4BD1-4E62-A5A4-15B4B4598958}"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17858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B60AD-A330-D249-1418-5617A7AE4E73}"/>
              </a:ext>
            </a:extLst>
          </p:cNvPr>
          <p:cNvSpPr>
            <a:spLocks noGrp="1"/>
          </p:cNvSpPr>
          <p:nvPr>
            <p:ph type="title"/>
          </p:nvPr>
        </p:nvSpPr>
        <p:spPr>
          <a:xfrm>
            <a:off x="838200" y="768350"/>
            <a:ext cx="10515600" cy="2852737"/>
          </a:xfrm>
        </p:spPr>
        <p:txBody>
          <a:bodyPr/>
          <a:lstStyle/>
          <a:p>
            <a:pPr algn="ctr"/>
            <a:r>
              <a:rPr lang="en-US" dirty="0"/>
              <a:t>Machine Learning on Anti-Money Laundering</a:t>
            </a:r>
            <a:endParaRPr lang="en-IN" dirty="0"/>
          </a:p>
        </p:txBody>
      </p:sp>
      <p:sp>
        <p:nvSpPr>
          <p:cNvPr id="3" name="Text Placeholder 2">
            <a:extLst>
              <a:ext uri="{FF2B5EF4-FFF2-40B4-BE49-F238E27FC236}">
                <a16:creationId xmlns:a16="http://schemas.microsoft.com/office/drawing/2014/main" id="{5BD1926D-79A4-4D7B-C9E1-919005661DD3}"/>
              </a:ext>
            </a:extLst>
          </p:cNvPr>
          <p:cNvSpPr>
            <a:spLocks noGrp="1"/>
          </p:cNvSpPr>
          <p:nvPr>
            <p:ph type="body" idx="1"/>
          </p:nvPr>
        </p:nvSpPr>
        <p:spPr/>
        <p:txBody>
          <a:bodyPr/>
          <a:lstStyle/>
          <a:p>
            <a:r>
              <a:rPr lang="en-US" dirty="0"/>
              <a:t>								</a:t>
            </a:r>
            <a:endParaRPr lang="en-IN" dirty="0"/>
          </a:p>
        </p:txBody>
      </p:sp>
      <p:sp>
        <p:nvSpPr>
          <p:cNvPr id="4" name="TextBox 3">
            <a:extLst>
              <a:ext uri="{FF2B5EF4-FFF2-40B4-BE49-F238E27FC236}">
                <a16:creationId xmlns:a16="http://schemas.microsoft.com/office/drawing/2014/main" id="{0338B732-1313-E901-9589-F34884C945DE}"/>
              </a:ext>
            </a:extLst>
          </p:cNvPr>
          <p:cNvSpPr txBox="1"/>
          <p:nvPr/>
        </p:nvSpPr>
        <p:spPr>
          <a:xfrm>
            <a:off x="10473179" y="5505252"/>
            <a:ext cx="1718821" cy="646331"/>
          </a:xfrm>
          <a:prstGeom prst="rect">
            <a:avLst/>
          </a:prstGeom>
          <a:noFill/>
        </p:spPr>
        <p:txBody>
          <a:bodyPr wrap="square" rtlCol="0">
            <a:spAutoFit/>
          </a:bodyPr>
          <a:lstStyle/>
          <a:p>
            <a:r>
              <a:rPr lang="en-IN" dirty="0"/>
              <a:t>by – Pal Deepak</a:t>
            </a:r>
          </a:p>
          <a:p>
            <a:r>
              <a:rPr lang="en-IN" dirty="0"/>
              <a:t>	PGA-22</a:t>
            </a:r>
          </a:p>
        </p:txBody>
      </p:sp>
    </p:spTree>
    <p:extLst>
      <p:ext uri="{BB962C8B-B14F-4D97-AF65-F5344CB8AC3E}">
        <p14:creationId xmlns:p14="http://schemas.microsoft.com/office/powerpoint/2010/main" val="2624969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C862F1-E4BE-A254-37F7-798FE9128576}"/>
              </a:ext>
            </a:extLst>
          </p:cNvPr>
          <p:cNvSpPr txBox="1"/>
          <p:nvPr/>
        </p:nvSpPr>
        <p:spPr>
          <a:xfrm>
            <a:off x="184838" y="1120676"/>
            <a:ext cx="11743765" cy="6001643"/>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Anti-Money Laundering (AML) refers to a set of laws, regulations, and procedures designed to prevent the illegal process of making illicitly-gained money appear legitimate.</a:t>
            </a:r>
          </a:p>
          <a:p>
            <a:pPr marL="285750" indent="-285750">
              <a:buFont typeface="Arial" panose="020B0604020202020204" pitchFamily="34" charset="0"/>
              <a:buChar char="•"/>
            </a:pPr>
            <a:r>
              <a:rPr lang="en-US" sz="16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It is a crucial tool in the fight against money laundering and its associated crimes such as drug trafficking, terrorism, and fraud. </a:t>
            </a:r>
          </a:p>
          <a:p>
            <a:pPr marL="285750" indent="-285750">
              <a:buFont typeface="Arial" panose="020B0604020202020204" pitchFamily="34" charset="0"/>
              <a:buChar char="•"/>
            </a:pPr>
            <a:r>
              <a:rPr lang="en-US" sz="16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process of money laundering involves three key steps: placement, layering, and integration. </a:t>
            </a:r>
          </a:p>
          <a:p>
            <a:pPr marL="285750" indent="-285750">
              <a:buFont typeface="Arial" panose="020B0604020202020204" pitchFamily="34" charset="0"/>
              <a:buChar char="•"/>
            </a:pPr>
            <a:r>
              <a:rPr lang="en-US" sz="16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Placement involves introducing the illegal funds into the financial system, while layering involves moving the money around to create confusion. </a:t>
            </a:r>
          </a:p>
          <a:p>
            <a:pPr marL="285750" indent="-285750">
              <a:buFont typeface="Arial" panose="020B0604020202020204" pitchFamily="34" charset="0"/>
              <a:buChar char="•"/>
            </a:pPr>
            <a:r>
              <a:rPr lang="en-US" sz="16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Finally, integration involves making the money appear clean through additional transactions. </a:t>
            </a:r>
          </a:p>
          <a:p>
            <a:pPr marL="285750" indent="-285750">
              <a:buFont typeface="Arial" panose="020B0604020202020204" pitchFamily="34" charset="0"/>
              <a:buChar char="•"/>
            </a:pPr>
            <a:r>
              <a:rPr lang="en-US" sz="16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AML measures are necessary to safeguard the integrity of the global economy and combat financial crimes. </a:t>
            </a:r>
          </a:p>
          <a:p>
            <a:pPr marL="285750" indent="-285750">
              <a:buFont typeface="Arial" panose="020B0604020202020204" pitchFamily="34" charset="0"/>
              <a:buChar char="•"/>
            </a:pP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n-US" b="1" dirty="0">
                <a:solidFill>
                  <a:srgbClr val="374151"/>
                </a:solidFill>
                <a:latin typeface="Calibri" panose="020F0502020204030204" pitchFamily="34" charset="0"/>
                <a:ea typeface="Calibri" panose="020F0502020204030204" pitchFamily="34" charset="0"/>
                <a:cs typeface="Calibri" panose="020F0502020204030204" pitchFamily="34" charset="0"/>
              </a:rPr>
              <a:t>Key Features:</a:t>
            </a:r>
          </a:p>
          <a:p>
            <a:endParaRPr lang="en-US" b="1"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600" dirty="0">
                <a:solidFill>
                  <a:srgbClr val="000000"/>
                </a:solidFill>
                <a:latin typeface="Calibri" panose="020F0502020204030204" pitchFamily="34" charset="0"/>
                <a:ea typeface="Calibri" panose="020F0502020204030204" pitchFamily="34" charset="0"/>
                <a:cs typeface="Calibri" panose="020F0502020204030204" pitchFamily="34" charset="0"/>
              </a:rPr>
              <a:t>Customer Due Diligence (CDD)</a:t>
            </a:r>
            <a:endParaRPr lang="en-US"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600" dirty="0">
                <a:solidFill>
                  <a:srgbClr val="000000"/>
                </a:solidFill>
                <a:latin typeface="Calibri" panose="020F0502020204030204" pitchFamily="34" charset="0"/>
                <a:ea typeface="Calibri" panose="020F0502020204030204" pitchFamily="34" charset="0"/>
                <a:cs typeface="Calibri" panose="020F0502020204030204" pitchFamily="34" charset="0"/>
              </a:rPr>
              <a:t>Know Your Customer (KYC)</a:t>
            </a:r>
            <a:endParaRPr lang="en-US"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600" dirty="0">
                <a:solidFill>
                  <a:srgbClr val="000000"/>
                </a:solidFill>
                <a:latin typeface="Calibri" panose="020F0502020204030204" pitchFamily="34" charset="0"/>
                <a:ea typeface="Calibri" panose="020F0502020204030204" pitchFamily="34" charset="0"/>
                <a:cs typeface="Calibri" panose="020F0502020204030204" pitchFamily="34" charset="0"/>
              </a:rPr>
              <a:t>Enhanced Due Diligence (EDD)</a:t>
            </a:r>
          </a:p>
          <a:p>
            <a:pPr marL="285750" indent="-285750">
              <a:buFont typeface="Arial" panose="020B0604020202020204" pitchFamily="34" charset="0"/>
              <a:buChar char="•"/>
            </a:pPr>
            <a:r>
              <a:rPr lang="en-IN" sz="1600" dirty="0">
                <a:solidFill>
                  <a:srgbClr val="000000"/>
                </a:solidFill>
                <a:latin typeface="Calibri" panose="020F0502020204030204" pitchFamily="34" charset="0"/>
                <a:ea typeface="Calibri" panose="020F0502020204030204" pitchFamily="34" charset="0"/>
                <a:cs typeface="Calibri" panose="020F0502020204030204" pitchFamily="34" charset="0"/>
              </a:rPr>
              <a:t>Suspicious Activity Reporting (SAR)</a:t>
            </a:r>
          </a:p>
          <a:p>
            <a:pPr marL="285750" indent="-285750">
              <a:buFont typeface="Arial" panose="020B0604020202020204" pitchFamily="34" charset="0"/>
              <a:buChar char="•"/>
            </a:pPr>
            <a:r>
              <a:rPr lang="en-IN" sz="1600" dirty="0">
                <a:solidFill>
                  <a:srgbClr val="000000"/>
                </a:solidFill>
                <a:latin typeface="Calibri" panose="020F0502020204030204" pitchFamily="34" charset="0"/>
                <a:ea typeface="Calibri" panose="020F0502020204030204" pitchFamily="34" charset="0"/>
                <a:cs typeface="Calibri" panose="020F0502020204030204" pitchFamily="34" charset="0"/>
              </a:rPr>
              <a:t>Transaction Monitoring</a:t>
            </a:r>
          </a:p>
          <a:p>
            <a:pPr marL="285750" indent="-285750">
              <a:buFont typeface="Arial" panose="020B0604020202020204" pitchFamily="34" charset="0"/>
              <a:buChar char="•"/>
            </a:pPr>
            <a:r>
              <a:rPr lang="en-IN" sz="1600" dirty="0">
                <a:solidFill>
                  <a:srgbClr val="000000"/>
                </a:solidFill>
                <a:latin typeface="Calibri" panose="020F0502020204030204" pitchFamily="34" charset="0"/>
                <a:ea typeface="Calibri" panose="020F0502020204030204" pitchFamily="34" charset="0"/>
                <a:cs typeface="Calibri" panose="020F0502020204030204" pitchFamily="34" charset="0"/>
              </a:rPr>
              <a:t>Risk Assessment, etc.</a:t>
            </a:r>
          </a:p>
          <a:p>
            <a:endParaRPr lang="en-US" sz="1600" b="1"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AD89E0DB-EA8F-E338-6BFD-C315FBC49BED}"/>
              </a:ext>
            </a:extLst>
          </p:cNvPr>
          <p:cNvSpPr txBox="1"/>
          <p:nvPr/>
        </p:nvSpPr>
        <p:spPr>
          <a:xfrm>
            <a:off x="509045" y="8592"/>
            <a:ext cx="11095349" cy="707886"/>
          </a:xfrm>
          <a:prstGeom prst="rect">
            <a:avLst/>
          </a:prstGeom>
          <a:noFill/>
        </p:spPr>
        <p:txBody>
          <a:bodyPr wrap="square" rtlCol="0">
            <a:spAutoFit/>
          </a:bodyPr>
          <a:lstStyle/>
          <a:p>
            <a:pPr algn="ctr"/>
            <a:r>
              <a:rPr lang="en-IN" sz="4000" dirty="0">
                <a:latin typeface="Calibri" panose="020F0502020204030204" pitchFamily="34" charset="0"/>
                <a:ea typeface="Calibri" panose="020F0502020204030204" pitchFamily="34" charset="0"/>
                <a:cs typeface="Calibri" panose="020F0502020204030204" pitchFamily="34" charset="0"/>
              </a:rPr>
              <a:t>Introduction</a:t>
            </a:r>
          </a:p>
        </p:txBody>
      </p:sp>
    </p:spTree>
    <p:extLst>
      <p:ext uri="{BB962C8B-B14F-4D97-AF65-F5344CB8AC3E}">
        <p14:creationId xmlns:p14="http://schemas.microsoft.com/office/powerpoint/2010/main" val="2800706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6A9C05-A4A6-5FE4-971C-83D26D8D8535}"/>
              </a:ext>
            </a:extLst>
          </p:cNvPr>
          <p:cNvSpPr txBox="1"/>
          <p:nvPr/>
        </p:nvSpPr>
        <p:spPr>
          <a:xfrm>
            <a:off x="-62753" y="459"/>
            <a:ext cx="12254753" cy="707886"/>
          </a:xfrm>
          <a:prstGeom prst="rect">
            <a:avLst/>
          </a:prstGeom>
          <a:noFill/>
        </p:spPr>
        <p:txBody>
          <a:bodyPr wrap="square" rtlCol="0">
            <a:spAutoFit/>
          </a:bodyPr>
          <a:lstStyle/>
          <a:p>
            <a:pPr algn="ctr"/>
            <a:r>
              <a:rPr lang="en-US" sz="4000" dirty="0">
                <a:latin typeface="Calibri" panose="020F0502020204030204" pitchFamily="34" charset="0"/>
                <a:ea typeface="Calibri" panose="020F0502020204030204" pitchFamily="34" charset="0"/>
                <a:cs typeface="Calibri" panose="020F0502020204030204" pitchFamily="34" charset="0"/>
              </a:rPr>
              <a:t>Problem Statement</a:t>
            </a:r>
            <a:endParaRPr lang="en-IN" sz="40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C122036D-5A78-EC9E-B0B7-F2C8BCCA285A}"/>
              </a:ext>
            </a:extLst>
          </p:cNvPr>
          <p:cNvSpPr txBox="1"/>
          <p:nvPr/>
        </p:nvSpPr>
        <p:spPr>
          <a:xfrm>
            <a:off x="0" y="851647"/>
            <a:ext cx="12254753" cy="1077218"/>
          </a:xfrm>
          <a:prstGeom prst="rect">
            <a:avLst/>
          </a:prstGeom>
          <a:noFill/>
        </p:spPr>
        <p:txBody>
          <a:bodyPr wrap="square" rtlCol="0">
            <a:spAutoFit/>
          </a:bodyPr>
          <a:lstStyle/>
          <a:p>
            <a:r>
              <a:rPr lang="en-US" sz="1600" dirty="0">
                <a:solidFill>
                  <a:srgbClr val="000000"/>
                </a:solidFill>
                <a:latin typeface="Calibri" panose="020F0502020204030204" pitchFamily="34" charset="0"/>
                <a:ea typeface="Calibri" panose="020F0502020204030204" pitchFamily="34" charset="0"/>
                <a:cs typeface="Calibri" panose="020F0502020204030204" pitchFamily="34" charset="0"/>
              </a:rPr>
              <a:t>"Financial institutions and regulatory authorities are facing an increasing threat from money laundering activities, which involve the illicit conversion of illegally obtained funds into legal assets. Money launderers exploit vulnerabilities in the financial system to disguise the origins of their funds, posing serious risks to the integrity of the financial sector, national security, and the global economy. The existing Anti-Money Laundering (AML) framework and strategies are falling short in effectively identifying, preventing, and reporting suspicious transactions.</a:t>
            </a:r>
            <a:endParaRPr lang="en-IN"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7385DB4E-822F-E72F-6A9D-AD7387D2F1E0}"/>
              </a:ext>
            </a:extLst>
          </p:cNvPr>
          <p:cNvSpPr txBox="1"/>
          <p:nvPr/>
        </p:nvSpPr>
        <p:spPr>
          <a:xfrm>
            <a:off x="0" y="1932217"/>
            <a:ext cx="12192000" cy="707886"/>
          </a:xfrm>
          <a:prstGeom prst="rect">
            <a:avLst/>
          </a:prstGeom>
          <a:noFill/>
        </p:spPr>
        <p:txBody>
          <a:bodyPr wrap="square" rtlCol="0">
            <a:spAutoFit/>
          </a:bodyPr>
          <a:lstStyle/>
          <a:p>
            <a:pPr algn="ctr"/>
            <a:r>
              <a:rPr lang="en-US" sz="4000" dirty="0">
                <a:latin typeface="Calibri" panose="020F0502020204030204" pitchFamily="34" charset="0"/>
                <a:ea typeface="Calibri" panose="020F0502020204030204" pitchFamily="34" charset="0"/>
                <a:cs typeface="Calibri" panose="020F0502020204030204" pitchFamily="34" charset="0"/>
              </a:rPr>
              <a:t>Objective</a:t>
            </a:r>
            <a:endParaRPr lang="en-IN" sz="40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0E50C32E-860A-7497-CD06-DF4B67999BB2}"/>
              </a:ext>
            </a:extLst>
          </p:cNvPr>
          <p:cNvSpPr txBox="1"/>
          <p:nvPr/>
        </p:nvSpPr>
        <p:spPr>
          <a:xfrm>
            <a:off x="188259" y="2792505"/>
            <a:ext cx="12003741" cy="3077766"/>
          </a:xfrm>
          <a:prstGeom prst="rect">
            <a:avLst/>
          </a:prstGeom>
          <a:noFill/>
        </p:spPr>
        <p:txBody>
          <a:bodyPr wrap="square" rtlCol="0">
            <a:spAutoFit/>
          </a:bodyPr>
          <a:lstStyle/>
          <a:p>
            <a:r>
              <a:rPr lang="en-US" sz="1600" dirty="0">
                <a:solidFill>
                  <a:srgbClr val="000000"/>
                </a:solidFill>
                <a:latin typeface="Calibri" panose="020F0502020204030204" pitchFamily="34" charset="0"/>
                <a:ea typeface="Calibri" panose="020F0502020204030204" pitchFamily="34" charset="0"/>
                <a:cs typeface="Calibri" panose="020F0502020204030204" pitchFamily="34" charset="0"/>
              </a:rPr>
              <a:t>The objective of developing a machine learning model for Anti-Money Laundering (AML) is to enhance the effectiveness and efficiency of AML efforts by leveraging the capabilities of artificial intelligence and data analytics. Such a model aims to address specific challenges associated with money laundering detection and prevention. The primary objectives of developing an AML machine learning model include:</a:t>
            </a:r>
          </a:p>
          <a:p>
            <a:endParaRPr lang="en-US" dirty="0">
              <a:solidFill>
                <a:srgbClr val="374151"/>
              </a:solidFill>
              <a:latin typeface="Söhne"/>
            </a:endParaRPr>
          </a:p>
          <a:p>
            <a:pPr marL="285750" indent="-285750">
              <a:buFont typeface="Arial" panose="020B0604020202020204" pitchFamily="34" charset="0"/>
              <a:buChar char="•"/>
            </a:pPr>
            <a:r>
              <a:rPr lang="en-IN" sz="1600" dirty="0">
                <a:solidFill>
                  <a:srgbClr val="000000"/>
                </a:solidFill>
                <a:latin typeface="Calibri" panose="020F0502020204030204" pitchFamily="34" charset="0"/>
                <a:ea typeface="Calibri" panose="020F0502020204030204" pitchFamily="34" charset="0"/>
                <a:cs typeface="Calibri" panose="020F0502020204030204" pitchFamily="34" charset="0"/>
              </a:rPr>
              <a:t>Improved Detection Accuracy</a:t>
            </a:r>
            <a:endParaRPr lang="en-US"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600" dirty="0">
                <a:solidFill>
                  <a:srgbClr val="000000"/>
                </a:solidFill>
                <a:latin typeface="Calibri" panose="020F0502020204030204" pitchFamily="34" charset="0"/>
                <a:ea typeface="Calibri" panose="020F0502020204030204" pitchFamily="34" charset="0"/>
                <a:cs typeface="Calibri" panose="020F0502020204030204" pitchFamily="34" charset="0"/>
              </a:rPr>
              <a:t>Reduction of False Positives</a:t>
            </a:r>
            <a:endParaRPr lang="en-US"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600" dirty="0">
                <a:solidFill>
                  <a:srgbClr val="000000"/>
                </a:solidFill>
                <a:latin typeface="Calibri" panose="020F0502020204030204" pitchFamily="34" charset="0"/>
                <a:ea typeface="Calibri" panose="020F0502020204030204" pitchFamily="34" charset="0"/>
                <a:cs typeface="Calibri" panose="020F0502020204030204" pitchFamily="34" charset="0"/>
              </a:rPr>
              <a:t>Early Warning System</a:t>
            </a:r>
            <a:endParaRPr lang="en-US"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600" dirty="0">
                <a:solidFill>
                  <a:srgbClr val="000000"/>
                </a:solidFill>
                <a:latin typeface="Calibri" panose="020F0502020204030204" pitchFamily="34" charset="0"/>
                <a:ea typeface="Calibri" panose="020F0502020204030204" pitchFamily="34" charset="0"/>
                <a:cs typeface="Calibri" panose="020F0502020204030204" pitchFamily="34" charset="0"/>
              </a:rPr>
              <a:t>Adaptability to Evolving Tactics</a:t>
            </a:r>
            <a:endParaRPr lang="en-US"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600" dirty="0">
                <a:solidFill>
                  <a:srgbClr val="000000"/>
                </a:solidFill>
                <a:latin typeface="Calibri" panose="020F0502020204030204" pitchFamily="34" charset="0"/>
                <a:ea typeface="Calibri" panose="020F0502020204030204" pitchFamily="34" charset="0"/>
                <a:cs typeface="Calibri" panose="020F0502020204030204" pitchFamily="34" charset="0"/>
              </a:rPr>
              <a:t>Efficient Data Analysis</a:t>
            </a:r>
          </a:p>
          <a:p>
            <a:pPr marL="285750" indent="-285750">
              <a:buFont typeface="Arial" panose="020B0604020202020204" pitchFamily="34" charset="0"/>
              <a:buChar char="•"/>
            </a:pPr>
            <a:r>
              <a:rPr lang="en-IN" sz="1600" dirty="0">
                <a:solidFill>
                  <a:srgbClr val="000000"/>
                </a:solidFill>
                <a:latin typeface="Calibri" panose="020F0502020204030204" pitchFamily="34" charset="0"/>
                <a:ea typeface="Calibri" panose="020F0502020204030204" pitchFamily="34" charset="0"/>
                <a:cs typeface="Calibri" panose="020F0502020204030204" pitchFamily="34" charset="0"/>
              </a:rPr>
              <a:t>Cross-Border Collaboration</a:t>
            </a:r>
          </a:p>
          <a:p>
            <a:pPr marL="285750" indent="-285750">
              <a:buFont typeface="Arial" panose="020B0604020202020204" pitchFamily="34" charset="0"/>
              <a:buChar char="•"/>
            </a:pPr>
            <a:r>
              <a:rPr lang="en-IN" sz="1600" dirty="0">
                <a:solidFill>
                  <a:srgbClr val="000000"/>
                </a:solidFill>
                <a:latin typeface="Calibri" panose="020F0502020204030204" pitchFamily="34" charset="0"/>
                <a:ea typeface="Calibri" panose="020F0502020204030204" pitchFamily="34" charset="0"/>
                <a:cs typeface="Calibri" panose="020F0502020204030204" pitchFamily="34" charset="0"/>
              </a:rPr>
              <a:t>Transparency and Accountability</a:t>
            </a:r>
          </a:p>
          <a:p>
            <a:pPr marL="285750" indent="-285750">
              <a:buFont typeface="Arial" panose="020B0604020202020204" pitchFamily="34" charset="0"/>
              <a:buChar char="•"/>
            </a:pPr>
            <a:r>
              <a:rPr lang="en-IN" sz="1600" dirty="0">
                <a:solidFill>
                  <a:srgbClr val="000000"/>
                </a:solidFill>
                <a:latin typeface="Calibri" panose="020F0502020204030204" pitchFamily="34" charset="0"/>
                <a:ea typeface="Calibri" panose="020F0502020204030204" pitchFamily="34" charset="0"/>
                <a:cs typeface="Calibri" panose="020F0502020204030204" pitchFamily="34" charset="0"/>
              </a:rPr>
              <a:t>Continuous Improvement, etc.</a:t>
            </a:r>
          </a:p>
        </p:txBody>
      </p:sp>
    </p:spTree>
    <p:extLst>
      <p:ext uri="{BB962C8B-B14F-4D97-AF65-F5344CB8AC3E}">
        <p14:creationId xmlns:p14="http://schemas.microsoft.com/office/powerpoint/2010/main" val="3365190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AD38BC-B0B1-4C67-1AFF-5A67716D3385}"/>
              </a:ext>
            </a:extLst>
          </p:cNvPr>
          <p:cNvSpPr txBox="1"/>
          <p:nvPr/>
        </p:nvSpPr>
        <p:spPr>
          <a:xfrm>
            <a:off x="0" y="0"/>
            <a:ext cx="12192000" cy="707886"/>
          </a:xfrm>
          <a:prstGeom prst="rect">
            <a:avLst/>
          </a:prstGeom>
          <a:noFill/>
        </p:spPr>
        <p:txBody>
          <a:bodyPr wrap="square" rtlCol="0">
            <a:spAutoFit/>
          </a:bodyPr>
          <a:lstStyle/>
          <a:p>
            <a:pPr algn="ctr"/>
            <a:r>
              <a:rPr lang="en-US" sz="4000" dirty="0">
                <a:latin typeface="Calibri" panose="020F0502020204030204" pitchFamily="34" charset="0"/>
                <a:ea typeface="Calibri" panose="020F0502020204030204" pitchFamily="34" charset="0"/>
                <a:cs typeface="Calibri" panose="020F0502020204030204" pitchFamily="34" charset="0"/>
              </a:rPr>
              <a:t>About Dataset</a:t>
            </a:r>
            <a:endParaRPr lang="en-IN" sz="40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E6A0B3A5-AA31-2A16-2253-88BBC827219B}"/>
              </a:ext>
            </a:extLst>
          </p:cNvPr>
          <p:cNvSpPr txBox="1"/>
          <p:nvPr/>
        </p:nvSpPr>
        <p:spPr>
          <a:xfrm>
            <a:off x="0" y="654417"/>
            <a:ext cx="12191999" cy="5663089"/>
          </a:xfrm>
          <a:prstGeom prst="rect">
            <a:avLst/>
          </a:prstGeom>
          <a:noFill/>
        </p:spPr>
        <p:txBody>
          <a:bodyPr wrap="square" rtlCol="0">
            <a:spAutoFit/>
          </a:bodyPr>
          <a:lstStyle/>
          <a:p>
            <a:r>
              <a:rPr lang="en-US" sz="1600" dirty="0">
                <a:solidFill>
                  <a:srgbClr val="000000"/>
                </a:solidFill>
                <a:latin typeface="Calibri" panose="020F0502020204030204" pitchFamily="34" charset="0"/>
                <a:ea typeface="Calibri" panose="020F0502020204030204" pitchFamily="34" charset="0"/>
                <a:cs typeface="Calibri" panose="020F0502020204030204" pitchFamily="34" charset="0"/>
              </a:rPr>
              <a:t>We present a synthetic dataset generated using the simulator called PaySim as an approach to such a problem. PaySim uses aggregated data from the private dataset to generate a synthetic dataset that resembles the normal operation of transactions and injects malicious behavior to later evaluate the performance of fraud detection methods.</a:t>
            </a:r>
          </a:p>
          <a:p>
            <a:endParaRPr lang="en-US"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85750" indent="-285750" fontAlgn="base">
              <a:buFont typeface="Arial" panose="020B0604020202020204" pitchFamily="34" charset="0"/>
              <a:buChar char="•"/>
            </a:pP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step - maps a unit of time in the real world. In this case 1 step is 1 hour of time. Total steps 744 (30 days simulation).</a:t>
            </a:r>
          </a:p>
          <a:p>
            <a:pPr fontAlgn="base"/>
            <a:endPar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85750" indent="-285750" fontAlgn="base">
              <a:buFont typeface="Arial" panose="020B0604020202020204" pitchFamily="34" charset="0"/>
              <a:buChar char="•"/>
            </a:pP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type - CASH-IN, CASH-OUT, DEBIT, PAYMENT and TRANSFER.</a:t>
            </a:r>
          </a:p>
          <a:p>
            <a:pPr fontAlgn="base"/>
            <a:endPar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85750" indent="-285750" fontAlgn="base">
              <a:buFont typeface="Arial" panose="020B0604020202020204" pitchFamily="34" charset="0"/>
              <a:buChar char="•"/>
            </a:pP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amount - amount of the transaction in local currency.</a:t>
            </a:r>
          </a:p>
          <a:p>
            <a:pPr fontAlgn="base"/>
            <a:endPar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85750" indent="-285750" fontAlgn="base">
              <a:buFont typeface="Arial" panose="020B0604020202020204" pitchFamily="34" charset="0"/>
              <a:buChar char="•"/>
            </a:pP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nameOrig - customer who started the transaction</a:t>
            </a:r>
          </a:p>
          <a:p>
            <a:pPr fontAlgn="base"/>
            <a:endPar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85750" indent="-285750" fontAlgn="base">
              <a:buFont typeface="Arial" panose="020B0604020202020204" pitchFamily="34" charset="0"/>
              <a:buChar char="•"/>
            </a:pP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oldbalanceOrg - initial balance before the transaction</a:t>
            </a:r>
          </a:p>
          <a:p>
            <a:pPr fontAlgn="base"/>
            <a:endPar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85750" indent="-285750" fontAlgn="base">
              <a:buFont typeface="Arial" panose="020B0604020202020204" pitchFamily="34" charset="0"/>
              <a:buChar char="•"/>
            </a:pP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newbalanceOrig - new balance after the transaction.</a:t>
            </a:r>
          </a:p>
          <a:p>
            <a:pPr fontAlgn="base"/>
            <a:endPar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85750" indent="-285750" fontAlgn="base">
              <a:buFont typeface="Arial" panose="020B0604020202020204" pitchFamily="34" charset="0"/>
              <a:buChar char="•"/>
            </a:pP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nameDest - customer who is the recipient of the transaction</a:t>
            </a:r>
          </a:p>
          <a:p>
            <a:pPr fontAlgn="base"/>
            <a:endPar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85750" indent="-285750" fontAlgn="base">
              <a:buFont typeface="Arial" panose="020B0604020202020204" pitchFamily="34" charset="0"/>
              <a:buChar char="•"/>
            </a:pP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oldbalanceDest - initial balance recipient before the transaction. Note that there is not information for customers that start with M (Merchants).</a:t>
            </a:r>
          </a:p>
          <a:p>
            <a:pPr fontAlgn="base"/>
            <a:endPar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85750" indent="-285750" fontAlgn="base">
              <a:buFont typeface="Arial" panose="020B0604020202020204" pitchFamily="34" charset="0"/>
              <a:buChar char="•"/>
            </a:pP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newbalanceDest - new balance recipient after the transaction. Note that there is not information for customers that start with M (Merchants).</a:t>
            </a:r>
          </a:p>
          <a:p>
            <a:pPr fontAlgn="base"/>
            <a:endPar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85750" indent="-285750" fontAlgn="base">
              <a:buFont typeface="Arial" panose="020B0604020202020204" pitchFamily="34" charset="0"/>
              <a:buChar char="•"/>
            </a:pP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isFraud - This is the transactions made by the fraudulent agents inside the simulation. In this specific dataset the fraudulent behavior of the agents aims to profit 		 by taking control or customers accounts and try to empty the funds by transferring to another account and then cashing out of the system.</a:t>
            </a:r>
          </a:p>
          <a:p>
            <a:endParaRPr lang="en-IN" dirty="0"/>
          </a:p>
        </p:txBody>
      </p:sp>
    </p:spTree>
    <p:extLst>
      <p:ext uri="{BB962C8B-B14F-4D97-AF65-F5344CB8AC3E}">
        <p14:creationId xmlns:p14="http://schemas.microsoft.com/office/powerpoint/2010/main" val="4126111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98530-7A0A-A25F-476F-56B031920728}"/>
              </a:ext>
            </a:extLst>
          </p:cNvPr>
          <p:cNvSpPr txBox="1"/>
          <p:nvPr/>
        </p:nvSpPr>
        <p:spPr>
          <a:xfrm>
            <a:off x="0" y="0"/>
            <a:ext cx="12192000" cy="707886"/>
          </a:xfrm>
          <a:prstGeom prst="rect">
            <a:avLst/>
          </a:prstGeom>
          <a:noFill/>
        </p:spPr>
        <p:txBody>
          <a:bodyPr wrap="square" rtlCol="0">
            <a:spAutoFit/>
          </a:bodyPr>
          <a:lstStyle/>
          <a:p>
            <a:pPr algn="ctr"/>
            <a:r>
              <a:rPr lang="en-US" sz="4000" dirty="0">
                <a:latin typeface="Calibri" panose="020F0502020204030204" pitchFamily="34" charset="0"/>
                <a:ea typeface="Calibri" panose="020F0502020204030204" pitchFamily="34" charset="0"/>
                <a:cs typeface="Calibri" panose="020F0502020204030204" pitchFamily="34" charset="0"/>
              </a:rPr>
              <a:t>Execution in Python </a:t>
            </a:r>
            <a:endParaRPr lang="en-IN" sz="40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0A38A468-0BE2-B8B9-7235-909B6696D0AB}"/>
              </a:ext>
            </a:extLst>
          </p:cNvPr>
          <p:cNvSpPr txBox="1"/>
          <p:nvPr/>
        </p:nvSpPr>
        <p:spPr>
          <a:xfrm>
            <a:off x="0" y="1237871"/>
            <a:ext cx="12192000" cy="452431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374151"/>
                </a:solidFill>
                <a:latin typeface="Calibri" panose="020F0502020204030204" pitchFamily="34" charset="0"/>
                <a:ea typeface="Calibri" panose="020F0502020204030204" pitchFamily="34" charset="0"/>
                <a:cs typeface="Calibri" panose="020F0502020204030204" pitchFamily="34" charset="0"/>
              </a:rPr>
              <a:t>Importing necessary Libraries</a:t>
            </a:r>
          </a:p>
          <a:p>
            <a:pPr marL="285750" indent="-285750">
              <a:buFont typeface="Arial" panose="020B0604020202020204" pitchFamily="34" charset="0"/>
              <a:buChar char="•"/>
            </a:pPr>
            <a:r>
              <a:rPr lang="en-US" dirty="0">
                <a:solidFill>
                  <a:srgbClr val="374151"/>
                </a:solidFill>
                <a:latin typeface="Calibri" panose="020F0502020204030204" pitchFamily="34" charset="0"/>
                <a:ea typeface="Calibri" panose="020F0502020204030204" pitchFamily="34" charset="0"/>
                <a:cs typeface="Calibri" panose="020F0502020204030204" pitchFamily="34" charset="0"/>
              </a:rPr>
              <a:t>Loading dataset and gaining insights from it.</a:t>
            </a:r>
          </a:p>
          <a:p>
            <a:pPr marL="285750" indent="-285750">
              <a:buFont typeface="Arial" panose="020B0604020202020204" pitchFamily="34" charset="0"/>
              <a:buChar char="•"/>
            </a:pPr>
            <a:r>
              <a:rPr lang="en-US" dirty="0">
                <a:solidFill>
                  <a:srgbClr val="374151"/>
                </a:solidFill>
                <a:latin typeface="Calibri" panose="020F0502020204030204" pitchFamily="34" charset="0"/>
                <a:ea typeface="Calibri" panose="020F0502020204030204" pitchFamily="34" charset="0"/>
                <a:cs typeface="Calibri" panose="020F0502020204030204" pitchFamily="34" charset="0"/>
              </a:rPr>
              <a:t>Checking for any missing / null / duplicate values.</a:t>
            </a:r>
          </a:p>
          <a:p>
            <a:pPr marL="285750" indent="-285750">
              <a:buFont typeface="Arial" panose="020B0604020202020204" pitchFamily="34" charset="0"/>
              <a:buChar char="•"/>
            </a:pPr>
            <a:r>
              <a:rPr lang="en-US" dirty="0">
                <a:solidFill>
                  <a:srgbClr val="374151"/>
                </a:solidFill>
                <a:latin typeface="Calibri" panose="020F0502020204030204" pitchFamily="34" charset="0"/>
                <a:ea typeface="Calibri" panose="020F0502020204030204" pitchFamily="34" charset="0"/>
                <a:cs typeface="Calibri" panose="020F0502020204030204" pitchFamily="34" charset="0"/>
              </a:rPr>
              <a:t>Checking relatable columns with the help of heatmap.</a:t>
            </a:r>
          </a:p>
          <a:p>
            <a:pPr marL="285750" indent="-285750">
              <a:buFont typeface="Arial" panose="020B0604020202020204" pitchFamily="34" charset="0"/>
              <a:buChar char="•"/>
            </a:pPr>
            <a:r>
              <a:rPr lang="en-US" dirty="0">
                <a:solidFill>
                  <a:srgbClr val="374151"/>
                </a:solidFill>
                <a:latin typeface="Calibri" panose="020F0502020204030204" pitchFamily="34" charset="0"/>
                <a:ea typeface="Calibri" panose="020F0502020204030204" pitchFamily="34" charset="0"/>
                <a:cs typeface="Calibri" panose="020F0502020204030204" pitchFamily="34" charset="0"/>
              </a:rPr>
              <a:t>Performing EDA &amp; Feature Engineering on dataset.</a:t>
            </a:r>
          </a:p>
          <a:p>
            <a:pPr marL="285750" indent="-285750">
              <a:buFont typeface="Arial" panose="020B0604020202020204" pitchFamily="34" charset="0"/>
              <a:buChar char="•"/>
            </a:pPr>
            <a:r>
              <a:rPr lang="en-US" dirty="0">
                <a:solidFill>
                  <a:srgbClr val="374151"/>
                </a:solidFill>
                <a:latin typeface="Calibri" panose="020F0502020204030204" pitchFamily="34" charset="0"/>
                <a:ea typeface="Calibri" panose="020F0502020204030204" pitchFamily="34" charset="0"/>
                <a:cs typeface="Calibri" panose="020F0502020204030204" pitchFamily="34" charset="0"/>
              </a:rPr>
              <a:t>Detecting outliers &amp; data distribution.</a:t>
            </a:r>
          </a:p>
          <a:p>
            <a:pPr marL="285750" indent="-285750">
              <a:buFont typeface="Arial" panose="020B0604020202020204" pitchFamily="34" charset="0"/>
              <a:buChar char="•"/>
            </a:pPr>
            <a:r>
              <a:rPr lang="en-US" dirty="0">
                <a:solidFill>
                  <a:srgbClr val="374151"/>
                </a:solidFill>
                <a:latin typeface="Calibri" panose="020F0502020204030204" pitchFamily="34" charset="0"/>
                <a:ea typeface="Calibri" panose="020F0502020204030204" pitchFamily="34" charset="0"/>
                <a:cs typeface="Calibri" panose="020F0502020204030204" pitchFamily="34" charset="0"/>
              </a:rPr>
              <a:t>Checking the correlation between Independent variables &amp; Dependent variable.</a:t>
            </a:r>
          </a:p>
          <a:p>
            <a:pPr marL="285750" indent="-285750">
              <a:buFont typeface="Arial" panose="020B0604020202020204" pitchFamily="34" charset="0"/>
              <a:buChar char="•"/>
            </a:pPr>
            <a:r>
              <a:rPr lang="en-US" dirty="0">
                <a:solidFill>
                  <a:srgbClr val="374151"/>
                </a:solidFill>
                <a:latin typeface="Calibri" panose="020F0502020204030204" pitchFamily="34" charset="0"/>
                <a:ea typeface="Calibri" panose="020F0502020204030204" pitchFamily="34" charset="0"/>
                <a:cs typeface="Calibri" panose="020F0502020204030204" pitchFamily="34" charset="0"/>
              </a:rPr>
              <a:t>Data Balancing.</a:t>
            </a:r>
          </a:p>
          <a:p>
            <a:pPr marL="285750" indent="-285750">
              <a:buFont typeface="Arial" panose="020B0604020202020204" pitchFamily="34" charset="0"/>
              <a:buChar char="•"/>
            </a:pPr>
            <a:r>
              <a:rPr lang="en-US" dirty="0">
                <a:solidFill>
                  <a:srgbClr val="374151"/>
                </a:solidFill>
                <a:latin typeface="Calibri" panose="020F0502020204030204" pitchFamily="34" charset="0"/>
                <a:ea typeface="Calibri" panose="020F0502020204030204" pitchFamily="34" charset="0"/>
                <a:cs typeface="Calibri" panose="020F0502020204030204" pitchFamily="34" charset="0"/>
              </a:rPr>
              <a:t>Splitting dataset into training &amp; testing.</a:t>
            </a:r>
          </a:p>
          <a:p>
            <a:pPr marL="285750" indent="-285750">
              <a:buFont typeface="Arial" panose="020B0604020202020204" pitchFamily="34" charset="0"/>
              <a:buChar char="•"/>
            </a:pPr>
            <a:r>
              <a:rPr lang="en-US" dirty="0">
                <a:solidFill>
                  <a:srgbClr val="374151"/>
                </a:solidFill>
                <a:latin typeface="Calibri" panose="020F0502020204030204" pitchFamily="34" charset="0"/>
                <a:ea typeface="Calibri" panose="020F0502020204030204" pitchFamily="34" charset="0"/>
                <a:cs typeface="Calibri" panose="020F0502020204030204" pitchFamily="34" charset="0"/>
              </a:rPr>
              <a:t>Importing required algorithm &amp; train them on training dataset.</a:t>
            </a:r>
          </a:p>
          <a:p>
            <a:pPr marL="285750" indent="-285750">
              <a:buFont typeface="Arial" panose="020B0604020202020204" pitchFamily="34" charset="0"/>
              <a:buChar char="•"/>
            </a:pPr>
            <a:r>
              <a:rPr lang="en-US" dirty="0">
                <a:solidFill>
                  <a:srgbClr val="374151"/>
                </a:solidFill>
                <a:latin typeface="Calibri" panose="020F0502020204030204" pitchFamily="34" charset="0"/>
                <a:ea typeface="Calibri" panose="020F0502020204030204" pitchFamily="34" charset="0"/>
                <a:cs typeface="Calibri" panose="020F0502020204030204" pitchFamily="34" charset="0"/>
              </a:rPr>
              <a:t>Check for model accuracy</a:t>
            </a:r>
          </a:p>
          <a:p>
            <a:pPr marL="285750" indent="-285750">
              <a:buFont typeface="Arial" panose="020B0604020202020204" pitchFamily="34" charset="0"/>
              <a:buChar char="•"/>
            </a:pPr>
            <a:r>
              <a:rPr lang="en-US" dirty="0">
                <a:solidFill>
                  <a:srgbClr val="374151"/>
                </a:solidFill>
                <a:latin typeface="Calibri" panose="020F0502020204030204" pitchFamily="34" charset="0"/>
                <a:ea typeface="Calibri" panose="020F0502020204030204" pitchFamily="34" charset="0"/>
                <a:cs typeface="Calibri" panose="020F0502020204030204" pitchFamily="34" charset="0"/>
              </a:rPr>
              <a:t>Evaluate model.</a:t>
            </a:r>
          </a:p>
          <a:p>
            <a:pPr marL="285750" indent="-285750">
              <a:buFont typeface="Arial" panose="020B0604020202020204" pitchFamily="34" charset="0"/>
              <a:buChar char="•"/>
            </a:pPr>
            <a:r>
              <a:rPr lang="en-US" dirty="0">
                <a:solidFill>
                  <a:srgbClr val="374151"/>
                </a:solidFill>
                <a:latin typeface="Calibri" panose="020F0502020204030204" pitchFamily="34" charset="0"/>
                <a:ea typeface="Calibri" panose="020F0502020204030204" pitchFamily="34" charset="0"/>
                <a:cs typeface="Calibri" panose="020F0502020204030204" pitchFamily="34" charset="0"/>
              </a:rPr>
              <a:t>Parameters &amp; Hyper-parameters tuning.</a:t>
            </a:r>
          </a:p>
          <a:p>
            <a:pPr marL="285750" indent="-285750">
              <a:buFont typeface="Arial" panose="020B0604020202020204" pitchFamily="34" charset="0"/>
              <a:buChar char="•"/>
            </a:pPr>
            <a:r>
              <a:rPr lang="en-US" dirty="0">
                <a:solidFill>
                  <a:srgbClr val="374151"/>
                </a:solidFill>
                <a:latin typeface="Calibri" panose="020F0502020204030204" pitchFamily="34" charset="0"/>
                <a:ea typeface="Calibri" panose="020F0502020204030204" pitchFamily="34" charset="0"/>
                <a:cs typeface="Calibri" panose="020F0502020204030204" pitchFamily="34" charset="0"/>
              </a:rPr>
              <a:t>Check for the best accuracy of algorithm.</a:t>
            </a:r>
          </a:p>
          <a:p>
            <a:pPr marL="285750" indent="-285750">
              <a:buFont typeface="Arial" panose="020B0604020202020204" pitchFamily="34" charset="0"/>
              <a:buChar char="•"/>
            </a:pPr>
            <a:r>
              <a:rPr lang="en-US" dirty="0">
                <a:solidFill>
                  <a:srgbClr val="374151"/>
                </a:solidFill>
                <a:latin typeface="Calibri" panose="020F0502020204030204" pitchFamily="34" charset="0"/>
                <a:ea typeface="Calibri" panose="020F0502020204030204" pitchFamily="34" charset="0"/>
                <a:cs typeface="Calibri" panose="020F0502020204030204" pitchFamily="34" charset="0"/>
              </a:rPr>
              <a:t>Model Building (In local Machine).</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2500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ED90B3-A9FE-7C17-FF24-114BCD6A459F}"/>
              </a:ext>
            </a:extLst>
          </p:cNvPr>
          <p:cNvSpPr txBox="1"/>
          <p:nvPr/>
        </p:nvSpPr>
        <p:spPr>
          <a:xfrm>
            <a:off x="0" y="9421"/>
            <a:ext cx="12192000" cy="707886"/>
          </a:xfrm>
          <a:prstGeom prst="rect">
            <a:avLst/>
          </a:prstGeom>
          <a:noFill/>
        </p:spPr>
        <p:txBody>
          <a:bodyPr wrap="square" rtlCol="0">
            <a:spAutoFit/>
          </a:bodyPr>
          <a:lstStyle/>
          <a:p>
            <a:pPr algn="ctr"/>
            <a:r>
              <a:rPr lang="en-IN" sz="4000" dirty="0">
                <a:latin typeface="Calibri" panose="020F0502020204030204" pitchFamily="34" charset="0"/>
                <a:ea typeface="Calibri" panose="020F0502020204030204" pitchFamily="34" charset="0"/>
                <a:cs typeface="Calibri" panose="020F0502020204030204" pitchFamily="34" charset="0"/>
              </a:rPr>
              <a:t>Summary</a:t>
            </a:r>
          </a:p>
        </p:txBody>
      </p:sp>
      <p:graphicFrame>
        <p:nvGraphicFramePr>
          <p:cNvPr id="3" name="Table 2">
            <a:extLst>
              <a:ext uri="{FF2B5EF4-FFF2-40B4-BE49-F238E27FC236}">
                <a16:creationId xmlns:a16="http://schemas.microsoft.com/office/drawing/2014/main" id="{E96760E3-38A7-A096-1407-5B0456364CE4}"/>
              </a:ext>
            </a:extLst>
          </p:cNvPr>
          <p:cNvGraphicFramePr>
            <a:graphicFrameLocks noGrp="1"/>
          </p:cNvGraphicFramePr>
          <p:nvPr>
            <p:extLst>
              <p:ext uri="{D42A27DB-BD31-4B8C-83A1-F6EECF244321}">
                <p14:modId xmlns:p14="http://schemas.microsoft.com/office/powerpoint/2010/main" val="3220925832"/>
              </p:ext>
            </p:extLst>
          </p:nvPr>
        </p:nvGraphicFramePr>
        <p:xfrm>
          <a:off x="6293224" y="965947"/>
          <a:ext cx="5898776" cy="4941796"/>
        </p:xfrm>
        <a:graphic>
          <a:graphicData uri="http://schemas.openxmlformats.org/drawingml/2006/table">
            <a:tbl>
              <a:tblPr>
                <a:tableStyleId>{073A0DAA-6AF3-43AB-8588-CEC1D06C72B9}</a:tableStyleId>
              </a:tblPr>
              <a:tblGrid>
                <a:gridCol w="2225696">
                  <a:extLst>
                    <a:ext uri="{9D8B030D-6E8A-4147-A177-3AD203B41FA5}">
                      <a16:colId xmlns:a16="http://schemas.microsoft.com/office/drawing/2014/main" val="394735075"/>
                    </a:ext>
                  </a:extLst>
                </a:gridCol>
                <a:gridCol w="1160639">
                  <a:extLst>
                    <a:ext uri="{9D8B030D-6E8A-4147-A177-3AD203B41FA5}">
                      <a16:colId xmlns:a16="http://schemas.microsoft.com/office/drawing/2014/main" val="3158364611"/>
                    </a:ext>
                  </a:extLst>
                </a:gridCol>
                <a:gridCol w="1174293">
                  <a:extLst>
                    <a:ext uri="{9D8B030D-6E8A-4147-A177-3AD203B41FA5}">
                      <a16:colId xmlns:a16="http://schemas.microsoft.com/office/drawing/2014/main" val="3934681171"/>
                    </a:ext>
                  </a:extLst>
                </a:gridCol>
                <a:gridCol w="1338148">
                  <a:extLst>
                    <a:ext uri="{9D8B030D-6E8A-4147-A177-3AD203B41FA5}">
                      <a16:colId xmlns:a16="http://schemas.microsoft.com/office/drawing/2014/main" val="611879145"/>
                    </a:ext>
                  </a:extLst>
                </a:gridCol>
              </a:tblGrid>
              <a:tr h="1170425">
                <a:tc>
                  <a:txBody>
                    <a:bodyPr/>
                    <a:lstStyle/>
                    <a:p>
                      <a:pPr algn="ctr" fontAlgn="ctr"/>
                      <a:r>
                        <a:rPr lang="en-IN" sz="1100" b="1" u="none" strike="noStrike" dirty="0">
                          <a:effectLst/>
                        </a:rPr>
                        <a:t>Algorithm</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a:effectLst/>
                        </a:rPr>
                        <a:t>Testing  Accuracy</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a:effectLst/>
                        </a:rPr>
                        <a:t>Training Accuracy</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a:effectLst/>
                        </a:rPr>
                        <a:t>ROC Curve Accuracy</a:t>
                      </a:r>
                      <a:endParaRPr lang="en-IN" sz="11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687688273"/>
                  </a:ext>
                </a:extLst>
              </a:tr>
              <a:tr h="624227">
                <a:tc>
                  <a:txBody>
                    <a:bodyPr/>
                    <a:lstStyle/>
                    <a:p>
                      <a:pPr algn="l" fontAlgn="ctr"/>
                      <a:r>
                        <a:rPr lang="en-IN" sz="1100" b="1" u="none" strike="noStrike" dirty="0">
                          <a:effectLst/>
                        </a:rPr>
                        <a:t>Logistic Regression</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dirty="0">
                          <a:effectLst/>
                        </a:rPr>
                        <a:t>82.57</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a:effectLst/>
                        </a:rPr>
                        <a:t>82.72</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a:effectLst/>
                        </a:rPr>
                        <a:t>79.01</a:t>
                      </a:r>
                      <a:endParaRPr lang="en-IN" sz="11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40043809"/>
                  </a:ext>
                </a:extLst>
              </a:tr>
              <a:tr h="624227">
                <a:tc>
                  <a:txBody>
                    <a:bodyPr/>
                    <a:lstStyle/>
                    <a:p>
                      <a:pPr algn="l" fontAlgn="ctr"/>
                      <a:r>
                        <a:rPr lang="en-IN" sz="1100" b="1" u="none" strike="noStrike">
                          <a:effectLst/>
                        </a:rPr>
                        <a:t>Decision Tree</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a:effectLst/>
                        </a:rPr>
                        <a:t>99.55</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dirty="0">
                          <a:effectLst/>
                        </a:rPr>
                        <a:t>100</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a:effectLst/>
                        </a:rPr>
                        <a:t>90.63</a:t>
                      </a:r>
                      <a:endParaRPr lang="en-IN" sz="11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70175790"/>
                  </a:ext>
                </a:extLst>
              </a:tr>
              <a:tr h="624227">
                <a:tc>
                  <a:txBody>
                    <a:bodyPr/>
                    <a:lstStyle/>
                    <a:p>
                      <a:pPr algn="l" fontAlgn="ctr"/>
                      <a:r>
                        <a:rPr lang="en-IN" sz="1100" b="1" u="none" strike="noStrike">
                          <a:effectLst/>
                        </a:rPr>
                        <a:t>Random Forest</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a:effectLst/>
                        </a:rPr>
                        <a:t>99.55</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dirty="0">
                          <a:effectLst/>
                        </a:rPr>
                        <a:t>99.99</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dirty="0">
                          <a:effectLst/>
                        </a:rPr>
                        <a:t>90.63</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1565817"/>
                  </a:ext>
                </a:extLst>
              </a:tr>
              <a:tr h="624227">
                <a:tc>
                  <a:txBody>
                    <a:bodyPr/>
                    <a:lstStyle/>
                    <a:p>
                      <a:pPr algn="l" fontAlgn="ctr"/>
                      <a:r>
                        <a:rPr lang="en-IN" sz="1100" b="1" u="none" strike="noStrike">
                          <a:effectLst/>
                        </a:rPr>
                        <a:t>SVC</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a:effectLst/>
                        </a:rPr>
                        <a:t>-</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a:effectLst/>
                        </a:rPr>
                        <a:t>-</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dirty="0">
                          <a:effectLst/>
                        </a:rPr>
                        <a:t>-</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2901770"/>
                  </a:ext>
                </a:extLst>
              </a:tr>
              <a:tr h="624227">
                <a:tc>
                  <a:txBody>
                    <a:bodyPr/>
                    <a:lstStyle/>
                    <a:p>
                      <a:pPr algn="l" fontAlgn="ctr"/>
                      <a:r>
                        <a:rPr lang="en-IN" sz="1100" b="1" u="none" strike="noStrike">
                          <a:effectLst/>
                        </a:rPr>
                        <a:t>Navie Bayes</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a:effectLst/>
                        </a:rPr>
                        <a:t>35.25</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a:effectLst/>
                        </a:rPr>
                        <a:t>67.74</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dirty="0">
                          <a:effectLst/>
                        </a:rPr>
                        <a:t>90.63</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551859346"/>
                  </a:ext>
                </a:extLst>
              </a:tr>
              <a:tr h="650236">
                <a:tc>
                  <a:txBody>
                    <a:bodyPr/>
                    <a:lstStyle/>
                    <a:p>
                      <a:pPr algn="l" fontAlgn="ctr"/>
                      <a:r>
                        <a:rPr lang="en-IN" sz="1100" b="1" u="none" strike="noStrike">
                          <a:effectLst/>
                        </a:rPr>
                        <a:t>KNN</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a:effectLst/>
                        </a:rPr>
                        <a:t>98.87</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a:effectLst/>
                        </a:rPr>
                        <a:t>99.5</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dirty="0">
                          <a:effectLst/>
                        </a:rPr>
                        <a:t>96.53</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623045082"/>
                  </a:ext>
                </a:extLst>
              </a:tr>
            </a:tbl>
          </a:graphicData>
        </a:graphic>
      </p:graphicFrame>
      <p:sp>
        <p:nvSpPr>
          <p:cNvPr id="4" name="TextBox 3">
            <a:extLst>
              <a:ext uri="{FF2B5EF4-FFF2-40B4-BE49-F238E27FC236}">
                <a16:creationId xmlns:a16="http://schemas.microsoft.com/office/drawing/2014/main" id="{FC9A4D61-6C08-5FEA-2847-645AF82483DA}"/>
              </a:ext>
            </a:extLst>
          </p:cNvPr>
          <p:cNvSpPr txBox="1"/>
          <p:nvPr/>
        </p:nvSpPr>
        <p:spPr>
          <a:xfrm>
            <a:off x="5176" y="1168462"/>
            <a:ext cx="6438507" cy="1754326"/>
          </a:xfrm>
          <a:prstGeom prst="rect">
            <a:avLst/>
          </a:prstGeom>
          <a:noFill/>
        </p:spPr>
        <p:txBody>
          <a:bodyPr wrap="square" rtlCol="0">
            <a:spAutoFit/>
          </a:bodyPr>
          <a:lstStyle/>
          <a:p>
            <a:r>
              <a:rPr lang="en-IN" dirty="0"/>
              <a:t>From table we can conclude that Random forest &amp; KNN are the best algorithm performing with 99.55% &amp; 98.87% accuracy respectively.</a:t>
            </a:r>
          </a:p>
          <a:p>
            <a:endParaRPr lang="en-IN" dirty="0"/>
          </a:p>
          <a:p>
            <a:r>
              <a:rPr lang="en-IN" dirty="0"/>
              <a:t>(While training the model it was observed that among all mentioned algorithms SVC was very much slow for computing)</a:t>
            </a:r>
          </a:p>
        </p:txBody>
      </p:sp>
    </p:spTree>
    <p:extLst>
      <p:ext uri="{BB962C8B-B14F-4D97-AF65-F5344CB8AC3E}">
        <p14:creationId xmlns:p14="http://schemas.microsoft.com/office/powerpoint/2010/main" val="195591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D8FB2F-F221-18B1-7655-479235301DAC}"/>
              </a:ext>
            </a:extLst>
          </p:cNvPr>
          <p:cNvSpPr txBox="1"/>
          <p:nvPr/>
        </p:nvSpPr>
        <p:spPr>
          <a:xfrm>
            <a:off x="0" y="1046375"/>
            <a:ext cx="12192000" cy="1015663"/>
          </a:xfrm>
          <a:prstGeom prst="rect">
            <a:avLst/>
          </a:prstGeom>
          <a:noFill/>
        </p:spPr>
        <p:txBody>
          <a:bodyPr wrap="square" rtlCol="0">
            <a:spAutoFit/>
          </a:bodyPr>
          <a:lstStyle/>
          <a:p>
            <a:pPr algn="ctr"/>
            <a:r>
              <a:rPr lang="en-IN" sz="6000" b="1" dirty="0">
                <a:latin typeface="Calibri" panose="020F0502020204030204" pitchFamily="34" charset="0"/>
                <a:ea typeface="Calibri" panose="020F0502020204030204" pitchFamily="34" charset="0"/>
                <a:cs typeface="Calibri" panose="020F0502020204030204" pitchFamily="34" charset="0"/>
              </a:rPr>
              <a:t>Thank You</a:t>
            </a:r>
          </a:p>
        </p:txBody>
      </p:sp>
      <p:pic>
        <p:nvPicPr>
          <p:cNvPr id="4" name="Graphic 3" descr="Smiling face with no fill">
            <a:extLst>
              <a:ext uri="{FF2B5EF4-FFF2-40B4-BE49-F238E27FC236}">
                <a16:creationId xmlns:a16="http://schemas.microsoft.com/office/drawing/2014/main" id="{B263A2D2-57FD-4CB0-F676-A0C12F8BCD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03596" y="2062038"/>
            <a:ext cx="1795096" cy="1795096"/>
          </a:xfrm>
          <a:prstGeom prst="rect">
            <a:avLst/>
          </a:prstGeom>
        </p:spPr>
      </p:pic>
    </p:spTree>
    <p:extLst>
      <p:ext uri="{BB962C8B-B14F-4D97-AF65-F5344CB8AC3E}">
        <p14:creationId xmlns:p14="http://schemas.microsoft.com/office/powerpoint/2010/main" val="331301812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486</TotalTime>
  <Words>790</Words>
  <Application>Microsoft Office PowerPoint</Application>
  <PresentationFormat>Widescreen</PresentationFormat>
  <Paragraphs>108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Gill Sans MT</vt:lpstr>
      <vt:lpstr>Söhne</vt:lpstr>
      <vt:lpstr>Gallery</vt:lpstr>
      <vt:lpstr>Machine Learning on Anti-Money Laundering</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on Anti-Money Laundering</dc:title>
  <dc:creator>Rajat Pal</dc:creator>
  <cp:lastModifiedBy>Rajat Pal</cp:lastModifiedBy>
  <cp:revision>4</cp:revision>
  <dcterms:created xsi:type="dcterms:W3CDTF">2023-11-08T13:53:01Z</dcterms:created>
  <dcterms:modified xsi:type="dcterms:W3CDTF">2023-11-09T13:45:18Z</dcterms:modified>
</cp:coreProperties>
</file>