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686629-490A-4DA8-8B27-C2593D4AA13D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BBA5A9-D5A8-4CC4-B77A-077FC5512C5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Тестовые сценарии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40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628800"/>
            <a:ext cx="89793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77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Тестирование с использованием пограничных </a:t>
            </a:r>
            <a:r>
              <a:rPr lang="ru-RU" b="1" dirty="0" smtClean="0"/>
              <a:t>значений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1844824"/>
            <a:ext cx="878452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5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5913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Функциональный тестовый сценарий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114632"/>
              </p:ext>
            </p:extLst>
          </p:nvPr>
        </p:nvGraphicFramePr>
        <p:xfrm>
          <a:off x="1907703" y="1340764"/>
          <a:ext cx="5328594" cy="5472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198"/>
                <a:gridCol w="1776198"/>
                <a:gridCol w="1776198"/>
              </a:tblGrid>
              <a:tr h="204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Поле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Описание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Пример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4704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Идентификатор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Уникальный идентификатор тестового сценария (например, FT-AddProduct-001)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FT-addProduct-001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434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Название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Название тестового сценария (например, “Создание нового товара”)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“Проверка успешного создания нового товара”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4704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Цель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Цель тестирования (например, “Проверить создание нового товара в системе”)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“Убедиться, что администратор может добавлять новые товары в каталог”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4704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Предусловия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Условия перед выполнением теста (например, “Пользователь авторизован”)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“Пользователь авторизован, находится на странице создания нового товара”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7360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Шаги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Последовательность действий (например, «Заполнить все поля», «Нажать кнопку»)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 Заполните поля, 2. Нажмите «Сохранить», 3. Проверьте сообщение, 4. Проверьте каталог, 5. Проверьте данные на странице товара.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8042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Входные данные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Данные, используемые в тесте (например, «Название товара», «Цена», «Описание»)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Название: «Монитор 27 дюймов», Артикул: «MNTR-27-001», Категория: «Мониторы», Цена: 15000, Описание: «Монитор…», Производитель: «Samsung», Вес: «5 кг»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6032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Ожидаемый результат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Результат, ожидаемый при успешном выполнении (например, «Товар создан», «Сообщение об успехе»)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«Товар успешно добавлен», «Сообщение «Товар создан»», «Товар отображается в каталоге», «Данные сохранены корректно».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337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Фактический результат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Результат, полученный в ходе теста (заполняется после выполнения)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(Заполняется во время или после теста)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337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Статус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Статус теста (например, пройден, не пройден, заблокирован)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(Заполняется во время или после теста)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  <a:tr h="6032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Комментарии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Дополнительные примечания к тесту (например, «Протестировать с разными категориями», «Проверить загрузку фотографий»)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(Заполняется во время или после теста)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55" marR="66655" marT="30764" marB="3076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1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633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Нефункциональный тестовый </a:t>
            </a:r>
            <a:r>
              <a:rPr lang="ru-RU" b="1" dirty="0" smtClean="0"/>
              <a:t>сценарий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833860"/>
              </p:ext>
            </p:extLst>
          </p:nvPr>
        </p:nvGraphicFramePr>
        <p:xfrm>
          <a:off x="1691681" y="1268762"/>
          <a:ext cx="5400600" cy="5472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2108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Поле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Описание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Пример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Идентификатор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Уникальный идентификатор тестового сценария (например, NFT-Perf-001)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NFT-Perf-001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Название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Название нефункционального тестового сценария (например, “Тест времени загрузки страницы товара”)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“Тестирование времени отклика страницы товара”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Цель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Цель тестирования (например, “Проверить производительность страницы”)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“Убедиться, что страница загружается за приемлемое время”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3474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Предусловия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Условия перед выполнением теста (например, “Система развернута”)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“Веб-сервер работает, страница товара доступна”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Шаги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Последовательность действий (например, “Открыть страницу”, “Измерить время”)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 Открыть страницу, 2. Измерить время, 3. Повторить 5 раз, 4. Вывести среднее значение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3474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Входные данные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Данные, используемые в тесте (например, “URL страницы”)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URL: </a:t>
                      </a:r>
                      <a:r>
                        <a:rPr lang="ru-RU" sz="500">
                          <a:effectLst/>
                        </a:rPr>
                        <a:t>https://www.example.com/product/PRODUCT-123</a:t>
                      </a:r>
                      <a:r>
                        <a:rPr lang="ru-RU" sz="600">
                          <a:effectLst/>
                        </a:rPr>
                        <a:t>, Количество повторений: 5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Тип теста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Тип нефункционального теста (например, “Производительность”, “Безопасность”, “Юзабилити”)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“Производительность”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Метрика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Метрика, которую мы измеряем (например, “Время отклика”, “Использование памяти”)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“Время отклика в секундах”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Ожидаемый результат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Результат, ожидаемый при успешном выполнении (например, «Время загрузки &lt; 2 сек»)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“Среднее время загрузки страницы не более 2 секунд”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3474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Фактический результат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Результат, полученный в ходе теста (заполняется после выполнения)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(Заполняется во время или после проведения теста)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3474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Статус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Статус теста (например, пройден, не пройден, заблокирован)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(Заполняется во время или после проведения теста)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  <a:tr h="4840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Комментарии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Дополнительные примечания к тесту (например, «Протестировать с разными браузерами»)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(Заполняется во время или после проведения теста)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10" marR="66510" marT="30697" marB="3069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3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Тестовые сценарии — это описание последовательности шагов, которые необходимо выполнить для проверки определённой функции или части системы. Они являются основой для тестирования программного обеспечения и помогают убедиться, что система работает правильно и соответствует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9866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Пример 1: Простой сценарий для формы входа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 Проверить функциональность формы входа пользователя.</a:t>
            </a:r>
          </a:p>
          <a:p>
            <a:pPr marL="0" indent="0">
              <a:buNone/>
            </a:pPr>
            <a:r>
              <a:rPr lang="ru-RU" b="1" dirty="0"/>
              <a:t>Сценарий: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Шаг 1:</a:t>
            </a:r>
            <a:r>
              <a:rPr lang="ru-RU" dirty="0"/>
              <a:t> Открыть страницу входа.</a:t>
            </a:r>
          </a:p>
          <a:p>
            <a:pPr marL="0" indent="0">
              <a:buNone/>
            </a:pPr>
            <a:r>
              <a:rPr lang="ru-RU" b="1" dirty="0"/>
              <a:t>Шаг 2:</a:t>
            </a:r>
            <a:r>
              <a:rPr lang="ru-RU" dirty="0"/>
              <a:t> Ввести корректный логин.</a:t>
            </a:r>
          </a:p>
          <a:p>
            <a:pPr marL="0" indent="0">
              <a:buNone/>
            </a:pPr>
            <a:r>
              <a:rPr lang="ru-RU" b="1" dirty="0"/>
              <a:t>Шаг 3:</a:t>
            </a:r>
            <a:r>
              <a:rPr lang="ru-RU" dirty="0"/>
              <a:t> Ввести корректный пароль.</a:t>
            </a:r>
          </a:p>
          <a:p>
            <a:pPr marL="0" indent="0">
              <a:buNone/>
            </a:pPr>
            <a:r>
              <a:rPr lang="ru-RU" b="1" dirty="0"/>
              <a:t>Шаг 4:</a:t>
            </a:r>
            <a:r>
              <a:rPr lang="ru-RU" dirty="0"/>
              <a:t> Нажать кнопку “Войти”.</a:t>
            </a:r>
          </a:p>
          <a:p>
            <a:pPr marL="0" indent="0">
              <a:buNone/>
            </a:pPr>
            <a:r>
              <a:rPr lang="ru-RU" b="1" dirty="0"/>
              <a:t>Шаг 5:</a:t>
            </a:r>
            <a:r>
              <a:rPr lang="ru-RU" dirty="0"/>
              <a:t> Убедитесь, что пользователь успешно авторизован и перенаправлен на главную страницу.</a:t>
            </a:r>
          </a:p>
          <a:p>
            <a:pPr marL="0" indent="0">
              <a:buNone/>
            </a:pPr>
            <a:r>
              <a:rPr lang="ru-RU" b="1" dirty="0"/>
              <a:t>Ожидаемый результат:</a:t>
            </a:r>
            <a:r>
              <a:rPr lang="ru-RU" dirty="0"/>
              <a:t> успешная авторизация и переход на главную страницу.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34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56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Пример 2: Сценарий с негативным тестированием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 Проверить обработку некорректных данных в форме входа.</a:t>
            </a:r>
          </a:p>
          <a:p>
            <a:pPr marL="0" indent="0">
              <a:buNone/>
            </a:pPr>
            <a:r>
              <a:rPr lang="ru-RU" b="1" dirty="0"/>
              <a:t>Сценарий: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Шаг 1:</a:t>
            </a:r>
            <a:r>
              <a:rPr lang="ru-RU" dirty="0"/>
              <a:t> Открыть страницу входа.</a:t>
            </a:r>
          </a:p>
          <a:p>
            <a:pPr marL="0" indent="0">
              <a:buNone/>
            </a:pPr>
            <a:r>
              <a:rPr lang="ru-RU" b="1" dirty="0"/>
              <a:t>Шаг 2:</a:t>
            </a:r>
            <a:r>
              <a:rPr lang="ru-RU" dirty="0"/>
              <a:t> Оставить поле логина пустым.</a:t>
            </a:r>
          </a:p>
          <a:p>
            <a:pPr marL="0" indent="0">
              <a:buNone/>
            </a:pPr>
            <a:r>
              <a:rPr lang="ru-RU" b="1" dirty="0"/>
              <a:t>Шаг 3:</a:t>
            </a:r>
            <a:r>
              <a:rPr lang="ru-RU" dirty="0"/>
              <a:t> Ввести корректный пароль.</a:t>
            </a:r>
          </a:p>
          <a:p>
            <a:pPr marL="0" indent="0">
              <a:buNone/>
            </a:pPr>
            <a:r>
              <a:rPr lang="ru-RU" b="1" dirty="0"/>
              <a:t>Шаг 4:</a:t>
            </a:r>
            <a:r>
              <a:rPr lang="ru-RU" dirty="0"/>
              <a:t> Нажать кнопку “Войти”.</a:t>
            </a:r>
          </a:p>
          <a:p>
            <a:pPr marL="0" indent="0">
              <a:buNone/>
            </a:pPr>
            <a:r>
              <a:rPr lang="ru-RU" b="1" dirty="0"/>
              <a:t>Шаг 5:</a:t>
            </a:r>
            <a:r>
              <a:rPr lang="ru-RU" dirty="0"/>
              <a:t> Убедитесь, что отображается сообщение об ошибке «Поле для ввода логина не может быть пустым».</a:t>
            </a:r>
          </a:p>
          <a:p>
            <a:pPr marL="0" indent="0">
              <a:buNone/>
            </a:pPr>
            <a:r>
              <a:rPr lang="ru-RU" b="1" dirty="0"/>
              <a:t>Ожидаемый результат:</a:t>
            </a:r>
            <a:r>
              <a:rPr lang="ru-RU" dirty="0"/>
              <a:t> Отображение сообщения об ошибке. Повторить для пустого поля пароля.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56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Пример 4: Сценарий с различными данными (пограничные значения)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 проверить обработку различных типов данных в поле «количество» товара в интернет-магазине.</a:t>
            </a:r>
          </a:p>
          <a:p>
            <a:pPr marL="0" indent="0">
              <a:buNone/>
            </a:pPr>
            <a:r>
              <a:rPr lang="ru-RU" b="1" dirty="0"/>
              <a:t>Сценарий:</a:t>
            </a:r>
            <a:endParaRPr lang="ru-RU" dirty="0"/>
          </a:p>
          <a:p>
            <a:pPr marL="0" lvl="0" indent="0">
              <a:buNone/>
            </a:pPr>
            <a:r>
              <a:rPr lang="ru-RU" b="1" dirty="0"/>
              <a:t>Шаг 1:</a:t>
            </a:r>
            <a:r>
              <a:rPr lang="ru-RU" dirty="0"/>
              <a:t> Добавить товар в корзину с количеством 0. (Ожидаемый результат: сообщение об ошибке или невозможность добавления)</a:t>
            </a:r>
          </a:p>
          <a:p>
            <a:pPr marL="0" lvl="0" indent="0">
              <a:buNone/>
            </a:pPr>
            <a:r>
              <a:rPr lang="ru-RU" b="1" dirty="0"/>
              <a:t>Шаг 2:</a:t>
            </a:r>
            <a:r>
              <a:rPr lang="ru-RU" dirty="0"/>
              <a:t> Добавить товар в корзину в количестве 1. (Ожидаемый результат: успешное добавление)</a:t>
            </a:r>
          </a:p>
          <a:p>
            <a:pPr marL="0" lvl="0" indent="0">
              <a:buNone/>
            </a:pPr>
            <a:r>
              <a:rPr lang="ru-RU" b="1" dirty="0"/>
              <a:t>Шаг 3:</a:t>
            </a:r>
            <a:r>
              <a:rPr lang="ru-RU" dirty="0"/>
              <a:t> Добавить товар в корзину в количестве 100. (Ожидаемый результат: успешное добавление или ограничение на максимальное количество)</a:t>
            </a:r>
          </a:p>
          <a:p>
            <a:pPr marL="0" lvl="0" indent="0">
              <a:buNone/>
            </a:pPr>
            <a:r>
              <a:rPr lang="ru-RU" b="1" dirty="0"/>
              <a:t>Шаг 4:</a:t>
            </a:r>
            <a:r>
              <a:rPr lang="ru-RU" dirty="0"/>
              <a:t> Добавить товар в корзину с количеством -1. (Ожидаемый результат: сообщение об ошибке)</a:t>
            </a:r>
          </a:p>
          <a:p>
            <a:pPr marL="0" lvl="0" indent="0">
              <a:buNone/>
            </a:pPr>
            <a:r>
              <a:rPr lang="ru-RU" b="1" dirty="0"/>
              <a:t>Шаг 5:</a:t>
            </a:r>
            <a:r>
              <a:rPr lang="ru-RU" dirty="0"/>
              <a:t> Добавить товар в корзину с количеством, содержащим буквы. (Ожидаемый результат: сообщение об ошибке)</a:t>
            </a:r>
          </a:p>
          <a:p>
            <a:pPr marL="0" indent="0">
              <a:buNone/>
            </a:pPr>
            <a:r>
              <a:rPr lang="ru-RU" b="1" dirty="0"/>
              <a:t>Ожидаемый результат:</a:t>
            </a:r>
            <a:r>
              <a:rPr lang="ru-RU" dirty="0"/>
              <a:t> система должна корректно обрабатывать все типы данных, выводить сообщения об ошибках для недопустимых значений.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1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Типы тестовых сценариев: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Позитивные</a:t>
            </a:r>
            <a:r>
              <a:rPr lang="ru-RU" b="1" dirty="0"/>
              <a:t>:</a:t>
            </a:r>
            <a:r>
              <a:rPr lang="ru-RU" dirty="0"/>
              <a:t> проверяют корректную работу системы при правильных входных данных.</a:t>
            </a:r>
          </a:p>
          <a:p>
            <a:pPr marL="0" indent="0">
              <a:buNone/>
            </a:pPr>
            <a:r>
              <a:rPr lang="ru-RU" b="1" dirty="0"/>
              <a:t>Негативные:</a:t>
            </a:r>
            <a:r>
              <a:rPr lang="ru-RU" dirty="0"/>
              <a:t> Проверяют обработку ошибок и некорректных данных.</a:t>
            </a:r>
          </a:p>
          <a:p>
            <a:pPr marL="0" indent="0">
              <a:buNone/>
            </a:pPr>
            <a:r>
              <a:rPr lang="ru-RU" b="1" dirty="0"/>
              <a:t>Граничные:</a:t>
            </a:r>
            <a:r>
              <a:rPr lang="ru-RU" dirty="0"/>
              <a:t> Проверяют работу системы на границах допустимых значений.</a:t>
            </a:r>
          </a:p>
          <a:p>
            <a:pPr marL="0" indent="0">
              <a:buNone/>
            </a:pPr>
            <a:r>
              <a:rPr lang="ru-RU" b="1" dirty="0"/>
              <a:t>Функциональные:</a:t>
            </a:r>
            <a:r>
              <a:rPr lang="ru-RU" dirty="0"/>
              <a:t> Проверяют соответствие функциональности системы требованиям.</a:t>
            </a:r>
          </a:p>
          <a:p>
            <a:pPr marL="0" indent="0">
              <a:buNone/>
            </a:pPr>
            <a:r>
              <a:rPr lang="ru-RU" b="1" dirty="0"/>
              <a:t>Нефункциональные:</a:t>
            </a:r>
            <a:r>
              <a:rPr lang="ru-RU" dirty="0"/>
              <a:t> проверяют производительность, безопасность, удобство использования и другие нефункциональные характеристики.</a:t>
            </a:r>
          </a:p>
          <a:p>
            <a:pPr marL="0" indent="0">
              <a:buNone/>
            </a:pPr>
            <a:r>
              <a:rPr lang="ru-RU" dirty="0"/>
              <a:t>Составление тестовых сценариев — важный этап в процессе тестирования. Хорошо написанные сценарии обеспечивают полное и эффективное покрытие всех аспектов системы. Они должны быть понятными, воспроизводимыми и легко модифицируемыми.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62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Простой тестовый </a:t>
            </a:r>
            <a:r>
              <a:rPr lang="ru-RU" b="1" dirty="0" smtClean="0"/>
              <a:t>сценарий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78712"/>
              </p:ext>
            </p:extLst>
          </p:nvPr>
        </p:nvGraphicFramePr>
        <p:xfrm>
          <a:off x="1691677" y="1268763"/>
          <a:ext cx="5760642" cy="5589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14"/>
                <a:gridCol w="1920214"/>
                <a:gridCol w="1920214"/>
              </a:tblGrid>
              <a:tr h="236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Поле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Описание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Пример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542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Идентификатор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Уникальный идентификатор тестового сценария (например, TC-001, TS_Login_01)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ТС-001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389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Название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Краткое название тестового сценария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“Проверка входа с корректными данными”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389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Цель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Описание цели тестирования (что мы хотим проверить)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“Проверить успешную авторизацию пользователя”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542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Предусловия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Условия, которые должны быть выполнены перед началом теста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«Пользователь должен находиться на странице входа», «База данных должна быть настроена»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542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Шаги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Пошаговое описание действий, которые нужно выполнить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1. Открыть страницу входа, 2. Ввести логин, 3. Ввести пароль, 4. Нажать кнопку «Войти»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542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Входные данные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Данные, которые используются в ходе тестирования (логин, пароль, текст запроса)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“Логин: testuser, Пароль: testpass”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542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Ожидаемый результат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Результат, который должен быть получен при успешном выполнении теста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“Пользователь должен быть авторизован и перенаправлен на главную страницу”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6547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Фактический результат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Результат, полученный после проведения теста (заполняется после выполнения)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«Успешно авторизован и перенаправлен на главную страницу» или «Ошибка авторизации»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5095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Статус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Статус прохождения теста (например, пройден, не пройден, заблокирован)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“Пройден”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  <a:tr h="695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Комментарии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Дополнительные замечания или комментарии по поводу теста, например, о возможных проблемах, особых случаях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«Необходимо проверить с разными наборами символов», «Повторить проверку в разных браузерах»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183" marR="76183" marT="35161" marB="3516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6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2049" y="1700808"/>
            <a:ext cx="926159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7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Негативные тестовые сценарии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1270611"/>
            <a:ext cx="4536504" cy="562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93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</TotalTime>
  <Words>861</Words>
  <Application>Microsoft Office PowerPoint</Application>
  <PresentationFormat>Экран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Ясность</vt:lpstr>
      <vt:lpstr>Тестовые сценарии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тестовых сценариев:</vt:lpstr>
      <vt:lpstr>Простой тестовый сценарий</vt:lpstr>
      <vt:lpstr>Презентация PowerPoint</vt:lpstr>
      <vt:lpstr>Негативные тестовые сценарии</vt:lpstr>
      <vt:lpstr>Презентация PowerPoint</vt:lpstr>
      <vt:lpstr>Тестирование с использованием пограничных значений</vt:lpstr>
      <vt:lpstr>Функциональный тестовый сценарий</vt:lpstr>
      <vt:lpstr>Нефункциональный тестовый сценарий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Тестовые сценарии</dc:title>
  <dc:creator>Infinix</dc:creator>
  <cp:lastModifiedBy>Infinix</cp:lastModifiedBy>
  <cp:revision>2</cp:revision>
  <dcterms:created xsi:type="dcterms:W3CDTF">2025-01-22T17:09:10Z</dcterms:created>
  <dcterms:modified xsi:type="dcterms:W3CDTF">2025-01-22T17:22:15Z</dcterms:modified>
</cp:coreProperties>
</file>