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9"/>
  </p:notesMasterIdLst>
  <p:handoutMasterIdLst>
    <p:handoutMasterId r:id="rId10"/>
  </p:handoutMasterIdLst>
  <p:sldIdLst>
    <p:sldId id="401" r:id="rId5"/>
    <p:sldId id="403" r:id="rId6"/>
    <p:sldId id="402" r:id="rId7"/>
    <p:sldId id="404" r:id="rId8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08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81E2188A-CD17-4E3E-AB0E-7A5017BF1B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23D623-433B-4523-9829-805747DBC3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DCD696A-AFEF-4219-BF67-EA0FC81FFBF3}" type="datetime1">
              <a:rPr lang="fr-FR" smtClean="0"/>
              <a:t>17/03/2022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F2A1CC4-7C05-4403-B82F-FA1957CDFA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B9769E3-387F-4E51-9B72-40457A518A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7460E3B-D3A0-4EBC-BAC3-B01E8FF895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158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8A7B7-E8D4-4C84-9E19-5B2C3E2EB3CB}" type="datetime1">
              <a:rPr lang="fr-FR" smtClean="0"/>
              <a:pPr/>
              <a:t>17/03/2022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D0EDF81-139F-488C-872B-4720FBA6BF9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327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800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833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8520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e libre : Forme 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rtlCol="0"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rtlCol="0"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lonne de comparais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 : Form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541520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41520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1" name="Espace réservé du texte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3252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2" name="Espace réservé du contenu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43252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’image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6" name="Espace réservé d’image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rtlCol="0" anchor="b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39128" y="3127248"/>
            <a:ext cx="4617720" cy="3054096"/>
          </a:xfrm>
        </p:spPr>
        <p:txBody>
          <a:bodyPr rtlCol="0"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pPr algn="l"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rme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’image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8" name="Espace réservé d’image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rtlCol="0" anchor="b"/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2898648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3639312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9" name="Espace réservé du texte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199" y="4389120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sme 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279392"/>
            <a:ext cx="5266944" cy="1500187"/>
          </a:xfrm>
        </p:spPr>
        <p:txBody>
          <a:bodyPr rtlCol="0"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059168" y="640080"/>
            <a:ext cx="4489704" cy="5596128"/>
          </a:xfrm>
        </p:spPr>
        <p:txBody>
          <a:bodyPr rtlCol="0"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3776472"/>
            <a:ext cx="3886200" cy="246888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sme 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rtlCol="0"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711696" y="640079"/>
            <a:ext cx="4837176" cy="5568696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655064" y="4087368"/>
            <a:ext cx="3319272" cy="649224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ce réservé d’image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3" name="Espace réservé d’image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643186"/>
            <a:ext cx="3816096" cy="3529014"/>
          </a:xfrm>
        </p:spPr>
        <p:txBody>
          <a:bodyPr rtlCol="0"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pPr algn="l" rtl="0"/>
            <a:r>
              <a:rPr lang="fr-FR" noProof="0"/>
              <a:t>Titre de la présentation</a:t>
            </a:r>
          </a:p>
        </p:txBody>
      </p:sp>
      <p:sp>
        <p:nvSpPr>
          <p:cNvPr id="19" name="Espace réservé d’image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0" name="Espace réservé d’image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e libre : Forme 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rtlCol="0"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5" name="Espace réservé du contenu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735763" y="712788"/>
            <a:ext cx="4618037" cy="5432425"/>
          </a:xfrm>
        </p:spPr>
        <p:txBody>
          <a:bodyPr rtlCol="0" anchor="ctr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avec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’image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rtlCol="0" anchor="b">
            <a:normAutofit/>
          </a:bodyPr>
          <a:lstStyle>
            <a:lvl1pPr algn="r">
              <a:defRPr sz="4800"/>
            </a:lvl1pPr>
          </a:lstStyle>
          <a:p>
            <a:pPr rtl="0"/>
            <a:r>
              <a:rPr lang="fr-FR" noProof="0"/>
              <a:t>Titre ici</a:t>
            </a:r>
          </a:p>
        </p:txBody>
      </p:sp>
      <p:sp>
        <p:nvSpPr>
          <p:cNvPr id="18" name="Sous-titr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 rtlCol="0"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 : Forme 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/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011680"/>
            <a:ext cx="10515600" cy="416052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sme 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rtlCol="0"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77056" y="4297680"/>
            <a:ext cx="4434840" cy="118872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space réservé d’image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2" name="Espace réservé d’image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3" name="Espace réservé d’image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4" name="Espace réservé d’image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5" name="Espace réservé d’image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1" name="Espace réservé du texte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62" name="Espace réservé du texte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63" name="Espace réservé du texte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64" name="Espace réservé du texte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65" name="Espace réservé du texte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66" name="Espace réservé du texte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67" name="Espace réservé du texte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68" name="Espace réservé du texte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69" name="Espace réservé du texte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70" name="Espace réservé du texte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011680"/>
            <a:ext cx="4937760" cy="416052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19088" y="2011680"/>
            <a:ext cx="4937760" cy="416052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 : Form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190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190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9713C8C-8E70-45D5-AE59-23E60168254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1" y="1673352"/>
            <a:ext cx="6927272" cy="3511296"/>
          </a:xfrm>
        </p:spPr>
        <p:txBody>
          <a:bodyPr rtlCol="0"/>
          <a:lstStyle/>
          <a:p>
            <a:pPr rtl="0"/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WEB </a:t>
            </a:r>
            <a:b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FUNDAMENTALS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5D29EF-CFED-41EF-9138-BE844655F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Fabrice </a:t>
            </a:r>
          </a:p>
          <a:p>
            <a:pPr rtl="0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Bakayoko</a:t>
            </a:r>
          </a:p>
        </p:txBody>
      </p:sp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5A85D8F-96DF-414F-96F0-8F01B975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45" y="-587737"/>
            <a:ext cx="3200400" cy="2103436"/>
          </a:xfrm>
        </p:spPr>
        <p:txBody>
          <a:bodyPr rtlCol="0"/>
          <a:lstStyle/>
          <a:p>
            <a:pPr rtl="0"/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Le WEB</a:t>
            </a:r>
          </a:p>
        </p:txBody>
      </p:sp>
      <p:sp>
        <p:nvSpPr>
          <p:cNvPr id="26" name="Espace réservé du pied de page 25">
            <a:extLst>
              <a:ext uri="{FF2B5EF4-FFF2-40B4-BE49-F238E27FC236}">
                <a16:creationId xmlns:a16="http://schemas.microsoft.com/office/drawing/2014/main" id="{0E469817-940E-4A7E-82D2-9FC9B4D3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r>
              <a:rPr lang="fr-FR" dirty="0"/>
              <a:t>Web Fundamentals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687D0B6C-935B-45E7-8FDD-8DD41BF76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0485"/>
            <a:ext cx="10474035" cy="3529014"/>
          </a:xfrm>
        </p:spPr>
        <p:txBody>
          <a:bodyPr/>
          <a:lstStyle/>
          <a:p>
            <a:r>
              <a:rPr lang="fr-FR" dirty="0"/>
              <a:t>(WORLD WIDE WEB)</a:t>
            </a:r>
          </a:p>
          <a:p>
            <a:r>
              <a:rPr lang="fr-FR" dirty="0"/>
              <a:t>moyen d’accéder, partager des informations via le réseau internet.</a:t>
            </a:r>
          </a:p>
          <a:p>
            <a:r>
              <a:rPr lang="fr-FR" dirty="0"/>
              <a:t> type de contenu trouvables sur le web : texte, images, sons, vidéo.</a:t>
            </a:r>
          </a:p>
          <a:p>
            <a:r>
              <a:rPr lang="fr-FR" dirty="0"/>
              <a:t>utilise le protocole ‘’http’’ pour transmettre les données.</a:t>
            </a:r>
          </a:p>
          <a:p>
            <a:r>
              <a:rPr lang="fr-FR" dirty="0"/>
              <a:t>Accessible via un navigateur web ( Chrome, Safari, Edge Opéra)</a:t>
            </a:r>
          </a:p>
          <a:p>
            <a:endParaRPr lang="en-US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798A691-F10C-4511-A89C-6588DA74C3CD}"/>
              </a:ext>
            </a:extLst>
          </p:cNvPr>
          <p:cNvSpPr txBox="1"/>
          <p:nvPr/>
        </p:nvSpPr>
        <p:spPr>
          <a:xfrm>
            <a:off x="299099" y="3107078"/>
            <a:ext cx="49045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Comment fonctionne le WEB ?</a:t>
            </a:r>
            <a:endParaRPr lang="en-US" sz="32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91F7BE1-1C76-40F7-93CA-542666ACBF86}"/>
              </a:ext>
            </a:extLst>
          </p:cNvPr>
          <p:cNvSpPr txBox="1"/>
          <p:nvPr/>
        </p:nvSpPr>
        <p:spPr>
          <a:xfrm>
            <a:off x="782781" y="4116161"/>
            <a:ext cx="88416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fr-F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L’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fr-FR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cces</a:t>
            </a:r>
            <a:r>
              <a:rPr lang="fr-F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au web est possible grâce a la relation entre un client et un serveur.</a:t>
            </a:r>
          </a:p>
          <a:p>
            <a:pPr rtl="0"/>
            <a:r>
              <a:rPr lang="fr-F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 client est tout utilisateur connecté a internet par l’intermédiaire d’un appareil</a:t>
            </a:r>
          </a:p>
          <a:p>
            <a:pPr rtl="0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 serveur est un ordinateur sur lequel peut être stockés des éléments (sites-web, applications)</a:t>
            </a:r>
          </a:p>
          <a:p>
            <a:pPr rtl="0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Lorsqu'un client souhaite accéder a une page web, une copie de la page web est téléchargé depuis  le serveur pour ensuite être transférée sur la machine du client </a:t>
            </a:r>
          </a:p>
        </p:txBody>
      </p:sp>
    </p:spTree>
    <p:extLst>
      <p:ext uri="{BB962C8B-B14F-4D97-AF65-F5344CB8AC3E}">
        <p14:creationId xmlns:p14="http://schemas.microsoft.com/office/powerpoint/2010/main" val="191294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e la date 11">
            <a:extLst>
              <a:ext uri="{FF2B5EF4-FFF2-40B4-BE49-F238E27FC236}">
                <a16:creationId xmlns:a16="http://schemas.microsoft.com/office/drawing/2014/main" id="{9C693BAD-6B4E-48AD-88BF-D933B374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17/03/2022</a:t>
            </a:r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1B9E4CF7-70FB-40DF-BE47-6E5AE315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Web Fundamentals 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C1EA167B-7079-4284-997F-7309C51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smtClean="0"/>
              <a:t>3</a:t>
            </a:fld>
            <a:endParaRPr lang="fr-FR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7041F48D-F184-4F9F-B5AC-F127F0898F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0218" y="1146464"/>
            <a:ext cx="10993582" cy="3102263"/>
          </a:xfrm>
        </p:spPr>
        <p:txBody>
          <a:bodyPr rtlCol="0"/>
          <a:lstStyle/>
          <a:p>
            <a:pPr rtl="0"/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rtl="0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 relation entre le client et le serveur est mise en place et maintenue par :</a:t>
            </a:r>
          </a:p>
          <a:p>
            <a:pPr rtl="0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 connexion internet facteur indispensable pour accéder au web.</a:t>
            </a:r>
          </a:p>
          <a:p>
            <a:pPr rtl="0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TCP/IP ( Transmission Protocol Control / Internet Protocol) qui définissent comment les données sont échangés via internet.</a:t>
            </a:r>
          </a:p>
          <a:p>
            <a:pPr rtl="0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 DNS (Domain Name System) qui permet d’accéder a un éléments du web grâce au système d’adresse.  </a:t>
            </a:r>
          </a:p>
          <a:p>
            <a:pPr rtl="0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 HTTP (HyperText Transfert Protocol) qui facilite l’action entre clients et serveurs.</a:t>
            </a:r>
          </a:p>
          <a:p>
            <a:pPr rtl="0"/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9C49FE5-60A1-4A1F-8B75-FB824500A8B3}"/>
              </a:ext>
            </a:extLst>
          </p:cNvPr>
          <p:cNvSpPr txBox="1"/>
          <p:nvPr/>
        </p:nvSpPr>
        <p:spPr>
          <a:xfrm>
            <a:off x="551729" y="136525"/>
            <a:ext cx="49045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Comment fonctionne le WEB ?</a:t>
            </a:r>
            <a:endParaRPr lang="en-US" sz="32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046CF20-0EE2-460E-BD12-EF46F73C1172}"/>
              </a:ext>
            </a:extLst>
          </p:cNvPr>
          <p:cNvSpPr txBox="1"/>
          <p:nvPr/>
        </p:nvSpPr>
        <p:spPr>
          <a:xfrm>
            <a:off x="360218" y="4350327"/>
            <a:ext cx="10631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Lors d’une requête sur le web (Recherche d’un site) 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Le </a:t>
            </a:r>
            <a:r>
              <a:rPr lang="en-US" dirty="0" err="1"/>
              <a:t>navigateur</a:t>
            </a:r>
            <a:r>
              <a:rPr lang="en-US" dirty="0"/>
              <a:t> web se </a:t>
            </a:r>
            <a:r>
              <a:rPr lang="en-US" dirty="0" err="1"/>
              <a:t>refère</a:t>
            </a:r>
            <a:r>
              <a:rPr lang="en-US" dirty="0"/>
              <a:t> au DNS qui </a:t>
            </a:r>
            <a:r>
              <a:rPr lang="en-US" dirty="0" err="1"/>
              <a:t>trouve</a:t>
            </a:r>
            <a:r>
              <a:rPr lang="en-US" dirty="0"/>
              <a:t> </a:t>
            </a:r>
            <a:r>
              <a:rPr lang="en-US" dirty="0" err="1"/>
              <a:t>l’adresse</a:t>
            </a:r>
            <a:r>
              <a:rPr lang="en-US" dirty="0"/>
              <a:t> du </a:t>
            </a:r>
            <a:r>
              <a:rPr lang="en-US" dirty="0" err="1"/>
              <a:t>serveur</a:t>
            </a:r>
            <a:r>
              <a:rPr lang="en-US" dirty="0"/>
              <a:t> sur </a:t>
            </a:r>
            <a:r>
              <a:rPr lang="en-US" dirty="0" err="1"/>
              <a:t>lequel</a:t>
            </a:r>
            <a:r>
              <a:rPr lang="en-US" dirty="0"/>
              <a:t> se </a:t>
            </a:r>
            <a:r>
              <a:rPr lang="en-US" dirty="0" err="1"/>
              <a:t>trouve</a:t>
            </a:r>
            <a:r>
              <a:rPr lang="en-US" dirty="0"/>
              <a:t> le site</a:t>
            </a:r>
          </a:p>
          <a:p>
            <a:r>
              <a:rPr lang="en-US" dirty="0"/>
              <a:t>Il </a:t>
            </a:r>
            <a:r>
              <a:rPr lang="en-US" dirty="0" err="1"/>
              <a:t>envoie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requete</a:t>
            </a:r>
            <a:r>
              <a:rPr lang="en-US" dirty="0"/>
              <a:t> HTTP grace aux TCP/IP pour </a:t>
            </a:r>
            <a:r>
              <a:rPr lang="en-US" dirty="0" err="1"/>
              <a:t>recevoir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copie</a:t>
            </a:r>
            <a:r>
              <a:rPr lang="en-US" dirty="0"/>
              <a:t> du site web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915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>
            <a:extLst>
              <a:ext uri="{FF2B5EF4-FFF2-40B4-BE49-F238E27FC236}">
                <a16:creationId xmlns:a16="http://schemas.microsoft.com/office/drawing/2014/main" id="{AEAB7C35-4E96-4080-8473-722C7175F18D}"/>
              </a:ext>
            </a:extLst>
          </p:cNvPr>
          <p:cNvSpPr txBox="1"/>
          <p:nvPr/>
        </p:nvSpPr>
        <p:spPr>
          <a:xfrm>
            <a:off x="505548" y="395143"/>
            <a:ext cx="4904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Développement WEB?</a:t>
            </a:r>
            <a:endParaRPr lang="en-US" sz="32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4457DA9-91C5-44DB-AADD-ABF8D1BA853E}"/>
              </a:ext>
            </a:extLst>
          </p:cNvPr>
          <p:cNvSpPr txBox="1"/>
          <p:nvPr/>
        </p:nvSpPr>
        <p:spPr>
          <a:xfrm>
            <a:off x="505548" y="1745672"/>
            <a:ext cx="113539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 dirty="0">
                <a:solidFill>
                  <a:srgbClr val="111111"/>
                </a:solidFill>
                <a:effectLst/>
                <a:latin typeface="gilroyregular"/>
              </a:rPr>
              <a:t>Le développement Web est le codage ou la programmation  par un développeur web qui permet de  </a:t>
            </a:r>
            <a:r>
              <a:rPr lang="fr-FR" dirty="0">
                <a:solidFill>
                  <a:srgbClr val="111111"/>
                </a:solidFill>
                <a:latin typeface="gilroyregular"/>
              </a:rPr>
              <a:t>créer ou de </a:t>
            </a:r>
            <a:r>
              <a:rPr lang="fr-FR" b="0" i="0" dirty="0">
                <a:solidFill>
                  <a:srgbClr val="111111"/>
                </a:solidFill>
                <a:effectLst/>
                <a:latin typeface="gilroyregular"/>
              </a:rPr>
              <a:t>faire fonctionner un site Web  destiné à être hébergé via un intranet ou Internet.</a:t>
            </a:r>
          </a:p>
          <a:p>
            <a:endParaRPr lang="fr-FR" dirty="0">
              <a:solidFill>
                <a:srgbClr val="111111"/>
              </a:solidFill>
              <a:latin typeface="gilroyregular"/>
            </a:endParaRPr>
          </a:p>
          <a:p>
            <a:r>
              <a:rPr lang="fr-FR" b="0" i="0" dirty="0">
                <a:solidFill>
                  <a:srgbClr val="111111"/>
                </a:solidFill>
                <a:effectLst/>
                <a:latin typeface="gilroyregular"/>
              </a:rPr>
              <a:t>Le développement Web va de la création de pages en texte brut à des applications</a:t>
            </a:r>
            <a:r>
              <a:rPr lang="fr-FR" b="1" i="0" dirty="0">
                <a:solidFill>
                  <a:srgbClr val="111111"/>
                </a:solidFill>
                <a:effectLst/>
                <a:latin typeface="gilroyregular"/>
              </a:rPr>
              <a:t> </a:t>
            </a:r>
            <a:r>
              <a:rPr lang="fr-FR" b="0" i="0" dirty="0">
                <a:solidFill>
                  <a:srgbClr val="111111"/>
                </a:solidFill>
                <a:effectLst/>
                <a:latin typeface="gilroyregular"/>
              </a:rPr>
              <a:t>Web complexes, des applications de réseaux sociaux et des applications commerciales électroniques.</a:t>
            </a:r>
            <a:endParaRPr lang="en-US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59C7DA9-7BCF-4C50-A4C3-B5A2783D1DAD}"/>
              </a:ext>
            </a:extLst>
          </p:cNvPr>
          <p:cNvSpPr txBox="1"/>
          <p:nvPr/>
        </p:nvSpPr>
        <p:spPr>
          <a:xfrm>
            <a:off x="427039" y="3635001"/>
            <a:ext cx="49045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Développeur/</a:t>
            </a:r>
            <a:r>
              <a:rPr lang="fr-FR" sz="3200" dirty="0" err="1"/>
              <a:t>euse</a:t>
            </a:r>
            <a:r>
              <a:rPr lang="fr-FR" sz="3200" dirty="0"/>
              <a:t> WEB?</a:t>
            </a:r>
            <a:endParaRPr lang="en-US" sz="32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4A4FAD6-ABC0-4155-9B7B-39F4E3C71B01}"/>
              </a:ext>
            </a:extLst>
          </p:cNvPr>
          <p:cNvSpPr txBox="1"/>
          <p:nvPr/>
        </p:nvSpPr>
        <p:spPr>
          <a:xfrm>
            <a:off x="505547" y="4798290"/>
            <a:ext cx="113539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111111"/>
                </a:solidFill>
                <a:latin typeface="gilroyregular"/>
              </a:rPr>
              <a:t>Le développeur web est celui qui est chargé d</a:t>
            </a:r>
            <a:r>
              <a:rPr lang="fr-FR" b="0" i="0" dirty="0">
                <a:solidFill>
                  <a:srgbClr val="111111"/>
                </a:solidFill>
                <a:effectLst/>
                <a:latin typeface="gilroyregular"/>
              </a:rPr>
              <a:t>e manière générale aux tâches associées au </a:t>
            </a:r>
            <a:r>
              <a:rPr lang="fr-FR" b="1" i="0" dirty="0">
                <a:solidFill>
                  <a:srgbClr val="111111"/>
                </a:solidFill>
                <a:effectLst/>
                <a:latin typeface="gilroyregular"/>
              </a:rPr>
              <a:t>développement de sites Web</a:t>
            </a:r>
          </a:p>
          <a:p>
            <a:r>
              <a:rPr lang="fr-FR" b="0" i="0" dirty="0">
                <a:solidFill>
                  <a:srgbClr val="111111"/>
                </a:solidFill>
                <a:effectLst/>
                <a:latin typeface="gilroyregular"/>
              </a:rPr>
              <a:t>Tels que la création de sites, applications/services pour le web la gestion de la fonctionnalité et de l’interactivité de site </a:t>
            </a:r>
          </a:p>
          <a:p>
            <a:r>
              <a:rPr lang="fr-FR" dirty="0">
                <a:solidFill>
                  <a:srgbClr val="111111"/>
                </a:solidFill>
                <a:latin typeface="gilroyregular"/>
              </a:rPr>
              <a:t>Le développeur web dans sa tache a besoin de pré acquis sur le fonctionnement du web de connaitre différents langage de programmation tels HTML, CSS, ou encore JavaScript ses outils sont : un éditeur de texte, un navigateur web et un accès a internet</a:t>
            </a:r>
          </a:p>
        </p:txBody>
      </p:sp>
    </p:spTree>
    <p:extLst>
      <p:ext uri="{BB962C8B-B14F-4D97-AF65-F5344CB8AC3E}">
        <p14:creationId xmlns:p14="http://schemas.microsoft.com/office/powerpoint/2010/main" val="1633727740"/>
      </p:ext>
    </p:extLst>
  </p:cSld>
  <p:clrMapOvr>
    <a:masterClrMapping/>
  </p:clrMapOvr>
</p:sld>
</file>

<file path=ppt/theme/theme1.xml><?xml version="1.0" encoding="utf-8"?>
<a:theme xmlns:a="http://schemas.openxmlformats.org/drawingml/2006/main" name="Pinceau">
  <a:themeElements>
    <a:clrScheme name="Bleu chau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9757158.tgt.Office_48399888_TF89080264_Win32_OJ108761955.potx" id="{477920BD-AB9F-4BEE-B260-6413E5EE5EB4}" vid="{CBBEB043-4B5A-41C6-B734-8FFBE5588B0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448</Words>
  <Application>Microsoft Office PowerPoint</Application>
  <PresentationFormat>Grand écran</PresentationFormat>
  <Paragraphs>41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Cambria</vt:lpstr>
      <vt:lpstr>Cambria Math</vt:lpstr>
      <vt:lpstr>Century Gothic</vt:lpstr>
      <vt:lpstr>Elephant</vt:lpstr>
      <vt:lpstr>gilroyregular</vt:lpstr>
      <vt:lpstr>Pinceau</vt:lpstr>
      <vt:lpstr>WEB  FUNDAMENTALS</vt:lpstr>
      <vt:lpstr>Le WEB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 FUNDAMENTALS</dc:title>
  <dc:creator>ian Bakayoko</dc:creator>
  <cp:lastModifiedBy>ian Bakayoko</cp:lastModifiedBy>
  <cp:revision>1</cp:revision>
  <dcterms:created xsi:type="dcterms:W3CDTF">2022-03-17T12:51:09Z</dcterms:created>
  <dcterms:modified xsi:type="dcterms:W3CDTF">2022-03-17T16:16:53Z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