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9" r:id="rId5"/>
    <p:sldId id="261" r:id="rId6"/>
    <p:sldId id="269" r:id="rId7"/>
    <p:sldId id="270" r:id="rId8"/>
    <p:sldId id="268" r:id="rId9"/>
    <p:sldId id="266" r:id="rId10"/>
    <p:sldId id="278" r:id="rId11"/>
    <p:sldId id="277" r:id="rId12"/>
    <p:sldId id="279" r:id="rId13"/>
    <p:sldId id="262" r:id="rId14"/>
    <p:sldId id="265" r:id="rId15"/>
    <p:sldId id="257" r:id="rId16"/>
    <p:sldId id="267" r:id="rId17"/>
    <p:sldId id="258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2A293-0F8F-43A3-9C0F-0564927E18DB}" v="106" dt="2025-10-30T14:53:37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607C-3773-AE31-C489-CD486E44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50F73-3741-4438-59A3-D182B753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F97E-EB43-194C-05B9-B53D8330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4F64-AED7-E634-B34B-613BE892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4CAF-FB20-5EB2-695E-EEE54D94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2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F4FD-5DF1-3F5C-C25D-2A68E04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F1779-3C20-26D7-2099-F755E2361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269A1-5873-0B73-73B6-AA410D13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1286-FF9E-3D2D-982B-9B4B193E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15D6-561C-B9C6-F56A-ACE6CBC6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9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764EB-FA6E-38A9-3837-F42C07418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80A31-4FEF-06DF-57BE-2E96BD453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9A77-7579-AFB3-BBF2-548BBC30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2A86-E7AF-AA80-FBF4-DD33214C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16A2-58E5-40A0-B9E1-DB687C91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19F5-A000-A6EF-C1C8-F7BABBF9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92722-8203-7ED8-9DB0-55899331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AD2F-4C7B-CA65-0DBE-AE79B4BC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E717-CD15-27E0-EFE2-3D427526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19C0-5E90-006C-2838-974F29CC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5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8534-1EE5-F498-F94C-3708D35C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DF7EA-E9B4-98FE-7106-134154B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082E-EB16-6E3C-A4DE-F88662DE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9A16-B9C8-8B88-6502-9D625FE4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4118-6D49-9036-FE00-7F83AB7E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2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55A4-12F1-12BE-C031-BC7A36D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0C18-E4F5-38C9-73DB-0AC2E36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0E8FD-C471-8AC4-1589-F3706A96A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AABA5-537C-523C-D694-131FA06A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44C9-A475-F20D-F2A0-BB3ABF0A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856A5-A76E-82A0-8930-68003429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A69F-43A6-EE0D-5CC1-9C1C0D03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A8E43-0D65-9386-16C8-D161AF92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0242-F98A-8F1F-85B3-2C888D47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CB3A8-B11F-7070-FC5D-83B27028F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6A9FF-5BDC-39F9-EDED-EEFD7E09E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F425D-31A0-31C1-F574-14D94405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F6CD0E-8B14-6FB5-1740-E278AB2B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50D7C-3881-94C5-9AEF-F3CB287F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0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B0B1-B078-F5DE-2E41-F337BF1B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8BE4C-07A5-0272-06CB-1B55A964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EB6C6-D577-9777-F641-50E311A8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EAD5B-4331-A4AB-F267-9064A68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7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AC60A-BE72-AFEB-00F7-6B67B22E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4FDE9-5232-CB7A-976F-53376623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659A-6F71-30CA-283A-D7D9419A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3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9134-17C7-F803-9B95-7C7924A3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5736-A9D4-5F5A-672E-A672B7AF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AA356-58D5-AEBA-027A-B6D22F5C2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EF7AF-2E03-D982-230E-257DC80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E4FE-7B36-B6DC-374D-307ED15B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87B3-7FE0-30E9-2892-47DFA8C9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5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D60A-2837-7675-6289-7FEB59CE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79CE1-1C00-DCBF-B582-9ECE62B51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90B4D-9622-86FC-63C7-089D65F60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C025B-4936-2E08-72F2-B5CE283E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566D1-377F-A8C8-EF6F-284BA690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56C4-B6B5-772D-E0DC-CE92E994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7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994CA-0F0F-5BD8-51A1-D4D9CFD2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6640C-CC3B-4076-2224-8C93121E8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15F8-D369-8E9C-D351-A6A7A5902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F5DDA-53D9-48F7-BE49-01E3D158A2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E072-E83C-8391-7C5D-E96FACB23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CEF7A-CB53-0062-E2AF-B077D0B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A412F-4DCE-47D7-B7CC-F6E1A175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0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2.png"/><Relationship Id="rId5" Type="http://schemas.openxmlformats.org/officeDocument/2006/relationships/image" Target="../media/image37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12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1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/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5" name="object 24">
            <a:extLst>
              <a:ext uri="{FF2B5EF4-FFF2-40B4-BE49-F238E27FC236}">
                <a16:creationId xmlns:a16="http://schemas.microsoft.com/office/drawing/2014/main" id="{56180ED4-80CB-6F56-56FB-506ECBD6DA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697" y="657673"/>
            <a:ext cx="1656735" cy="1582446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6123" y="968732"/>
            <a:ext cx="8517269" cy="732404"/>
          </a:xfrm>
          <a:prstGeom prst="rect">
            <a:avLst/>
          </a:prstGeom>
        </p:spPr>
      </p:pic>
      <p:sp>
        <p:nvSpPr>
          <p:cNvPr id="8" name="object 8"/>
          <p:cNvSpPr txBox="1">
            <a:spLocks/>
          </p:cNvSpPr>
          <p:nvPr/>
        </p:nvSpPr>
        <p:spPr>
          <a:xfrm>
            <a:off x="2911562" y="1025968"/>
            <a:ext cx="7966389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HORUS - “</a:t>
            </a:r>
            <a:r>
              <a:rPr lang="en-IN" sz="3600" spc="-95" dirty="0">
                <a:solidFill>
                  <a:srgbClr val="FFFF00"/>
                </a:solidFill>
              </a:rPr>
              <a:t>Ransomware</a:t>
            </a:r>
            <a:r>
              <a:rPr lang="en-IN" sz="3600" spc="-65" dirty="0">
                <a:solidFill>
                  <a:srgbClr val="FFFF00"/>
                </a:solidFill>
              </a:rPr>
              <a:t> </a:t>
            </a:r>
            <a:r>
              <a:rPr lang="en-IN" sz="3600" spc="-50" dirty="0">
                <a:solidFill>
                  <a:srgbClr val="FFFF00"/>
                </a:solidFill>
              </a:rPr>
              <a:t>Canary</a:t>
            </a:r>
            <a:r>
              <a:rPr lang="en-IN" sz="3600" spc="-60" dirty="0">
                <a:solidFill>
                  <a:srgbClr val="FFFF00"/>
                </a:solidFill>
              </a:rPr>
              <a:t> </a:t>
            </a:r>
            <a:r>
              <a:rPr lang="en-IN" sz="3600" spc="-10" dirty="0">
                <a:solidFill>
                  <a:srgbClr val="FFFF00"/>
                </a:solidFill>
              </a:rPr>
              <a:t>Protection”</a:t>
            </a: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2666785" y="5577462"/>
            <a:ext cx="65758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5" dirty="0">
                <a:solidFill>
                  <a:srgbClr val="9CA2AF"/>
                </a:solidFill>
                <a:latin typeface="Arial"/>
                <a:cs typeface="Arial"/>
              </a:rPr>
              <a:t>"Proactive</a:t>
            </a:r>
            <a:r>
              <a:rPr i="1" spc="-15" dirty="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i="1" spc="-95" dirty="0">
                <a:solidFill>
                  <a:srgbClr val="9CA2AF"/>
                </a:solidFill>
                <a:latin typeface="Arial"/>
                <a:cs typeface="Arial"/>
              </a:rPr>
              <a:t>Ransomware</a:t>
            </a:r>
            <a:r>
              <a:rPr i="1" spc="-15" dirty="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i="1" spc="-55" dirty="0">
                <a:solidFill>
                  <a:srgbClr val="9CA2AF"/>
                </a:solidFill>
                <a:latin typeface="Arial"/>
                <a:cs typeface="Arial"/>
              </a:rPr>
              <a:t>Detection</a:t>
            </a:r>
            <a:r>
              <a:rPr i="1" spc="-15" dirty="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i="1" spc="-140" dirty="0">
                <a:solidFill>
                  <a:srgbClr val="9CA2AF"/>
                </a:solidFill>
                <a:latin typeface="Arial"/>
                <a:cs typeface="Arial"/>
              </a:rPr>
              <a:t>&amp;</a:t>
            </a:r>
            <a:r>
              <a:rPr i="1" dirty="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i="1" spc="-60" dirty="0">
                <a:solidFill>
                  <a:srgbClr val="9CA2AF"/>
                </a:solidFill>
                <a:latin typeface="Arial"/>
                <a:cs typeface="Arial"/>
              </a:rPr>
              <a:t>Instant</a:t>
            </a:r>
            <a:r>
              <a:rPr i="1" spc="-15" dirty="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i="1" spc="-100" dirty="0">
                <a:solidFill>
                  <a:srgbClr val="9CA2AF"/>
                </a:solidFill>
                <a:latin typeface="Arial"/>
                <a:cs typeface="Arial"/>
              </a:rPr>
              <a:t>Response</a:t>
            </a:r>
            <a:r>
              <a:rPr i="1" spc="-15" dirty="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9CA2AF"/>
                </a:solidFill>
                <a:latin typeface="Arial"/>
                <a:cs typeface="Arial"/>
              </a:rPr>
              <a:t>System"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28" name="object 16"/>
          <p:cNvGrpSpPr/>
          <p:nvPr/>
        </p:nvGrpSpPr>
        <p:grpSpPr>
          <a:xfrm>
            <a:off x="6646688" y="2803558"/>
            <a:ext cx="4506704" cy="2240390"/>
            <a:chOff x="6524625" y="3409949"/>
            <a:chExt cx="3133725" cy="1809750"/>
          </a:xfrm>
        </p:grpSpPr>
        <p:sp>
          <p:nvSpPr>
            <p:cNvPr id="30" name="object 17"/>
            <p:cNvSpPr/>
            <p:nvPr/>
          </p:nvSpPr>
          <p:spPr>
            <a:xfrm>
              <a:off x="6524625" y="3409949"/>
              <a:ext cx="3133725" cy="1809750"/>
            </a:xfrm>
            <a:custGeom>
              <a:avLst/>
              <a:gdLst/>
              <a:ahLst/>
              <a:cxnLst/>
              <a:rect l="l" t="t" r="r" b="b"/>
              <a:pathLst>
                <a:path w="3133725" h="1809750">
                  <a:moveTo>
                    <a:pt x="3057524" y="1809749"/>
                  </a:moveTo>
                  <a:lnTo>
                    <a:pt x="76199" y="1809749"/>
                  </a:lnTo>
                  <a:lnTo>
                    <a:pt x="68693" y="1809387"/>
                  </a:lnTo>
                  <a:lnTo>
                    <a:pt x="27882" y="1792482"/>
                  </a:lnTo>
                  <a:lnTo>
                    <a:pt x="3261" y="1755635"/>
                  </a:lnTo>
                  <a:lnTo>
                    <a:pt x="0" y="17335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057524" y="0"/>
                  </a:lnTo>
                  <a:lnTo>
                    <a:pt x="3099865" y="12829"/>
                  </a:lnTo>
                  <a:lnTo>
                    <a:pt x="3127923" y="47038"/>
                  </a:lnTo>
                  <a:lnTo>
                    <a:pt x="3133724" y="76199"/>
                  </a:lnTo>
                  <a:lnTo>
                    <a:pt x="3133724" y="1733549"/>
                  </a:lnTo>
                  <a:lnTo>
                    <a:pt x="3120893" y="1775891"/>
                  </a:lnTo>
                  <a:lnTo>
                    <a:pt x="3086684" y="1803948"/>
                  </a:lnTo>
                  <a:lnTo>
                    <a:pt x="3057524" y="1809749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8"/>
            <p:cNvSpPr/>
            <p:nvPr/>
          </p:nvSpPr>
          <p:spPr>
            <a:xfrm>
              <a:off x="6524625" y="3409949"/>
              <a:ext cx="3133725" cy="1809750"/>
            </a:xfrm>
            <a:custGeom>
              <a:avLst/>
              <a:gdLst/>
              <a:ahLst/>
              <a:cxnLst/>
              <a:rect l="l" t="t" r="r" b="b"/>
              <a:pathLst>
                <a:path w="3133725" h="1809750">
                  <a:moveTo>
                    <a:pt x="3057524" y="1809749"/>
                  </a:moveTo>
                  <a:lnTo>
                    <a:pt x="76199" y="1809749"/>
                  </a:lnTo>
                  <a:lnTo>
                    <a:pt x="68693" y="1809387"/>
                  </a:lnTo>
                  <a:lnTo>
                    <a:pt x="27882" y="1792482"/>
                  </a:lnTo>
                  <a:lnTo>
                    <a:pt x="3261" y="1755636"/>
                  </a:lnTo>
                  <a:lnTo>
                    <a:pt x="0" y="17335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057524" y="0"/>
                  </a:lnTo>
                  <a:lnTo>
                    <a:pt x="3094344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1737927"/>
                  </a:lnTo>
                  <a:lnTo>
                    <a:pt x="9832" y="1741056"/>
                  </a:lnTo>
                  <a:lnTo>
                    <a:pt x="9951" y="1742263"/>
                  </a:lnTo>
                  <a:lnTo>
                    <a:pt x="25957" y="1777600"/>
                  </a:lnTo>
                  <a:lnTo>
                    <a:pt x="58897" y="1798089"/>
                  </a:lnTo>
                  <a:lnTo>
                    <a:pt x="71821" y="1800224"/>
                  </a:lnTo>
                  <a:lnTo>
                    <a:pt x="3094343" y="1800224"/>
                  </a:lnTo>
                  <a:lnTo>
                    <a:pt x="3093480" y="1800741"/>
                  </a:lnTo>
                  <a:lnTo>
                    <a:pt x="3086684" y="1803948"/>
                  </a:lnTo>
                  <a:lnTo>
                    <a:pt x="3079610" y="1806486"/>
                  </a:lnTo>
                  <a:lnTo>
                    <a:pt x="3072392" y="1808299"/>
                  </a:lnTo>
                  <a:lnTo>
                    <a:pt x="3065030" y="1809387"/>
                  </a:lnTo>
                  <a:lnTo>
                    <a:pt x="3057524" y="1809749"/>
                  </a:lnTo>
                  <a:close/>
                </a:path>
                <a:path w="3133725" h="1809750">
                  <a:moveTo>
                    <a:pt x="3094343" y="1800224"/>
                  </a:moveTo>
                  <a:lnTo>
                    <a:pt x="3061902" y="1800224"/>
                  </a:lnTo>
                  <a:lnTo>
                    <a:pt x="3066238" y="1799797"/>
                  </a:lnTo>
                  <a:lnTo>
                    <a:pt x="3074825" y="1798089"/>
                  </a:lnTo>
                  <a:lnTo>
                    <a:pt x="3107766" y="1777600"/>
                  </a:lnTo>
                  <a:lnTo>
                    <a:pt x="3123772" y="1742263"/>
                  </a:lnTo>
                  <a:lnTo>
                    <a:pt x="3124198" y="1737927"/>
                  </a:lnTo>
                  <a:lnTo>
                    <a:pt x="3124198" y="71821"/>
                  </a:lnTo>
                  <a:lnTo>
                    <a:pt x="3110529" y="35517"/>
                  </a:lnTo>
                  <a:lnTo>
                    <a:pt x="3078681" y="12829"/>
                  </a:lnTo>
                  <a:lnTo>
                    <a:pt x="3061902" y="9524"/>
                  </a:lnTo>
                  <a:lnTo>
                    <a:pt x="3094344" y="9524"/>
                  </a:lnTo>
                  <a:lnTo>
                    <a:pt x="3124715" y="40242"/>
                  </a:lnTo>
                  <a:lnTo>
                    <a:pt x="3133724" y="1733549"/>
                  </a:lnTo>
                  <a:lnTo>
                    <a:pt x="3133361" y="1741056"/>
                  </a:lnTo>
                  <a:lnTo>
                    <a:pt x="3116457" y="1781867"/>
                  </a:lnTo>
                  <a:lnTo>
                    <a:pt x="3099993" y="1796824"/>
                  </a:lnTo>
                  <a:lnTo>
                    <a:pt x="3094343" y="1800224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19"/>
          <p:cNvSpPr txBox="1"/>
          <p:nvPr/>
        </p:nvSpPr>
        <p:spPr>
          <a:xfrm>
            <a:off x="7023739" y="2895105"/>
            <a:ext cx="3992594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b="1" spc="-80" dirty="0">
                <a:solidFill>
                  <a:srgbClr val="8A2AE2"/>
                </a:solidFill>
                <a:latin typeface="Arial"/>
                <a:cs typeface="Arial"/>
              </a:rPr>
              <a:t>Academic</a:t>
            </a:r>
            <a:r>
              <a:rPr sz="2800" b="1" spc="-45" dirty="0">
                <a:solidFill>
                  <a:srgbClr val="8A2AE2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8A2AE2"/>
                </a:solidFill>
                <a:latin typeface="Arial"/>
                <a:cs typeface="Arial"/>
              </a:rPr>
              <a:t>Information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6" name="object 20"/>
          <p:cNvSpPr txBox="1"/>
          <p:nvPr/>
        </p:nvSpPr>
        <p:spPr>
          <a:xfrm>
            <a:off x="6894757" y="3576726"/>
            <a:ext cx="3735127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000" spc="-45" dirty="0">
                <a:solidFill>
                  <a:srgbClr val="BF83FB"/>
                </a:solidFill>
                <a:latin typeface="Microsoft Sans Serif"/>
                <a:cs typeface="Microsoft Sans Serif"/>
              </a:rPr>
              <a:t>Mentor:- </a:t>
            </a:r>
            <a:r>
              <a:rPr lang="en-US" sz="2000" spc="-45" dirty="0">
                <a:solidFill>
                  <a:schemeClr val="bg1"/>
                </a:solidFill>
                <a:latin typeface="Microsoft Sans Serif"/>
                <a:cs typeface="Microsoft Sans Serif"/>
              </a:rPr>
              <a:t>Dr. Arvind Prasad Sir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7" name="object 21"/>
          <p:cNvSpPr txBox="1"/>
          <p:nvPr/>
        </p:nvSpPr>
        <p:spPr>
          <a:xfrm>
            <a:off x="6894757" y="4011161"/>
            <a:ext cx="4121576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000" spc="-10" dirty="0">
                <a:solidFill>
                  <a:srgbClr val="BF83FB"/>
                </a:solidFill>
                <a:latin typeface="Microsoft Sans Serif"/>
                <a:cs typeface="Microsoft Sans Serif"/>
              </a:rPr>
              <a:t>University:-</a:t>
            </a:r>
            <a:r>
              <a:rPr lang="en-US" sz="2000" spc="-10" dirty="0">
                <a:solidFill>
                  <a:schemeClr val="bg1"/>
                </a:solidFill>
                <a:latin typeface="Microsoft Sans Serif"/>
                <a:cs typeface="Microsoft Sans Serif"/>
              </a:rPr>
              <a:t>GLA University, Mathura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38" name="object 22"/>
          <p:cNvSpPr txBox="1"/>
          <p:nvPr/>
        </p:nvSpPr>
        <p:spPr>
          <a:xfrm>
            <a:off x="6894757" y="4414029"/>
            <a:ext cx="3885883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30" dirty="0">
                <a:solidFill>
                  <a:srgbClr val="BF83FB"/>
                </a:solidFill>
                <a:latin typeface="Microsoft Sans Serif"/>
                <a:cs typeface="Microsoft Sans Serif"/>
              </a:rPr>
              <a:t>Department</a:t>
            </a:r>
            <a:r>
              <a:rPr sz="2000" spc="-30" dirty="0">
                <a:solidFill>
                  <a:srgbClr val="BF83FB"/>
                </a:solidFill>
                <a:latin typeface="Georgia"/>
                <a:cs typeface="Georgia"/>
              </a:rPr>
              <a:t>:</a:t>
            </a:r>
            <a:r>
              <a:rPr sz="2000" dirty="0">
                <a:solidFill>
                  <a:srgbClr val="BF83FB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Computer</a:t>
            </a:r>
            <a:r>
              <a:rPr sz="20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Science</a:t>
            </a:r>
            <a:endParaRPr sz="2000" dirty="0">
              <a:latin typeface="Microsoft Sans Serif"/>
              <a:cs typeface="Microsoft Sans Serif"/>
            </a:endParaRPr>
          </a:p>
        </p:txBody>
      </p:sp>
      <p:grpSp>
        <p:nvGrpSpPr>
          <p:cNvPr id="39" name="object 9"/>
          <p:cNvGrpSpPr/>
          <p:nvPr/>
        </p:nvGrpSpPr>
        <p:grpSpPr>
          <a:xfrm>
            <a:off x="1058205" y="2803559"/>
            <a:ext cx="5026740" cy="2240390"/>
            <a:chOff x="3086100" y="3409949"/>
            <a:chExt cx="3133725" cy="1809750"/>
          </a:xfrm>
        </p:grpSpPr>
        <p:sp>
          <p:nvSpPr>
            <p:cNvPr id="40" name="object 10"/>
            <p:cNvSpPr/>
            <p:nvPr/>
          </p:nvSpPr>
          <p:spPr>
            <a:xfrm>
              <a:off x="3086100" y="3409949"/>
              <a:ext cx="3133725" cy="1809750"/>
            </a:xfrm>
            <a:custGeom>
              <a:avLst/>
              <a:gdLst/>
              <a:ahLst/>
              <a:cxnLst/>
              <a:rect l="l" t="t" r="r" b="b"/>
              <a:pathLst>
                <a:path w="3133725" h="1809750">
                  <a:moveTo>
                    <a:pt x="3057524" y="1809749"/>
                  </a:moveTo>
                  <a:lnTo>
                    <a:pt x="76199" y="1809749"/>
                  </a:lnTo>
                  <a:lnTo>
                    <a:pt x="68693" y="1809387"/>
                  </a:lnTo>
                  <a:lnTo>
                    <a:pt x="27882" y="1792482"/>
                  </a:lnTo>
                  <a:lnTo>
                    <a:pt x="3262" y="1755635"/>
                  </a:lnTo>
                  <a:lnTo>
                    <a:pt x="0" y="17335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057524" y="0"/>
                  </a:lnTo>
                  <a:lnTo>
                    <a:pt x="3099866" y="12829"/>
                  </a:lnTo>
                  <a:lnTo>
                    <a:pt x="3127923" y="47038"/>
                  </a:lnTo>
                  <a:lnTo>
                    <a:pt x="3133724" y="76199"/>
                  </a:lnTo>
                  <a:lnTo>
                    <a:pt x="3133724" y="1733549"/>
                  </a:lnTo>
                  <a:lnTo>
                    <a:pt x="3120893" y="1775891"/>
                  </a:lnTo>
                  <a:lnTo>
                    <a:pt x="3086684" y="1803948"/>
                  </a:lnTo>
                  <a:lnTo>
                    <a:pt x="3057524" y="1809749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11"/>
            <p:cNvSpPr/>
            <p:nvPr/>
          </p:nvSpPr>
          <p:spPr>
            <a:xfrm>
              <a:off x="3086100" y="3409949"/>
              <a:ext cx="3133725" cy="1809750"/>
            </a:xfrm>
            <a:custGeom>
              <a:avLst/>
              <a:gdLst/>
              <a:ahLst/>
              <a:cxnLst/>
              <a:rect l="l" t="t" r="r" b="b"/>
              <a:pathLst>
                <a:path w="3133725" h="1809750">
                  <a:moveTo>
                    <a:pt x="3057524" y="1809749"/>
                  </a:moveTo>
                  <a:lnTo>
                    <a:pt x="76199" y="1809749"/>
                  </a:lnTo>
                  <a:lnTo>
                    <a:pt x="68693" y="1809387"/>
                  </a:lnTo>
                  <a:lnTo>
                    <a:pt x="27882" y="1792482"/>
                  </a:lnTo>
                  <a:lnTo>
                    <a:pt x="3262" y="1755636"/>
                  </a:lnTo>
                  <a:lnTo>
                    <a:pt x="0" y="17335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3057524" y="0"/>
                  </a:lnTo>
                  <a:lnTo>
                    <a:pt x="3094344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1737927"/>
                  </a:lnTo>
                  <a:lnTo>
                    <a:pt x="9833" y="1741056"/>
                  </a:lnTo>
                  <a:lnTo>
                    <a:pt x="9951" y="1742263"/>
                  </a:lnTo>
                  <a:lnTo>
                    <a:pt x="25957" y="1777600"/>
                  </a:lnTo>
                  <a:lnTo>
                    <a:pt x="58897" y="1798089"/>
                  </a:lnTo>
                  <a:lnTo>
                    <a:pt x="71821" y="1800224"/>
                  </a:lnTo>
                  <a:lnTo>
                    <a:pt x="3094344" y="1800224"/>
                  </a:lnTo>
                  <a:lnTo>
                    <a:pt x="3093480" y="1800741"/>
                  </a:lnTo>
                  <a:lnTo>
                    <a:pt x="3086684" y="1803948"/>
                  </a:lnTo>
                  <a:lnTo>
                    <a:pt x="3079611" y="1806486"/>
                  </a:lnTo>
                  <a:lnTo>
                    <a:pt x="3072393" y="1808299"/>
                  </a:lnTo>
                  <a:lnTo>
                    <a:pt x="3065031" y="1809387"/>
                  </a:lnTo>
                  <a:lnTo>
                    <a:pt x="3057524" y="1809749"/>
                  </a:lnTo>
                  <a:close/>
                </a:path>
                <a:path w="3133725" h="1809750">
                  <a:moveTo>
                    <a:pt x="3094344" y="1800224"/>
                  </a:moveTo>
                  <a:lnTo>
                    <a:pt x="3061902" y="1800224"/>
                  </a:lnTo>
                  <a:lnTo>
                    <a:pt x="3066238" y="1799797"/>
                  </a:lnTo>
                  <a:lnTo>
                    <a:pt x="3074825" y="1798089"/>
                  </a:lnTo>
                  <a:lnTo>
                    <a:pt x="3107766" y="1777600"/>
                  </a:lnTo>
                  <a:lnTo>
                    <a:pt x="3123772" y="1742263"/>
                  </a:lnTo>
                  <a:lnTo>
                    <a:pt x="3124199" y="1737927"/>
                  </a:lnTo>
                  <a:lnTo>
                    <a:pt x="3124199" y="71821"/>
                  </a:lnTo>
                  <a:lnTo>
                    <a:pt x="3123891" y="68693"/>
                  </a:lnTo>
                  <a:lnTo>
                    <a:pt x="3123772" y="67486"/>
                  </a:lnTo>
                  <a:lnTo>
                    <a:pt x="3107766" y="32149"/>
                  </a:lnTo>
                  <a:lnTo>
                    <a:pt x="3074825" y="11660"/>
                  </a:lnTo>
                  <a:lnTo>
                    <a:pt x="3061902" y="9524"/>
                  </a:lnTo>
                  <a:lnTo>
                    <a:pt x="3094344" y="9524"/>
                  </a:lnTo>
                  <a:lnTo>
                    <a:pt x="3124716" y="40242"/>
                  </a:lnTo>
                  <a:lnTo>
                    <a:pt x="3133724" y="1733549"/>
                  </a:lnTo>
                  <a:lnTo>
                    <a:pt x="3133362" y="1741056"/>
                  </a:lnTo>
                  <a:lnTo>
                    <a:pt x="3116457" y="1781867"/>
                  </a:lnTo>
                  <a:lnTo>
                    <a:pt x="3099994" y="1796824"/>
                  </a:lnTo>
                  <a:lnTo>
                    <a:pt x="3094344" y="1800224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12"/>
          <p:cNvSpPr txBox="1"/>
          <p:nvPr/>
        </p:nvSpPr>
        <p:spPr>
          <a:xfrm>
            <a:off x="1299001" y="2882701"/>
            <a:ext cx="3920813" cy="3872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b="1" spc="-75" dirty="0">
                <a:solidFill>
                  <a:srgbClr val="0066FF"/>
                </a:solidFill>
                <a:latin typeface="Arial"/>
                <a:cs typeface="Arial"/>
              </a:rPr>
              <a:t>Project</a:t>
            </a:r>
            <a:r>
              <a:rPr lang="en-US" sz="2400" b="1" spc="-75" dirty="0">
                <a:solidFill>
                  <a:srgbClr val="0066FF"/>
                </a:solidFill>
                <a:latin typeface="Arial"/>
                <a:cs typeface="Arial"/>
              </a:rPr>
              <a:t> Team</a:t>
            </a:r>
            <a:r>
              <a:rPr sz="2400" b="1" spc="-7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66FF"/>
                </a:solidFill>
                <a:latin typeface="Arial"/>
                <a:cs typeface="Arial"/>
              </a:rPr>
              <a:t>Details</a:t>
            </a:r>
            <a:r>
              <a:rPr lang="en-US" sz="2400" b="1" spc="-55" dirty="0">
                <a:solidFill>
                  <a:srgbClr val="0066FF"/>
                </a:solidFill>
                <a:latin typeface="Arial"/>
                <a:cs typeface="Arial"/>
              </a:rPr>
              <a:t>:-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1188435" y="3445043"/>
            <a:ext cx="4766279" cy="8739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solidFill>
                  <a:srgbClr val="2DD4BE"/>
                </a:solidFill>
                <a:latin typeface="Microsoft Sans Serif"/>
                <a:cs typeface="Microsoft Sans Serif"/>
              </a:rPr>
              <a:t>Developed</a:t>
            </a:r>
            <a:r>
              <a:rPr spc="-55" dirty="0">
                <a:solidFill>
                  <a:srgbClr val="2DD4BE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2DD4BE"/>
                </a:solidFill>
                <a:latin typeface="Microsoft Sans Serif"/>
                <a:cs typeface="Microsoft Sans Serif"/>
              </a:rPr>
              <a:t>By</a:t>
            </a:r>
            <a:r>
              <a:rPr lang="en-US" spc="-10" dirty="0">
                <a:solidFill>
                  <a:srgbClr val="2DD4BE"/>
                </a:solidFill>
                <a:latin typeface="Georgia"/>
                <a:cs typeface="Microsoft Sans Serif"/>
              </a:rPr>
              <a:t>:- </a:t>
            </a:r>
            <a:r>
              <a:rPr lang="en-US" spc="-10" dirty="0">
                <a:solidFill>
                  <a:schemeClr val="bg1"/>
                </a:solidFill>
                <a:latin typeface="Georgia"/>
                <a:cs typeface="Microsoft Sans Serif"/>
              </a:rPr>
              <a:t>Vibhu Yadav       - 2315300033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0" dirty="0">
                <a:solidFill>
                  <a:schemeClr val="bg1"/>
                </a:solidFill>
                <a:latin typeface="Georgia"/>
                <a:cs typeface="Microsoft Sans Serif"/>
              </a:rPr>
              <a:t>                              Dushyant Nagal-2315300005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0" dirty="0">
                <a:solidFill>
                  <a:schemeClr val="bg1"/>
                </a:solidFill>
                <a:latin typeface="Georgia"/>
                <a:cs typeface="Microsoft Sans Serif"/>
              </a:rPr>
              <a:t>                              Prem Singh        -2315300018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44" name="object 14"/>
          <p:cNvSpPr txBox="1"/>
          <p:nvPr/>
        </p:nvSpPr>
        <p:spPr>
          <a:xfrm>
            <a:off x="1227313" y="4494056"/>
            <a:ext cx="3777526" cy="2943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solidFill>
                  <a:srgbClr val="2DD4BE"/>
                </a:solidFill>
                <a:latin typeface="Microsoft Sans Serif"/>
                <a:cs typeface="Microsoft Sans Serif"/>
              </a:rPr>
              <a:t>Platform</a:t>
            </a:r>
            <a:r>
              <a:rPr spc="-10" dirty="0">
                <a:solidFill>
                  <a:srgbClr val="2DD4BE"/>
                </a:solidFill>
                <a:latin typeface="Georgia"/>
                <a:cs typeface="Georgia"/>
              </a:rPr>
              <a:t>:</a:t>
            </a:r>
            <a:r>
              <a:rPr spc="-50" dirty="0">
                <a:solidFill>
                  <a:srgbClr val="2DD4BE"/>
                </a:solidFill>
                <a:latin typeface="Georgia"/>
                <a:cs typeface="Georgia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Windows</a:t>
            </a:r>
            <a:r>
              <a:rPr spc="-6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(Python</a:t>
            </a:r>
            <a:r>
              <a:rPr spc="-6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3.8+)</a:t>
            </a:r>
            <a:endParaRPr dirty="0">
              <a:latin typeface="Microsoft Sans Serif"/>
              <a:cs typeface="Microsoft Sans Serif"/>
            </a:endParaRPr>
          </a:p>
        </p:txBody>
      </p:sp>
      <p:pic>
        <p:nvPicPr>
          <p:cNvPr id="17" name="object 20">
            <a:extLst>
              <a:ext uri="{FF2B5EF4-FFF2-40B4-BE49-F238E27FC236}">
                <a16:creationId xmlns:a16="http://schemas.microsoft.com/office/drawing/2014/main" id="{9EE274B1-5938-D484-D1E5-E6214D5F508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8358" y="6140319"/>
            <a:ext cx="609599" cy="38099"/>
          </a:xfrm>
          <a:prstGeom prst="rect">
            <a:avLst/>
          </a:prstGeom>
        </p:spPr>
      </p:pic>
      <p:pic>
        <p:nvPicPr>
          <p:cNvPr id="18" name="object 21">
            <a:extLst>
              <a:ext uri="{FF2B5EF4-FFF2-40B4-BE49-F238E27FC236}">
                <a16:creationId xmlns:a16="http://schemas.microsoft.com/office/drawing/2014/main" id="{27B0B68C-B44C-87EA-F196-5207E99FF92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80358" y="6083168"/>
            <a:ext cx="152400" cy="152399"/>
          </a:xfrm>
          <a:prstGeom prst="rect">
            <a:avLst/>
          </a:prstGeom>
        </p:spPr>
      </p:pic>
      <p:pic>
        <p:nvPicPr>
          <p:cNvPr id="19" name="object 22">
            <a:extLst>
              <a:ext uri="{FF2B5EF4-FFF2-40B4-BE49-F238E27FC236}">
                <a16:creationId xmlns:a16="http://schemas.microsoft.com/office/drawing/2014/main" id="{A159FF68-4E20-A7C5-EDE5-E24BE875860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5158" y="6140319"/>
            <a:ext cx="609599" cy="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523BE-9891-13EC-6C67-C521C46A3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816D8A-5636-9637-FD31-F504B365D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97318-54D7-5557-572A-BFFD2317C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2A7C5-2E80-6780-D031-F6E9788E5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89BECE-190A-E84B-3E29-11B491418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B5A3B5B0-CB78-CDCF-3093-F0EE83E4AE50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 descr="A logo of a university&#10;&#10;AI-generated content may be incorrect.">
            <a:extLst>
              <a:ext uri="{FF2B5EF4-FFF2-40B4-BE49-F238E27FC236}">
                <a16:creationId xmlns:a16="http://schemas.microsoft.com/office/drawing/2014/main" id="{999D2CBF-46F4-7982-8719-EFB899B864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E1CB03C2-1F96-4240-14F0-B977E043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106" y="304278"/>
            <a:ext cx="5737081" cy="569387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C1C6EAED-2D1E-ED23-6895-C12E97C94C02}"/>
              </a:ext>
            </a:extLst>
          </p:cNvPr>
          <p:cNvSpPr txBox="1">
            <a:spLocks/>
          </p:cNvSpPr>
          <p:nvPr/>
        </p:nvSpPr>
        <p:spPr>
          <a:xfrm>
            <a:off x="1707855" y="275897"/>
            <a:ext cx="5371371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Detection Flowchart:-</a:t>
            </a:r>
          </a:p>
        </p:txBody>
      </p:sp>
    </p:spTree>
    <p:extLst>
      <p:ext uri="{BB962C8B-B14F-4D97-AF65-F5344CB8AC3E}">
        <p14:creationId xmlns:p14="http://schemas.microsoft.com/office/powerpoint/2010/main" val="289735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649FFE-19FC-DAB5-99A2-E79337DE1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D633F8-5717-B30C-E28C-C837B453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09532-3ACE-201F-E2CE-F9EE813F7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238303-4598-E4C9-4264-8AF9550E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8EC545-05DF-3D58-4478-2B0ED594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EADE015B-7D86-5F88-A0A6-8003E63B352E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670F2C57-6452-BF67-BF48-D4867C958D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D7736F50-0854-1EB3-4DD7-A353EE2BF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106" y="304278"/>
            <a:ext cx="2524932" cy="569387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48728D33-BF28-F2B0-CC95-B1E6EEDC829C}"/>
              </a:ext>
            </a:extLst>
          </p:cNvPr>
          <p:cNvSpPr txBox="1">
            <a:spLocks/>
          </p:cNvSpPr>
          <p:nvPr/>
        </p:nvSpPr>
        <p:spPr>
          <a:xfrm>
            <a:off x="1707855" y="275897"/>
            <a:ext cx="2524932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Mitigation:-</a:t>
            </a:r>
          </a:p>
        </p:txBody>
      </p:sp>
    </p:spTree>
    <p:extLst>
      <p:ext uri="{BB962C8B-B14F-4D97-AF65-F5344CB8AC3E}">
        <p14:creationId xmlns:p14="http://schemas.microsoft.com/office/powerpoint/2010/main" val="213265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8AC7D-5EFB-1B6E-F7D3-C8947A5DE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E74134-973D-2507-A526-8F3F9D62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695D4-033D-2A31-6A83-7D120791E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D1DDE7-B0D4-1AB1-E383-2CA58BEF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018803-37F5-0CAC-937E-0FF34C72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EA89264F-E4C8-1234-67BD-7303F2C946A0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E86AC66A-7528-3A65-CF06-0C8E103145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F1F4C4A1-20A8-CEA7-3535-181F29748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106" y="304278"/>
            <a:ext cx="4560210" cy="569387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48FF8EBB-BDCA-8DAF-80B6-3BB11AA500E8}"/>
              </a:ext>
            </a:extLst>
          </p:cNvPr>
          <p:cNvSpPr txBox="1">
            <a:spLocks/>
          </p:cNvSpPr>
          <p:nvPr/>
        </p:nvSpPr>
        <p:spPr>
          <a:xfrm>
            <a:off x="1707855" y="275897"/>
            <a:ext cx="4560210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Mitigation Flowchart:-</a:t>
            </a:r>
          </a:p>
        </p:txBody>
      </p:sp>
    </p:spTree>
    <p:extLst>
      <p:ext uri="{BB962C8B-B14F-4D97-AF65-F5344CB8AC3E}">
        <p14:creationId xmlns:p14="http://schemas.microsoft.com/office/powerpoint/2010/main" val="56279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4F412-3F09-6FC1-FD07-2E6638F0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E6F9D24-4FC6-0FE8-626B-BD06382D4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55FD9-C2D0-C8CA-C821-B073C156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BA443-57AA-78E1-1CF9-5AD609A9F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12E6A7-E157-AA1C-9064-54845C91A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6CD87B2F-F636-D491-633A-BED13E0FE5EA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B15D35C8-06B1-08F4-BD2B-AA7583F10A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sp>
        <p:nvSpPr>
          <p:cNvPr id="43" name="object 14">
            <a:extLst>
              <a:ext uri="{FF2B5EF4-FFF2-40B4-BE49-F238E27FC236}">
                <a16:creationId xmlns:a16="http://schemas.microsoft.com/office/drawing/2014/main" id="{422A1374-10E0-61C5-8E14-840DE1A1A440}"/>
              </a:ext>
            </a:extLst>
          </p:cNvPr>
          <p:cNvSpPr txBox="1"/>
          <p:nvPr/>
        </p:nvSpPr>
        <p:spPr>
          <a:xfrm>
            <a:off x="1905115" y="781236"/>
            <a:ext cx="4288881" cy="5053948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61315" indent="-332740">
              <a:lnSpc>
                <a:spcPct val="100000"/>
              </a:lnSpc>
              <a:spcBef>
                <a:spcPts val="1210"/>
              </a:spcBef>
              <a:buSzPct val="69696"/>
              <a:buAutoNum type="arabicPlain"/>
              <a:tabLst>
                <a:tab pos="361315" algn="l"/>
              </a:tabLst>
            </a:pPr>
            <a:r>
              <a:rPr sz="1700" b="1" spc="-5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17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7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sz="1700" spc="-75" dirty="0">
                <a:solidFill>
                  <a:srgbClr val="D0D5DA"/>
                </a:solidFill>
                <a:latin typeface="Microsoft Sans Serif"/>
                <a:cs typeface="Microsoft Sans Serif"/>
              </a:rPr>
              <a:t>Run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0" dirty="0">
                <a:solidFill>
                  <a:srgbClr val="D0D5DA"/>
                </a:solidFill>
                <a:latin typeface="Microsoft Sans Serif"/>
                <a:cs typeface="Microsoft Sans Serif"/>
              </a:rPr>
              <a:t>HORUS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as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Administrator</a:t>
            </a:r>
            <a:endParaRPr lang="en-IN"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lang="en-IN" sz="1700" dirty="0">
              <a:latin typeface="Microsoft Sans Serif"/>
              <a:cs typeface="Microsoft Sans Serif"/>
            </a:endParaRPr>
          </a:p>
          <a:p>
            <a:pPr marL="361315" indent="-346075">
              <a:lnSpc>
                <a:spcPct val="100000"/>
              </a:lnSpc>
              <a:buSzPct val="69696"/>
              <a:buAutoNum type="arabicPlain" startAt="2"/>
              <a:tabLst>
                <a:tab pos="361315" algn="l"/>
              </a:tabLst>
            </a:pPr>
            <a:r>
              <a:rPr lang="en-US" sz="1700" b="1" spc="-8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lang="en-US" sz="17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700" b="1" spc="-10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endParaRPr lang="en-US" sz="17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lang="en-US" sz="17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Re-</a:t>
            </a:r>
            <a:r>
              <a:rPr lang="en-US"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launch</a:t>
            </a:r>
            <a:r>
              <a:rPr lang="en-US"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if</a:t>
            </a:r>
            <a:r>
              <a:rPr lang="en-US"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admin</a:t>
            </a:r>
            <a:r>
              <a:rPr lang="en-US" sz="17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rights</a:t>
            </a:r>
            <a:r>
              <a:rPr lang="en-US"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missing</a:t>
            </a:r>
            <a:endParaRPr lang="en-US"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700" dirty="0">
              <a:latin typeface="Microsoft Sans Serif"/>
              <a:cs typeface="Microsoft Sans Serif"/>
            </a:endParaRPr>
          </a:p>
          <a:p>
            <a:pPr marL="361315" indent="-346710">
              <a:lnSpc>
                <a:spcPct val="100000"/>
              </a:lnSpc>
              <a:spcBef>
                <a:spcPts val="5"/>
              </a:spcBef>
              <a:buSzPct val="69696"/>
              <a:buAutoNum type="arabicPlain" startAt="3"/>
              <a:tabLst>
                <a:tab pos="361315" algn="l"/>
              </a:tabLst>
            </a:pPr>
            <a:r>
              <a:rPr sz="1700" b="1" spc="-55" dirty="0">
                <a:solidFill>
                  <a:srgbClr val="FFFFFF"/>
                </a:solidFill>
                <a:latin typeface="Arial"/>
                <a:cs typeface="Arial"/>
              </a:rPr>
              <a:t>Initialize</a:t>
            </a: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7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sz="17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Enable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audit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policies</a:t>
            </a:r>
            <a:r>
              <a:rPr sz="17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190" dirty="0">
                <a:solidFill>
                  <a:srgbClr val="D0D5DA"/>
                </a:solidFill>
                <a:latin typeface="Microsoft Sans Serif"/>
                <a:cs typeface="Microsoft Sans Serif"/>
              </a:rPr>
              <a:t>•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Create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canary</a:t>
            </a:r>
            <a:r>
              <a:rPr sz="17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files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endParaRPr lang="en-US" sz="1700" spc="-20" dirty="0">
              <a:solidFill>
                <a:srgbClr val="D0D5DA"/>
              </a:solidFill>
              <a:latin typeface="Microsoft Sans Serif"/>
              <a:cs typeface="Microsoft Sans Serif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Apply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D0D5DA"/>
                </a:solidFill>
                <a:latin typeface="Microsoft Sans Serif"/>
                <a:cs typeface="Microsoft Sans Serif"/>
              </a:rPr>
              <a:t>SACL</a:t>
            </a:r>
            <a:r>
              <a:rPr sz="17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rules</a:t>
            </a:r>
            <a:endParaRPr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700" dirty="0">
              <a:latin typeface="Microsoft Sans Serif"/>
              <a:cs typeface="Microsoft Sans Serif"/>
            </a:endParaRPr>
          </a:p>
          <a:p>
            <a:pPr marL="361315" indent="-348615">
              <a:lnSpc>
                <a:spcPct val="100000"/>
              </a:lnSpc>
              <a:buSzPct val="69696"/>
              <a:buAutoNum type="arabicPlain" startAt="4"/>
              <a:tabLst>
                <a:tab pos="361315" algn="l"/>
              </a:tabLst>
            </a:pPr>
            <a:r>
              <a:rPr sz="1700" b="1" spc="-5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17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Protection</a:t>
            </a:r>
            <a:endParaRPr sz="17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Begin</a:t>
            </a:r>
            <a:r>
              <a:rPr sz="17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real-time</a:t>
            </a:r>
            <a:r>
              <a:rPr sz="1700" spc="-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event</a:t>
            </a:r>
            <a:r>
              <a:rPr sz="1700" spc="-5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monitoring</a:t>
            </a:r>
            <a:endParaRPr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700" dirty="0">
              <a:latin typeface="Microsoft Sans Serif"/>
              <a:cs typeface="Microsoft Sans Serif"/>
            </a:endParaRPr>
          </a:p>
          <a:p>
            <a:pPr marL="361315" indent="-345440">
              <a:lnSpc>
                <a:spcPct val="100000"/>
              </a:lnSpc>
              <a:buSzPct val="69696"/>
              <a:buAutoNum type="arabicPlain" startAt="5"/>
              <a:tabLst>
                <a:tab pos="361315" algn="l"/>
              </a:tabLst>
            </a:pPr>
            <a:r>
              <a:rPr sz="1700" b="1" spc="-85" dirty="0">
                <a:solidFill>
                  <a:srgbClr val="FFFFFF"/>
                </a:solidFill>
                <a:latin typeface="Arial"/>
                <a:cs typeface="Arial"/>
              </a:rPr>
              <a:t>Event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Trigger</a:t>
            </a:r>
            <a:endParaRPr sz="17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Canary</a:t>
            </a:r>
            <a:r>
              <a:rPr sz="17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access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→</a:t>
            </a:r>
            <a:r>
              <a:rPr sz="1700" spc="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Event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D0D5DA"/>
                </a:solidFill>
                <a:latin typeface="Microsoft Sans Serif"/>
                <a:cs typeface="Microsoft Sans Serif"/>
              </a:rPr>
              <a:t>ID</a:t>
            </a:r>
            <a:r>
              <a:rPr sz="17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4663</a:t>
            </a:r>
            <a:endParaRPr lang="en-IN" sz="1700" spc="-20" dirty="0">
              <a:solidFill>
                <a:srgbClr val="D0D5DA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44" name="object 4">
            <a:extLst>
              <a:ext uri="{FF2B5EF4-FFF2-40B4-BE49-F238E27FC236}">
                <a16:creationId xmlns:a16="http://schemas.microsoft.com/office/drawing/2014/main" id="{87358D7B-A170-F9E2-38FB-9EC308B29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4817" y="216247"/>
            <a:ext cx="3831682" cy="457199"/>
          </a:xfrm>
          <a:prstGeom prst="rect">
            <a:avLst/>
          </a:prstGeom>
        </p:spPr>
      </p:pic>
      <p:sp>
        <p:nvSpPr>
          <p:cNvPr id="45" name="object 8">
            <a:extLst>
              <a:ext uri="{FF2B5EF4-FFF2-40B4-BE49-F238E27FC236}">
                <a16:creationId xmlns:a16="http://schemas.microsoft.com/office/drawing/2014/main" id="{C094672B-E0E5-C2B9-58E5-0C8DE718472B}"/>
              </a:ext>
            </a:extLst>
          </p:cNvPr>
          <p:cNvSpPr txBox="1">
            <a:spLocks/>
          </p:cNvSpPr>
          <p:nvPr/>
        </p:nvSpPr>
        <p:spPr>
          <a:xfrm>
            <a:off x="2062179" y="130397"/>
            <a:ext cx="2619899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Working:-</a:t>
            </a:r>
          </a:p>
        </p:txBody>
      </p:sp>
      <p:sp>
        <p:nvSpPr>
          <p:cNvPr id="48" name="object 14"/>
          <p:cNvSpPr txBox="1"/>
          <p:nvPr/>
        </p:nvSpPr>
        <p:spPr>
          <a:xfrm>
            <a:off x="6651196" y="1270415"/>
            <a:ext cx="4252595" cy="4248599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80"/>
              </a:spcBef>
            </a:pPr>
            <a:endParaRPr lang="en-US" sz="1700" dirty="0">
              <a:latin typeface="Microsoft Sans Serif"/>
              <a:cs typeface="Microsoft Sans Serif"/>
            </a:endParaRPr>
          </a:p>
          <a:p>
            <a:pPr marL="361315" indent="-347345">
              <a:lnSpc>
                <a:spcPct val="100000"/>
              </a:lnSpc>
              <a:spcBef>
                <a:spcPts val="5"/>
              </a:spcBef>
              <a:buSzPct val="69696"/>
              <a:buAutoNum type="arabicPlain" startAt="6"/>
              <a:tabLst>
                <a:tab pos="361315" algn="l"/>
              </a:tabLst>
            </a:pPr>
            <a:r>
              <a:rPr lang="en-US" sz="1700" b="1" spc="-110" dirty="0">
                <a:solidFill>
                  <a:srgbClr val="FFFFFF"/>
                </a:solidFill>
                <a:latin typeface="Arial"/>
                <a:cs typeface="Arial"/>
              </a:rPr>
              <a:t>PID</a:t>
            </a:r>
            <a:r>
              <a:rPr lang="en-US" sz="1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700" b="1" spc="-10" dirty="0">
                <a:solidFill>
                  <a:srgbClr val="FFFFFF"/>
                </a:solidFill>
                <a:latin typeface="Arial"/>
                <a:cs typeface="Arial"/>
              </a:rPr>
              <a:t>Extraction</a:t>
            </a:r>
            <a:endParaRPr lang="en-US" sz="17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lang="en-US" sz="1700" spc="-75" dirty="0">
                <a:solidFill>
                  <a:srgbClr val="D0D5DA"/>
                </a:solidFill>
                <a:latin typeface="Microsoft Sans Serif"/>
                <a:cs typeface="Microsoft Sans Serif"/>
              </a:rPr>
              <a:t>Read</a:t>
            </a:r>
            <a:r>
              <a:rPr lang="en-US" sz="17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event</a:t>
            </a:r>
            <a:r>
              <a:rPr lang="en-US" sz="17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log</a:t>
            </a:r>
            <a:r>
              <a:rPr lang="en-US"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and </a:t>
            </a:r>
            <a:r>
              <a:rPr lang="en-US"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find</a:t>
            </a:r>
            <a:r>
              <a:rPr lang="en-US"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lang="en-US"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attacker's</a:t>
            </a:r>
            <a:r>
              <a:rPr lang="en-US"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PID</a:t>
            </a: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endParaRPr sz="1700" dirty="0">
              <a:latin typeface="Microsoft Sans Serif"/>
              <a:cs typeface="Microsoft Sans Serif"/>
            </a:endParaRPr>
          </a:p>
          <a:p>
            <a:pPr marL="361315" indent="-342900">
              <a:lnSpc>
                <a:spcPct val="100000"/>
              </a:lnSpc>
              <a:buSzPct val="69696"/>
              <a:buAutoNum type="arabicPlain" startAt="7"/>
              <a:tabLst>
                <a:tab pos="361315" algn="l"/>
              </a:tabLst>
            </a:pP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Verification</a:t>
            </a:r>
            <a:endParaRPr sz="17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Check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if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is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trusted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or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not</a:t>
            </a:r>
            <a:endParaRPr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700" dirty="0">
              <a:latin typeface="Microsoft Sans Serif"/>
              <a:cs typeface="Microsoft Sans Serif"/>
            </a:endParaRPr>
          </a:p>
          <a:p>
            <a:pPr marL="361315" indent="-347345">
              <a:lnSpc>
                <a:spcPct val="100000"/>
              </a:lnSpc>
              <a:buSzPct val="69696"/>
              <a:buAutoNum type="arabicPlain" startAt="8"/>
              <a:tabLst>
                <a:tab pos="361315" algn="l"/>
              </a:tabLst>
            </a:pP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Mitigation</a:t>
            </a:r>
            <a:endParaRPr sz="17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Kill</a:t>
            </a:r>
            <a:r>
              <a:rPr sz="17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190" dirty="0">
                <a:solidFill>
                  <a:srgbClr val="D0D5DA"/>
                </a:solidFill>
                <a:latin typeface="Microsoft Sans Serif"/>
                <a:cs typeface="Microsoft Sans Serif"/>
              </a:rPr>
              <a:t>•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Disable </a:t>
            </a:r>
            <a:r>
              <a:rPr sz="1700" dirty="0">
                <a:solidFill>
                  <a:srgbClr val="D0D5DA"/>
                </a:solidFill>
                <a:latin typeface="Microsoft Sans Serif"/>
                <a:cs typeface="Microsoft Sans Serif"/>
              </a:rPr>
              <a:t>network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190" dirty="0">
                <a:solidFill>
                  <a:srgbClr val="D0D5DA"/>
                </a:solidFill>
                <a:latin typeface="Microsoft Sans Serif"/>
                <a:cs typeface="Microsoft Sans Serif"/>
              </a:rPr>
              <a:t>•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Display 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alert</a:t>
            </a:r>
            <a:endParaRPr sz="1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700" dirty="0">
              <a:latin typeface="Microsoft Sans Serif"/>
              <a:cs typeface="Microsoft Sans Serif"/>
            </a:endParaRPr>
          </a:p>
          <a:p>
            <a:pPr marL="361315" indent="-347345">
              <a:lnSpc>
                <a:spcPct val="100000"/>
              </a:lnSpc>
              <a:spcBef>
                <a:spcPts val="5"/>
              </a:spcBef>
              <a:buSzPct val="69696"/>
              <a:buAutoNum type="arabicPlain" startAt="9"/>
              <a:tabLst>
                <a:tab pos="361315" algn="l"/>
              </a:tabLst>
            </a:pPr>
            <a:r>
              <a:rPr sz="1700" b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FFFFF"/>
                </a:solidFill>
                <a:latin typeface="Arial"/>
                <a:cs typeface="Arial"/>
              </a:rPr>
              <a:t>Safe</a:t>
            </a:r>
            <a:endParaRPr sz="17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770"/>
              </a:spcBef>
            </a:pP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Attacker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blocked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7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machine </a:t>
            </a:r>
            <a:r>
              <a:rPr sz="17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isolated</a:t>
            </a:r>
            <a:endParaRPr sz="1700" dirty="0">
              <a:latin typeface="Microsoft Sans Serif"/>
              <a:cs typeface="Microsoft Sans Serif"/>
            </a:endParaRPr>
          </a:p>
        </p:txBody>
      </p:sp>
      <p:pic>
        <p:nvPicPr>
          <p:cNvPr id="3" name="object 20">
            <a:extLst>
              <a:ext uri="{FF2B5EF4-FFF2-40B4-BE49-F238E27FC236}">
                <a16:creationId xmlns:a16="http://schemas.microsoft.com/office/drawing/2014/main" id="{80AE9D64-CA7C-EFDA-1FD2-90275933F0C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9596" y="6098943"/>
            <a:ext cx="609599" cy="38099"/>
          </a:xfrm>
          <a:prstGeom prst="rect">
            <a:avLst/>
          </a:prstGeom>
        </p:spPr>
      </p:pic>
      <p:pic>
        <p:nvPicPr>
          <p:cNvPr id="5" name="object 21">
            <a:extLst>
              <a:ext uri="{FF2B5EF4-FFF2-40B4-BE49-F238E27FC236}">
                <a16:creationId xmlns:a16="http://schemas.microsoft.com/office/drawing/2014/main" id="{FE130F20-2055-A3C4-7421-024430B9AFC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41596" y="6041792"/>
            <a:ext cx="152400" cy="152399"/>
          </a:xfrm>
          <a:prstGeom prst="rect">
            <a:avLst/>
          </a:prstGeom>
        </p:spPr>
      </p:pic>
      <p:pic>
        <p:nvPicPr>
          <p:cNvPr id="6" name="object 22">
            <a:extLst>
              <a:ext uri="{FF2B5EF4-FFF2-40B4-BE49-F238E27FC236}">
                <a16:creationId xmlns:a16="http://schemas.microsoft.com/office/drawing/2014/main" id="{DD906B7E-C56F-CABA-8EC1-F73868F5C03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46396" y="6098943"/>
            <a:ext cx="609599" cy="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9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D36D9-ECD5-AD2F-702F-87FCA1AC8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C45CE8-C1A2-26FE-A26B-B08BA887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24375-C885-6482-342F-D222B000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5E713-24CF-36A6-D899-1DD0FD0B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C377F-C7BF-C111-F08A-40981E66B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AF67E8DE-C84D-0691-4C36-65F199BD25DC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089C0049-43A3-E32C-32D8-7AFBEC197B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71600" y="1696921"/>
            <a:ext cx="4724400" cy="1428750"/>
            <a:chOff x="1219199" y="2019300"/>
            <a:chExt cx="4724400" cy="1428750"/>
          </a:xfrm>
        </p:grpSpPr>
        <p:sp>
          <p:nvSpPr>
            <p:cNvPr id="8" name="object 8"/>
            <p:cNvSpPr/>
            <p:nvPr/>
          </p:nvSpPr>
          <p:spPr>
            <a:xfrm>
              <a:off x="1223962" y="2024062"/>
              <a:ext cx="4714875" cy="1419225"/>
            </a:xfrm>
            <a:custGeom>
              <a:avLst/>
              <a:gdLst/>
              <a:ahLst/>
              <a:cxnLst/>
              <a:rect l="l" t="t" r="r" b="b"/>
              <a:pathLst>
                <a:path w="4714875" h="1419225">
                  <a:moveTo>
                    <a:pt x="4648127" y="1419224"/>
                  </a:moveTo>
                  <a:lnTo>
                    <a:pt x="66746" y="1419224"/>
                  </a:lnTo>
                  <a:lnTo>
                    <a:pt x="62101" y="1418767"/>
                  </a:lnTo>
                  <a:lnTo>
                    <a:pt x="24240" y="1401617"/>
                  </a:lnTo>
                  <a:lnTo>
                    <a:pt x="2287" y="1366324"/>
                  </a:lnTo>
                  <a:lnTo>
                    <a:pt x="0" y="1352477"/>
                  </a:lnTo>
                  <a:lnTo>
                    <a:pt x="0" y="1347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648127" y="0"/>
                  </a:lnTo>
                  <a:lnTo>
                    <a:pt x="4687025" y="14645"/>
                  </a:lnTo>
                  <a:lnTo>
                    <a:pt x="4711230" y="48433"/>
                  </a:lnTo>
                  <a:lnTo>
                    <a:pt x="4714874" y="66746"/>
                  </a:lnTo>
                  <a:lnTo>
                    <a:pt x="4714874" y="1352477"/>
                  </a:lnTo>
                  <a:lnTo>
                    <a:pt x="4700228" y="1391376"/>
                  </a:lnTo>
                  <a:lnTo>
                    <a:pt x="4666440" y="1415581"/>
                  </a:lnTo>
                  <a:lnTo>
                    <a:pt x="4652772" y="1418767"/>
                  </a:lnTo>
                  <a:lnTo>
                    <a:pt x="4648127" y="1419224"/>
                  </a:lnTo>
                  <a:close/>
                </a:path>
              </a:pathLst>
            </a:custGeom>
            <a:solidFill>
              <a:srgbClr val="11172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3962" y="2024062"/>
              <a:ext cx="4714875" cy="1419225"/>
            </a:xfrm>
            <a:custGeom>
              <a:avLst/>
              <a:gdLst/>
              <a:ahLst/>
              <a:cxnLst/>
              <a:rect l="l" t="t" r="r" b="b"/>
              <a:pathLst>
                <a:path w="4714875" h="1419225">
                  <a:moveTo>
                    <a:pt x="0" y="1347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643437" y="0"/>
                  </a:lnTo>
                  <a:lnTo>
                    <a:pt x="4648127" y="0"/>
                  </a:lnTo>
                  <a:lnTo>
                    <a:pt x="4652772" y="457"/>
                  </a:lnTo>
                  <a:lnTo>
                    <a:pt x="4657373" y="1372"/>
                  </a:lnTo>
                  <a:lnTo>
                    <a:pt x="4661974" y="2287"/>
                  </a:lnTo>
                  <a:lnTo>
                    <a:pt x="4666440" y="3642"/>
                  </a:lnTo>
                  <a:lnTo>
                    <a:pt x="4670774" y="5437"/>
                  </a:lnTo>
                  <a:lnTo>
                    <a:pt x="4675108" y="7232"/>
                  </a:lnTo>
                  <a:lnTo>
                    <a:pt x="4693950" y="20923"/>
                  </a:lnTo>
                  <a:lnTo>
                    <a:pt x="4697267" y="24240"/>
                  </a:lnTo>
                  <a:lnTo>
                    <a:pt x="4714416" y="62101"/>
                  </a:lnTo>
                  <a:lnTo>
                    <a:pt x="4714874" y="71437"/>
                  </a:lnTo>
                  <a:lnTo>
                    <a:pt x="4714874" y="1347787"/>
                  </a:lnTo>
                  <a:lnTo>
                    <a:pt x="4702834" y="1387475"/>
                  </a:lnTo>
                  <a:lnTo>
                    <a:pt x="4700228" y="1391376"/>
                  </a:lnTo>
                  <a:lnTo>
                    <a:pt x="4683125" y="1407185"/>
                  </a:lnTo>
                  <a:lnTo>
                    <a:pt x="4679225" y="1409791"/>
                  </a:lnTo>
                  <a:lnTo>
                    <a:pt x="4675108" y="1411991"/>
                  </a:lnTo>
                  <a:lnTo>
                    <a:pt x="4670774" y="1413786"/>
                  </a:lnTo>
                  <a:lnTo>
                    <a:pt x="4666440" y="1415581"/>
                  </a:lnTo>
                  <a:lnTo>
                    <a:pt x="4661974" y="1416936"/>
                  </a:lnTo>
                  <a:lnTo>
                    <a:pt x="4657373" y="1417852"/>
                  </a:lnTo>
                  <a:lnTo>
                    <a:pt x="4652772" y="1418767"/>
                  </a:lnTo>
                  <a:lnTo>
                    <a:pt x="4648127" y="1419224"/>
                  </a:lnTo>
                  <a:lnTo>
                    <a:pt x="4643437" y="1419224"/>
                  </a:lnTo>
                  <a:lnTo>
                    <a:pt x="71437" y="1419224"/>
                  </a:lnTo>
                  <a:lnTo>
                    <a:pt x="66746" y="1419224"/>
                  </a:lnTo>
                  <a:lnTo>
                    <a:pt x="62101" y="1418767"/>
                  </a:lnTo>
                  <a:lnTo>
                    <a:pt x="57500" y="1417852"/>
                  </a:lnTo>
                  <a:lnTo>
                    <a:pt x="52900" y="1416936"/>
                  </a:lnTo>
                  <a:lnTo>
                    <a:pt x="48433" y="1415581"/>
                  </a:lnTo>
                  <a:lnTo>
                    <a:pt x="44099" y="1413786"/>
                  </a:lnTo>
                  <a:lnTo>
                    <a:pt x="39765" y="1411991"/>
                  </a:lnTo>
                  <a:lnTo>
                    <a:pt x="35649" y="1409791"/>
                  </a:lnTo>
                  <a:lnTo>
                    <a:pt x="31748" y="1407185"/>
                  </a:lnTo>
                  <a:lnTo>
                    <a:pt x="27848" y="1404579"/>
                  </a:lnTo>
                  <a:lnTo>
                    <a:pt x="12039" y="1387475"/>
                  </a:lnTo>
                  <a:lnTo>
                    <a:pt x="9433" y="1383575"/>
                  </a:lnTo>
                  <a:lnTo>
                    <a:pt x="7232" y="1379458"/>
                  </a:lnTo>
                  <a:lnTo>
                    <a:pt x="5437" y="1375125"/>
                  </a:lnTo>
                  <a:lnTo>
                    <a:pt x="3642" y="1370791"/>
                  </a:lnTo>
                  <a:lnTo>
                    <a:pt x="2287" y="1366324"/>
                  </a:lnTo>
                  <a:lnTo>
                    <a:pt x="1372" y="1361724"/>
                  </a:lnTo>
                  <a:lnTo>
                    <a:pt x="457" y="1357123"/>
                  </a:lnTo>
                  <a:lnTo>
                    <a:pt x="0" y="1352477"/>
                  </a:lnTo>
                  <a:lnTo>
                    <a:pt x="0" y="1347787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3674" y="2295524"/>
              <a:ext cx="215900" cy="231775"/>
            </a:xfrm>
            <a:prstGeom prst="rect">
              <a:avLst/>
            </a:prstGeom>
          </p:spPr>
        </p:pic>
      </p:grpSp>
      <p:sp>
        <p:nvSpPr>
          <p:cNvPr id="3" name="object 11"/>
          <p:cNvSpPr txBox="1">
            <a:spLocks/>
          </p:cNvSpPr>
          <p:nvPr/>
        </p:nvSpPr>
        <p:spPr>
          <a:xfrm>
            <a:off x="1978026" y="1926820"/>
            <a:ext cx="1876425" cy="283210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IN" sz="1650" b="1" spc="-85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lang="en-IN" sz="1650" b="1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50" b="1" spc="-55">
                <a:solidFill>
                  <a:srgbClr val="FFFFFF"/>
                </a:solidFill>
                <a:latin typeface="Arial"/>
                <a:cs typeface="Arial"/>
              </a:rPr>
              <a:t>Initialization</a:t>
            </a:r>
            <a:endParaRPr lang="en-IN" sz="1650">
              <a:latin typeface="Arial"/>
              <a:cs typeface="Arial"/>
            </a:endParaRPr>
          </a:p>
        </p:txBody>
      </p:sp>
      <p:sp>
        <p:nvSpPr>
          <p:cNvPr id="5" name="object 12"/>
          <p:cNvSpPr txBox="1"/>
          <p:nvPr/>
        </p:nvSpPr>
        <p:spPr>
          <a:xfrm>
            <a:off x="1597025" y="2354605"/>
            <a:ext cx="4224655" cy="514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80"/>
              </a:spcBef>
            </a:pP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System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initialized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admin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rights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ensuring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full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access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to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system</a:t>
            </a:r>
            <a:r>
              <a:rPr sz="1300" spc="-6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resources</a:t>
            </a:r>
            <a:r>
              <a:rPr sz="1300" spc="-6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300" spc="-6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event</a:t>
            </a:r>
            <a:r>
              <a:rPr sz="1300" spc="-6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monitoring</a:t>
            </a:r>
            <a:r>
              <a:rPr sz="1300" spc="-6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capabilities</a:t>
            </a:r>
            <a:r>
              <a:rPr sz="1350" spc="-10" dirty="0">
                <a:solidFill>
                  <a:srgbClr val="D0D5DA"/>
                </a:solidFill>
                <a:latin typeface="Sitka Text"/>
                <a:cs typeface="Sitka Text"/>
              </a:rPr>
              <a:t>.</a:t>
            </a:r>
            <a:endParaRPr sz="1350">
              <a:latin typeface="Sitka Text"/>
              <a:cs typeface="Sitka Text"/>
            </a:endParaRPr>
          </a:p>
        </p:txBody>
      </p:sp>
      <p:grpSp>
        <p:nvGrpSpPr>
          <p:cNvPr id="6" name="object 13"/>
          <p:cNvGrpSpPr/>
          <p:nvPr/>
        </p:nvGrpSpPr>
        <p:grpSpPr>
          <a:xfrm>
            <a:off x="1371600" y="3354271"/>
            <a:ext cx="4724400" cy="1428750"/>
            <a:chOff x="1219199" y="3676650"/>
            <a:chExt cx="4724400" cy="1428750"/>
          </a:xfrm>
        </p:grpSpPr>
        <p:sp>
          <p:nvSpPr>
            <p:cNvPr id="14" name="object 14"/>
            <p:cNvSpPr/>
            <p:nvPr/>
          </p:nvSpPr>
          <p:spPr>
            <a:xfrm>
              <a:off x="1223962" y="3681412"/>
              <a:ext cx="4714875" cy="1419225"/>
            </a:xfrm>
            <a:custGeom>
              <a:avLst/>
              <a:gdLst/>
              <a:ahLst/>
              <a:cxnLst/>
              <a:rect l="l" t="t" r="r" b="b"/>
              <a:pathLst>
                <a:path w="4714875" h="1419225">
                  <a:moveTo>
                    <a:pt x="4648127" y="1419224"/>
                  </a:moveTo>
                  <a:lnTo>
                    <a:pt x="66746" y="1419224"/>
                  </a:lnTo>
                  <a:lnTo>
                    <a:pt x="62101" y="1418767"/>
                  </a:lnTo>
                  <a:lnTo>
                    <a:pt x="24240" y="1401617"/>
                  </a:lnTo>
                  <a:lnTo>
                    <a:pt x="2287" y="1366324"/>
                  </a:lnTo>
                  <a:lnTo>
                    <a:pt x="0" y="1352477"/>
                  </a:lnTo>
                  <a:lnTo>
                    <a:pt x="0" y="1347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648127" y="0"/>
                  </a:lnTo>
                  <a:lnTo>
                    <a:pt x="4687025" y="14645"/>
                  </a:lnTo>
                  <a:lnTo>
                    <a:pt x="4711230" y="48433"/>
                  </a:lnTo>
                  <a:lnTo>
                    <a:pt x="4714874" y="66746"/>
                  </a:lnTo>
                  <a:lnTo>
                    <a:pt x="4714874" y="1352477"/>
                  </a:lnTo>
                  <a:lnTo>
                    <a:pt x="4700228" y="1391376"/>
                  </a:lnTo>
                  <a:lnTo>
                    <a:pt x="4666440" y="1415581"/>
                  </a:lnTo>
                  <a:lnTo>
                    <a:pt x="4652772" y="1418767"/>
                  </a:lnTo>
                  <a:lnTo>
                    <a:pt x="4648127" y="1419224"/>
                  </a:lnTo>
                  <a:close/>
                </a:path>
              </a:pathLst>
            </a:custGeom>
            <a:solidFill>
              <a:srgbClr val="11172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1223962" y="3681412"/>
              <a:ext cx="4714875" cy="1419225"/>
            </a:xfrm>
            <a:custGeom>
              <a:avLst/>
              <a:gdLst/>
              <a:ahLst/>
              <a:cxnLst/>
              <a:rect l="l" t="t" r="r" b="b"/>
              <a:pathLst>
                <a:path w="4714875" h="1419225">
                  <a:moveTo>
                    <a:pt x="0" y="1347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643437" y="0"/>
                  </a:lnTo>
                  <a:lnTo>
                    <a:pt x="4648127" y="0"/>
                  </a:lnTo>
                  <a:lnTo>
                    <a:pt x="4652772" y="457"/>
                  </a:lnTo>
                  <a:lnTo>
                    <a:pt x="4657373" y="1372"/>
                  </a:lnTo>
                  <a:lnTo>
                    <a:pt x="4661974" y="2287"/>
                  </a:lnTo>
                  <a:lnTo>
                    <a:pt x="4666440" y="3642"/>
                  </a:lnTo>
                  <a:lnTo>
                    <a:pt x="4670774" y="5437"/>
                  </a:lnTo>
                  <a:lnTo>
                    <a:pt x="4675108" y="7232"/>
                  </a:lnTo>
                  <a:lnTo>
                    <a:pt x="4693950" y="20923"/>
                  </a:lnTo>
                  <a:lnTo>
                    <a:pt x="4697267" y="24240"/>
                  </a:lnTo>
                  <a:lnTo>
                    <a:pt x="4714416" y="62101"/>
                  </a:lnTo>
                  <a:lnTo>
                    <a:pt x="4714874" y="71437"/>
                  </a:lnTo>
                  <a:lnTo>
                    <a:pt x="4714874" y="1347787"/>
                  </a:lnTo>
                  <a:lnTo>
                    <a:pt x="4702834" y="1387475"/>
                  </a:lnTo>
                  <a:lnTo>
                    <a:pt x="4700228" y="1391376"/>
                  </a:lnTo>
                  <a:lnTo>
                    <a:pt x="4683125" y="1407185"/>
                  </a:lnTo>
                  <a:lnTo>
                    <a:pt x="4679225" y="1409791"/>
                  </a:lnTo>
                  <a:lnTo>
                    <a:pt x="4675108" y="1411991"/>
                  </a:lnTo>
                  <a:lnTo>
                    <a:pt x="4670774" y="1413786"/>
                  </a:lnTo>
                  <a:lnTo>
                    <a:pt x="4666440" y="1415581"/>
                  </a:lnTo>
                  <a:lnTo>
                    <a:pt x="4661974" y="1416936"/>
                  </a:lnTo>
                  <a:lnTo>
                    <a:pt x="4657373" y="1417852"/>
                  </a:lnTo>
                  <a:lnTo>
                    <a:pt x="4652772" y="1418767"/>
                  </a:lnTo>
                  <a:lnTo>
                    <a:pt x="4648127" y="1419224"/>
                  </a:lnTo>
                  <a:lnTo>
                    <a:pt x="4643437" y="1419224"/>
                  </a:lnTo>
                  <a:lnTo>
                    <a:pt x="71437" y="1419224"/>
                  </a:lnTo>
                  <a:lnTo>
                    <a:pt x="66746" y="1419224"/>
                  </a:lnTo>
                  <a:lnTo>
                    <a:pt x="62101" y="1418767"/>
                  </a:lnTo>
                  <a:lnTo>
                    <a:pt x="57500" y="1417852"/>
                  </a:lnTo>
                  <a:lnTo>
                    <a:pt x="52900" y="1416936"/>
                  </a:lnTo>
                  <a:lnTo>
                    <a:pt x="48433" y="1415581"/>
                  </a:lnTo>
                  <a:lnTo>
                    <a:pt x="44099" y="1413786"/>
                  </a:lnTo>
                  <a:lnTo>
                    <a:pt x="39765" y="1411991"/>
                  </a:lnTo>
                  <a:lnTo>
                    <a:pt x="35649" y="1409791"/>
                  </a:lnTo>
                  <a:lnTo>
                    <a:pt x="31748" y="1407185"/>
                  </a:lnTo>
                  <a:lnTo>
                    <a:pt x="27848" y="1404579"/>
                  </a:lnTo>
                  <a:lnTo>
                    <a:pt x="12039" y="1387475"/>
                  </a:lnTo>
                  <a:lnTo>
                    <a:pt x="9433" y="1383575"/>
                  </a:lnTo>
                  <a:lnTo>
                    <a:pt x="7232" y="1379458"/>
                  </a:lnTo>
                  <a:lnTo>
                    <a:pt x="5437" y="1375125"/>
                  </a:lnTo>
                  <a:lnTo>
                    <a:pt x="3642" y="1370791"/>
                  </a:lnTo>
                  <a:lnTo>
                    <a:pt x="2287" y="1366324"/>
                  </a:lnTo>
                  <a:lnTo>
                    <a:pt x="1372" y="1361724"/>
                  </a:lnTo>
                  <a:lnTo>
                    <a:pt x="457" y="1357123"/>
                  </a:lnTo>
                  <a:lnTo>
                    <a:pt x="0" y="1352477"/>
                  </a:lnTo>
                  <a:lnTo>
                    <a:pt x="0" y="1347787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4149" y="3965574"/>
              <a:ext cx="263525" cy="203200"/>
            </a:xfrm>
            <a:prstGeom prst="rect">
              <a:avLst/>
            </a:prstGeom>
          </p:spPr>
        </p:pic>
      </p:grpSp>
      <p:sp>
        <p:nvSpPr>
          <p:cNvPr id="18" name="object 17"/>
          <p:cNvSpPr txBox="1"/>
          <p:nvPr/>
        </p:nvSpPr>
        <p:spPr>
          <a:xfrm>
            <a:off x="2006601" y="3584170"/>
            <a:ext cx="211455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Canary </a:t>
            </a:r>
            <a:r>
              <a:rPr sz="1650" b="1" spc="-7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1597025" y="4011955"/>
            <a:ext cx="3767454" cy="514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80"/>
              </a:spcBef>
            </a:pP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Canary</a:t>
            </a:r>
            <a:r>
              <a:rPr sz="13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files</a:t>
            </a:r>
            <a:r>
              <a:rPr sz="13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created</a:t>
            </a:r>
            <a:r>
              <a:rPr sz="13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3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continuously</a:t>
            </a:r>
            <a:r>
              <a:rPr sz="13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monitored</a:t>
            </a:r>
            <a:r>
              <a:rPr sz="13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for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unauthorized</a:t>
            </a:r>
            <a:r>
              <a:rPr sz="13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access</a:t>
            </a:r>
            <a:r>
              <a:rPr sz="13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attempts</a:t>
            </a:r>
            <a:r>
              <a:rPr sz="13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modifications</a:t>
            </a:r>
            <a:r>
              <a:rPr sz="1350" spc="-10" dirty="0">
                <a:solidFill>
                  <a:srgbClr val="D0D5DA"/>
                </a:solidFill>
                <a:latin typeface="Sitka Text"/>
                <a:cs typeface="Sitka Text"/>
              </a:rPr>
              <a:t>.</a:t>
            </a:r>
            <a:endParaRPr sz="1350">
              <a:latin typeface="Sitka Text"/>
              <a:cs typeface="Sitka Text"/>
            </a:endParaRPr>
          </a:p>
        </p:txBody>
      </p:sp>
      <p:grpSp>
        <p:nvGrpSpPr>
          <p:cNvPr id="20" name="object 19"/>
          <p:cNvGrpSpPr/>
          <p:nvPr/>
        </p:nvGrpSpPr>
        <p:grpSpPr>
          <a:xfrm>
            <a:off x="6400800" y="1696921"/>
            <a:ext cx="4724400" cy="1428750"/>
            <a:chOff x="6248399" y="2019300"/>
            <a:chExt cx="4724400" cy="1428750"/>
          </a:xfrm>
        </p:grpSpPr>
        <p:sp>
          <p:nvSpPr>
            <p:cNvPr id="21" name="object 20"/>
            <p:cNvSpPr/>
            <p:nvPr/>
          </p:nvSpPr>
          <p:spPr>
            <a:xfrm>
              <a:off x="6253162" y="2024062"/>
              <a:ext cx="4714875" cy="1419225"/>
            </a:xfrm>
            <a:custGeom>
              <a:avLst/>
              <a:gdLst/>
              <a:ahLst/>
              <a:cxnLst/>
              <a:rect l="l" t="t" r="r" b="b"/>
              <a:pathLst>
                <a:path w="4714875" h="1419225">
                  <a:moveTo>
                    <a:pt x="4648127" y="1419224"/>
                  </a:moveTo>
                  <a:lnTo>
                    <a:pt x="66746" y="1419224"/>
                  </a:lnTo>
                  <a:lnTo>
                    <a:pt x="62101" y="1418767"/>
                  </a:lnTo>
                  <a:lnTo>
                    <a:pt x="24240" y="1401617"/>
                  </a:lnTo>
                  <a:lnTo>
                    <a:pt x="2287" y="1366324"/>
                  </a:lnTo>
                  <a:lnTo>
                    <a:pt x="0" y="1352477"/>
                  </a:lnTo>
                  <a:lnTo>
                    <a:pt x="0" y="1347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648127" y="0"/>
                  </a:lnTo>
                  <a:lnTo>
                    <a:pt x="4687025" y="14645"/>
                  </a:lnTo>
                  <a:lnTo>
                    <a:pt x="4711230" y="48433"/>
                  </a:lnTo>
                  <a:lnTo>
                    <a:pt x="4714874" y="66746"/>
                  </a:lnTo>
                  <a:lnTo>
                    <a:pt x="4714874" y="1352477"/>
                  </a:lnTo>
                  <a:lnTo>
                    <a:pt x="4700228" y="1391376"/>
                  </a:lnTo>
                  <a:lnTo>
                    <a:pt x="4666440" y="1415581"/>
                  </a:lnTo>
                  <a:lnTo>
                    <a:pt x="4652772" y="1418767"/>
                  </a:lnTo>
                  <a:lnTo>
                    <a:pt x="4648127" y="1419224"/>
                  </a:lnTo>
                  <a:close/>
                </a:path>
              </a:pathLst>
            </a:custGeom>
            <a:solidFill>
              <a:srgbClr val="11172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6253162" y="2024062"/>
              <a:ext cx="4714875" cy="1419225"/>
            </a:xfrm>
            <a:custGeom>
              <a:avLst/>
              <a:gdLst/>
              <a:ahLst/>
              <a:cxnLst/>
              <a:rect l="l" t="t" r="r" b="b"/>
              <a:pathLst>
                <a:path w="4714875" h="1419225">
                  <a:moveTo>
                    <a:pt x="0" y="1347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643437" y="0"/>
                  </a:lnTo>
                  <a:lnTo>
                    <a:pt x="4648127" y="0"/>
                  </a:lnTo>
                  <a:lnTo>
                    <a:pt x="4652772" y="457"/>
                  </a:lnTo>
                  <a:lnTo>
                    <a:pt x="4657373" y="1372"/>
                  </a:lnTo>
                  <a:lnTo>
                    <a:pt x="4661974" y="2287"/>
                  </a:lnTo>
                  <a:lnTo>
                    <a:pt x="4666440" y="3642"/>
                  </a:lnTo>
                  <a:lnTo>
                    <a:pt x="4670774" y="5437"/>
                  </a:lnTo>
                  <a:lnTo>
                    <a:pt x="4675108" y="7232"/>
                  </a:lnTo>
                  <a:lnTo>
                    <a:pt x="4693950" y="20923"/>
                  </a:lnTo>
                  <a:lnTo>
                    <a:pt x="4697267" y="24240"/>
                  </a:lnTo>
                  <a:lnTo>
                    <a:pt x="4714416" y="62101"/>
                  </a:lnTo>
                  <a:lnTo>
                    <a:pt x="4714874" y="71437"/>
                  </a:lnTo>
                  <a:lnTo>
                    <a:pt x="4714874" y="1347787"/>
                  </a:lnTo>
                  <a:lnTo>
                    <a:pt x="4702834" y="1387475"/>
                  </a:lnTo>
                  <a:lnTo>
                    <a:pt x="4700228" y="1391376"/>
                  </a:lnTo>
                  <a:lnTo>
                    <a:pt x="4683125" y="1407185"/>
                  </a:lnTo>
                  <a:lnTo>
                    <a:pt x="4679225" y="1409791"/>
                  </a:lnTo>
                  <a:lnTo>
                    <a:pt x="4675108" y="1411991"/>
                  </a:lnTo>
                  <a:lnTo>
                    <a:pt x="4670774" y="1413786"/>
                  </a:lnTo>
                  <a:lnTo>
                    <a:pt x="4666440" y="1415581"/>
                  </a:lnTo>
                  <a:lnTo>
                    <a:pt x="4661974" y="1416936"/>
                  </a:lnTo>
                  <a:lnTo>
                    <a:pt x="4657373" y="1417852"/>
                  </a:lnTo>
                  <a:lnTo>
                    <a:pt x="4652772" y="1418767"/>
                  </a:lnTo>
                  <a:lnTo>
                    <a:pt x="4648127" y="1419224"/>
                  </a:lnTo>
                  <a:lnTo>
                    <a:pt x="4643437" y="1419224"/>
                  </a:lnTo>
                  <a:lnTo>
                    <a:pt x="71437" y="1419224"/>
                  </a:lnTo>
                  <a:lnTo>
                    <a:pt x="66746" y="1419224"/>
                  </a:lnTo>
                  <a:lnTo>
                    <a:pt x="62101" y="1418767"/>
                  </a:lnTo>
                  <a:lnTo>
                    <a:pt x="57500" y="1417852"/>
                  </a:lnTo>
                  <a:lnTo>
                    <a:pt x="52900" y="1416936"/>
                  </a:lnTo>
                  <a:lnTo>
                    <a:pt x="48433" y="1415581"/>
                  </a:lnTo>
                  <a:lnTo>
                    <a:pt x="44099" y="1413786"/>
                  </a:lnTo>
                  <a:lnTo>
                    <a:pt x="39765" y="1411991"/>
                  </a:lnTo>
                  <a:lnTo>
                    <a:pt x="35649" y="1409791"/>
                  </a:lnTo>
                  <a:lnTo>
                    <a:pt x="31748" y="1407185"/>
                  </a:lnTo>
                  <a:lnTo>
                    <a:pt x="27848" y="1404579"/>
                  </a:lnTo>
                  <a:lnTo>
                    <a:pt x="12039" y="1387475"/>
                  </a:lnTo>
                  <a:lnTo>
                    <a:pt x="9433" y="1383575"/>
                  </a:lnTo>
                  <a:lnTo>
                    <a:pt x="7232" y="1379458"/>
                  </a:lnTo>
                  <a:lnTo>
                    <a:pt x="5437" y="1375125"/>
                  </a:lnTo>
                  <a:lnTo>
                    <a:pt x="3642" y="1370791"/>
                  </a:lnTo>
                  <a:lnTo>
                    <a:pt x="2287" y="1366324"/>
                  </a:lnTo>
                  <a:lnTo>
                    <a:pt x="1372" y="1361724"/>
                  </a:lnTo>
                  <a:lnTo>
                    <a:pt x="457" y="1357123"/>
                  </a:lnTo>
                  <a:lnTo>
                    <a:pt x="0" y="1352477"/>
                  </a:lnTo>
                  <a:lnTo>
                    <a:pt x="0" y="1347787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6049" y="2292349"/>
              <a:ext cx="180975" cy="234950"/>
            </a:xfrm>
            <a:prstGeom prst="rect">
              <a:avLst/>
            </a:prstGeom>
          </p:spPr>
        </p:pic>
      </p:grpSp>
      <p:sp>
        <p:nvSpPr>
          <p:cNvPr id="24" name="object 23"/>
          <p:cNvSpPr txBox="1"/>
          <p:nvPr/>
        </p:nvSpPr>
        <p:spPr>
          <a:xfrm>
            <a:off x="6978651" y="1926820"/>
            <a:ext cx="157861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r>
              <a:rPr sz="16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1650">
              <a:latin typeface="Arial"/>
              <a:cs typeface="Arial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6626225" y="2354605"/>
            <a:ext cx="3962400" cy="514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80"/>
              </a:spcBef>
            </a:pP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When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attack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detected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D0D5DA"/>
                </a:solidFill>
                <a:latin typeface="Microsoft Sans Serif"/>
                <a:cs typeface="Microsoft Sans Serif"/>
              </a:rPr>
              <a:t>→</a:t>
            </a:r>
            <a:r>
              <a:rPr sz="1200" spc="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malicious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terminated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instantly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50" spc="-114" dirty="0">
                <a:solidFill>
                  <a:srgbClr val="D0D5DA"/>
                </a:solidFill>
                <a:latin typeface="Sitka Text"/>
                <a:cs typeface="Sitka Text"/>
              </a:rPr>
              <a:t>+</a:t>
            </a:r>
            <a:r>
              <a:rPr sz="1350" spc="-50" dirty="0">
                <a:solidFill>
                  <a:srgbClr val="D0D5DA"/>
                </a:solidFill>
                <a:latin typeface="Sitka Text"/>
                <a:cs typeface="Sitka Text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network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connection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disabled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automatically</a:t>
            </a:r>
            <a:r>
              <a:rPr sz="1350" spc="-10" dirty="0">
                <a:solidFill>
                  <a:srgbClr val="D0D5DA"/>
                </a:solidFill>
                <a:latin typeface="Sitka Text"/>
                <a:cs typeface="Sitka Text"/>
              </a:rPr>
              <a:t>.</a:t>
            </a:r>
            <a:endParaRPr sz="1350">
              <a:latin typeface="Sitka Text"/>
              <a:cs typeface="Sitka Text"/>
            </a:endParaRPr>
          </a:p>
        </p:txBody>
      </p:sp>
      <p:grpSp>
        <p:nvGrpSpPr>
          <p:cNvPr id="26" name="object 25"/>
          <p:cNvGrpSpPr/>
          <p:nvPr/>
        </p:nvGrpSpPr>
        <p:grpSpPr>
          <a:xfrm>
            <a:off x="6400800" y="3354271"/>
            <a:ext cx="4724400" cy="1428750"/>
            <a:chOff x="6248399" y="3676650"/>
            <a:chExt cx="4724400" cy="1428750"/>
          </a:xfrm>
        </p:grpSpPr>
        <p:sp>
          <p:nvSpPr>
            <p:cNvPr id="27" name="object 26"/>
            <p:cNvSpPr/>
            <p:nvPr/>
          </p:nvSpPr>
          <p:spPr>
            <a:xfrm>
              <a:off x="6253162" y="3681412"/>
              <a:ext cx="4714875" cy="1419225"/>
            </a:xfrm>
            <a:custGeom>
              <a:avLst/>
              <a:gdLst/>
              <a:ahLst/>
              <a:cxnLst/>
              <a:rect l="l" t="t" r="r" b="b"/>
              <a:pathLst>
                <a:path w="4714875" h="1419225">
                  <a:moveTo>
                    <a:pt x="4648127" y="1419224"/>
                  </a:moveTo>
                  <a:lnTo>
                    <a:pt x="66746" y="1419224"/>
                  </a:lnTo>
                  <a:lnTo>
                    <a:pt x="62101" y="1418767"/>
                  </a:lnTo>
                  <a:lnTo>
                    <a:pt x="24240" y="1401617"/>
                  </a:lnTo>
                  <a:lnTo>
                    <a:pt x="2287" y="1366324"/>
                  </a:lnTo>
                  <a:lnTo>
                    <a:pt x="0" y="1352477"/>
                  </a:lnTo>
                  <a:lnTo>
                    <a:pt x="0" y="1347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648127" y="0"/>
                  </a:lnTo>
                  <a:lnTo>
                    <a:pt x="4687025" y="14645"/>
                  </a:lnTo>
                  <a:lnTo>
                    <a:pt x="4711230" y="48433"/>
                  </a:lnTo>
                  <a:lnTo>
                    <a:pt x="4714874" y="66746"/>
                  </a:lnTo>
                  <a:lnTo>
                    <a:pt x="4714874" y="1352477"/>
                  </a:lnTo>
                  <a:lnTo>
                    <a:pt x="4700228" y="1391376"/>
                  </a:lnTo>
                  <a:lnTo>
                    <a:pt x="4666440" y="1415581"/>
                  </a:lnTo>
                  <a:lnTo>
                    <a:pt x="4652772" y="1418767"/>
                  </a:lnTo>
                  <a:lnTo>
                    <a:pt x="4648127" y="1419224"/>
                  </a:lnTo>
                  <a:close/>
                </a:path>
              </a:pathLst>
            </a:custGeom>
            <a:solidFill>
              <a:srgbClr val="11172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6253162" y="3681412"/>
              <a:ext cx="4714875" cy="1419225"/>
            </a:xfrm>
            <a:custGeom>
              <a:avLst/>
              <a:gdLst/>
              <a:ahLst/>
              <a:cxnLst/>
              <a:rect l="l" t="t" r="r" b="b"/>
              <a:pathLst>
                <a:path w="4714875" h="1419225">
                  <a:moveTo>
                    <a:pt x="0" y="1347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643437" y="0"/>
                  </a:lnTo>
                  <a:lnTo>
                    <a:pt x="4648127" y="0"/>
                  </a:lnTo>
                  <a:lnTo>
                    <a:pt x="4652772" y="457"/>
                  </a:lnTo>
                  <a:lnTo>
                    <a:pt x="4657373" y="1372"/>
                  </a:lnTo>
                  <a:lnTo>
                    <a:pt x="4661974" y="2287"/>
                  </a:lnTo>
                  <a:lnTo>
                    <a:pt x="4666440" y="3642"/>
                  </a:lnTo>
                  <a:lnTo>
                    <a:pt x="4670774" y="5437"/>
                  </a:lnTo>
                  <a:lnTo>
                    <a:pt x="4675108" y="7232"/>
                  </a:lnTo>
                  <a:lnTo>
                    <a:pt x="4693950" y="20923"/>
                  </a:lnTo>
                  <a:lnTo>
                    <a:pt x="4697267" y="24240"/>
                  </a:lnTo>
                  <a:lnTo>
                    <a:pt x="4714416" y="62101"/>
                  </a:lnTo>
                  <a:lnTo>
                    <a:pt x="4714874" y="71437"/>
                  </a:lnTo>
                  <a:lnTo>
                    <a:pt x="4714874" y="1347787"/>
                  </a:lnTo>
                  <a:lnTo>
                    <a:pt x="4702834" y="1387475"/>
                  </a:lnTo>
                  <a:lnTo>
                    <a:pt x="4700228" y="1391376"/>
                  </a:lnTo>
                  <a:lnTo>
                    <a:pt x="4683125" y="1407185"/>
                  </a:lnTo>
                  <a:lnTo>
                    <a:pt x="4679225" y="1409791"/>
                  </a:lnTo>
                  <a:lnTo>
                    <a:pt x="4675108" y="1411991"/>
                  </a:lnTo>
                  <a:lnTo>
                    <a:pt x="4670774" y="1413786"/>
                  </a:lnTo>
                  <a:lnTo>
                    <a:pt x="4666440" y="1415581"/>
                  </a:lnTo>
                  <a:lnTo>
                    <a:pt x="4661974" y="1416936"/>
                  </a:lnTo>
                  <a:lnTo>
                    <a:pt x="4657373" y="1417852"/>
                  </a:lnTo>
                  <a:lnTo>
                    <a:pt x="4652772" y="1418767"/>
                  </a:lnTo>
                  <a:lnTo>
                    <a:pt x="4648127" y="1419224"/>
                  </a:lnTo>
                  <a:lnTo>
                    <a:pt x="4643437" y="1419224"/>
                  </a:lnTo>
                  <a:lnTo>
                    <a:pt x="71437" y="1419224"/>
                  </a:lnTo>
                  <a:lnTo>
                    <a:pt x="66746" y="1419224"/>
                  </a:lnTo>
                  <a:lnTo>
                    <a:pt x="62101" y="1418767"/>
                  </a:lnTo>
                  <a:lnTo>
                    <a:pt x="57500" y="1417852"/>
                  </a:lnTo>
                  <a:lnTo>
                    <a:pt x="52900" y="1416936"/>
                  </a:lnTo>
                  <a:lnTo>
                    <a:pt x="48433" y="1415581"/>
                  </a:lnTo>
                  <a:lnTo>
                    <a:pt x="44099" y="1413786"/>
                  </a:lnTo>
                  <a:lnTo>
                    <a:pt x="39765" y="1411991"/>
                  </a:lnTo>
                  <a:lnTo>
                    <a:pt x="35649" y="1409791"/>
                  </a:lnTo>
                  <a:lnTo>
                    <a:pt x="31748" y="1407185"/>
                  </a:lnTo>
                  <a:lnTo>
                    <a:pt x="27848" y="1404579"/>
                  </a:lnTo>
                  <a:lnTo>
                    <a:pt x="12039" y="1387475"/>
                  </a:lnTo>
                  <a:lnTo>
                    <a:pt x="9433" y="1383575"/>
                  </a:lnTo>
                  <a:lnTo>
                    <a:pt x="7232" y="1379458"/>
                  </a:lnTo>
                  <a:lnTo>
                    <a:pt x="5437" y="1375125"/>
                  </a:lnTo>
                  <a:lnTo>
                    <a:pt x="3642" y="1370791"/>
                  </a:lnTo>
                  <a:lnTo>
                    <a:pt x="2287" y="1366324"/>
                  </a:lnTo>
                  <a:lnTo>
                    <a:pt x="1372" y="1361724"/>
                  </a:lnTo>
                  <a:lnTo>
                    <a:pt x="457" y="1357123"/>
                  </a:lnTo>
                  <a:lnTo>
                    <a:pt x="0" y="1352477"/>
                  </a:lnTo>
                  <a:lnTo>
                    <a:pt x="0" y="1347787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6524" y="3952874"/>
              <a:ext cx="171450" cy="228600"/>
            </a:xfrm>
            <a:prstGeom prst="rect">
              <a:avLst/>
            </a:prstGeom>
          </p:spPr>
        </p:pic>
      </p:grpSp>
      <p:sp>
        <p:nvSpPr>
          <p:cNvPr id="30" name="object 29"/>
          <p:cNvSpPr txBox="1"/>
          <p:nvPr/>
        </p:nvSpPr>
        <p:spPr>
          <a:xfrm>
            <a:off x="6950076" y="3584170"/>
            <a:ext cx="1341120" cy="283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b="1" spc="-85" dirty="0">
                <a:solidFill>
                  <a:srgbClr val="FFFFFF"/>
                </a:solidFill>
                <a:latin typeface="Arial"/>
                <a:cs typeface="Arial"/>
              </a:rPr>
              <a:t>Event </a:t>
            </a:r>
            <a:r>
              <a:rPr sz="1650" b="1" spc="-90" dirty="0">
                <a:solidFill>
                  <a:srgbClr val="FFFFFF"/>
                </a:solidFill>
                <a:latin typeface="Arial"/>
                <a:cs typeface="Arial"/>
              </a:rPr>
              <a:t>Logging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6626225" y="4011955"/>
            <a:ext cx="4039235" cy="514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21800"/>
              </a:lnSpc>
              <a:spcBef>
                <a:spcPts val="80"/>
              </a:spcBef>
            </a:pP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Comprehensive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logs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maintained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 for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each security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event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sz="13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detailed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timestamps</a:t>
            </a:r>
            <a:r>
              <a:rPr sz="13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sz="13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information</a:t>
            </a:r>
            <a:r>
              <a:rPr sz="1350" spc="-10" dirty="0">
                <a:solidFill>
                  <a:srgbClr val="D0D5DA"/>
                </a:solidFill>
                <a:latin typeface="Sitka Text"/>
                <a:cs typeface="Sitka Text"/>
              </a:rPr>
              <a:t>.</a:t>
            </a:r>
            <a:endParaRPr sz="1350">
              <a:latin typeface="Sitka Text"/>
              <a:cs typeface="Sitka Text"/>
            </a:endParaRPr>
          </a:p>
        </p:txBody>
      </p:sp>
      <p:grpSp>
        <p:nvGrpSpPr>
          <p:cNvPr id="32" name="object 31"/>
          <p:cNvGrpSpPr/>
          <p:nvPr/>
        </p:nvGrpSpPr>
        <p:grpSpPr>
          <a:xfrm>
            <a:off x="4800600" y="5240221"/>
            <a:ext cx="2895600" cy="457200"/>
            <a:chOff x="4648199" y="5562600"/>
            <a:chExt cx="2895600" cy="457200"/>
          </a:xfrm>
        </p:grpSpPr>
        <p:pic>
          <p:nvPicPr>
            <p:cNvPr id="33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8199" y="5562600"/>
              <a:ext cx="2895599" cy="457199"/>
            </a:xfrm>
            <a:prstGeom prst="rect">
              <a:avLst/>
            </a:prstGeom>
          </p:spPr>
        </p:pic>
        <p:pic>
          <p:nvPicPr>
            <p:cNvPr id="34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6571" y="5714999"/>
              <a:ext cx="152400" cy="152400"/>
            </a:xfrm>
            <a:prstGeom prst="rect">
              <a:avLst/>
            </a:prstGeom>
          </p:spPr>
        </p:pic>
      </p:grpSp>
      <p:sp>
        <p:nvSpPr>
          <p:cNvPr id="35" name="object 34"/>
          <p:cNvSpPr txBox="1"/>
          <p:nvPr/>
        </p:nvSpPr>
        <p:spPr>
          <a:xfrm>
            <a:off x="5362972" y="5337058"/>
            <a:ext cx="203771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60" dirty="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1350" b="1" spc="-6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80" dirty="0">
                <a:solidFill>
                  <a:srgbClr val="FFFFFF"/>
                </a:solidFill>
                <a:latin typeface="Arial"/>
                <a:cs typeface="Arial"/>
              </a:rPr>
              <a:t>Protection</a:t>
            </a:r>
            <a:r>
              <a:rPr sz="13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spc="-50" dirty="0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5C91FC6-1DC1-BBB0-B4A0-191CCE8A74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575" y="6066283"/>
            <a:ext cx="1676545" cy="152413"/>
          </a:xfrm>
          <a:prstGeom prst="rect">
            <a:avLst/>
          </a:prstGeom>
        </p:spPr>
      </p:pic>
      <p:pic>
        <p:nvPicPr>
          <p:cNvPr id="37" name="object 4">
            <a:extLst>
              <a:ext uri="{FF2B5EF4-FFF2-40B4-BE49-F238E27FC236}">
                <a16:creationId xmlns:a16="http://schemas.microsoft.com/office/drawing/2014/main" id="{21DE568D-F62F-7300-4ACC-385EB5562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6106" y="304278"/>
            <a:ext cx="6692718" cy="569387"/>
          </a:xfrm>
          <a:prstGeom prst="rect">
            <a:avLst/>
          </a:prstGeom>
        </p:spPr>
      </p:pic>
      <p:sp>
        <p:nvSpPr>
          <p:cNvPr id="38" name="object 8">
            <a:extLst>
              <a:ext uri="{FF2B5EF4-FFF2-40B4-BE49-F238E27FC236}">
                <a16:creationId xmlns:a16="http://schemas.microsoft.com/office/drawing/2014/main" id="{F5ED5B55-2249-2A0E-DA53-531570BC4E65}"/>
              </a:ext>
            </a:extLst>
          </p:cNvPr>
          <p:cNvSpPr txBox="1">
            <a:spLocks/>
          </p:cNvSpPr>
          <p:nvPr/>
        </p:nvSpPr>
        <p:spPr>
          <a:xfrm>
            <a:off x="1707855" y="275897"/>
            <a:ext cx="6151652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Implementation &amp; Results:-</a:t>
            </a:r>
          </a:p>
        </p:txBody>
      </p:sp>
    </p:spTree>
    <p:extLst>
      <p:ext uri="{BB962C8B-B14F-4D97-AF65-F5344CB8AC3E}">
        <p14:creationId xmlns:p14="http://schemas.microsoft.com/office/powerpoint/2010/main" val="231143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6BCA0-4FE0-B95D-BC6D-43DC600DC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887E20-E8BF-073A-FECC-0C615C826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9AD63-4CD8-BD71-43E8-64379F9A5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2527B-7813-9C92-EC8F-0696AEFE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640BE-6EC4-44B2-2940-73CF25958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F5AAD847-3796-A154-E13A-C963C1CF5422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3D9D34AD-2F11-0E3D-986D-F81262235CA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grpSp>
        <p:nvGrpSpPr>
          <p:cNvPr id="3" name="object 2"/>
          <p:cNvGrpSpPr/>
          <p:nvPr/>
        </p:nvGrpSpPr>
        <p:grpSpPr>
          <a:xfrm>
            <a:off x="1548582" y="892058"/>
            <a:ext cx="9753600" cy="1609725"/>
            <a:chOff x="1219199" y="1819274"/>
            <a:chExt cx="9753600" cy="160972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199" y="1819274"/>
              <a:ext cx="9753599" cy="16097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9199" y="1819274"/>
              <a:ext cx="9753600" cy="1609725"/>
            </a:xfrm>
            <a:custGeom>
              <a:avLst/>
              <a:gdLst/>
              <a:ahLst/>
              <a:cxnLst/>
              <a:rect l="l" t="t" r="r" b="b"/>
              <a:pathLst>
                <a:path w="9753600" h="1609725">
                  <a:moveTo>
                    <a:pt x="9677399" y="1609724"/>
                  </a:moveTo>
                  <a:lnTo>
                    <a:pt x="76199" y="1609724"/>
                  </a:lnTo>
                  <a:lnTo>
                    <a:pt x="68693" y="1609362"/>
                  </a:lnTo>
                  <a:lnTo>
                    <a:pt x="27882" y="1592457"/>
                  </a:lnTo>
                  <a:lnTo>
                    <a:pt x="3262" y="1555611"/>
                  </a:lnTo>
                  <a:lnTo>
                    <a:pt x="0" y="153352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9677399" y="0"/>
                  </a:lnTo>
                  <a:lnTo>
                    <a:pt x="9714219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537902"/>
                  </a:lnTo>
                  <a:lnTo>
                    <a:pt x="23194" y="1574207"/>
                  </a:lnTo>
                  <a:lnTo>
                    <a:pt x="54729" y="1596799"/>
                  </a:lnTo>
                  <a:lnTo>
                    <a:pt x="71822" y="1600199"/>
                  </a:lnTo>
                  <a:lnTo>
                    <a:pt x="9714219" y="1600199"/>
                  </a:lnTo>
                  <a:lnTo>
                    <a:pt x="9713355" y="1600716"/>
                  </a:lnTo>
                  <a:lnTo>
                    <a:pt x="9706558" y="1603924"/>
                  </a:lnTo>
                  <a:lnTo>
                    <a:pt x="9699485" y="1606462"/>
                  </a:lnTo>
                  <a:lnTo>
                    <a:pt x="9692267" y="1608274"/>
                  </a:lnTo>
                  <a:lnTo>
                    <a:pt x="9684905" y="1609362"/>
                  </a:lnTo>
                  <a:lnTo>
                    <a:pt x="9677399" y="1609724"/>
                  </a:lnTo>
                  <a:close/>
                </a:path>
                <a:path w="9753600" h="1609725">
                  <a:moveTo>
                    <a:pt x="9714219" y="1600199"/>
                  </a:moveTo>
                  <a:lnTo>
                    <a:pt x="9681776" y="1600199"/>
                  </a:lnTo>
                  <a:lnTo>
                    <a:pt x="9686112" y="1599772"/>
                  </a:lnTo>
                  <a:lnTo>
                    <a:pt x="9694699" y="1598064"/>
                  </a:lnTo>
                  <a:lnTo>
                    <a:pt x="9727640" y="1577575"/>
                  </a:lnTo>
                  <a:lnTo>
                    <a:pt x="9743646" y="1542238"/>
                  </a:lnTo>
                  <a:lnTo>
                    <a:pt x="9744073" y="1537902"/>
                  </a:lnTo>
                  <a:lnTo>
                    <a:pt x="9744073" y="71822"/>
                  </a:lnTo>
                  <a:lnTo>
                    <a:pt x="9730404" y="35517"/>
                  </a:lnTo>
                  <a:lnTo>
                    <a:pt x="9698555" y="12830"/>
                  </a:lnTo>
                  <a:lnTo>
                    <a:pt x="9681776" y="9524"/>
                  </a:lnTo>
                  <a:lnTo>
                    <a:pt x="9714219" y="9524"/>
                  </a:lnTo>
                  <a:lnTo>
                    <a:pt x="9744590" y="40243"/>
                  </a:lnTo>
                  <a:lnTo>
                    <a:pt x="9753599" y="1533524"/>
                  </a:lnTo>
                  <a:lnTo>
                    <a:pt x="9753236" y="1541031"/>
                  </a:lnTo>
                  <a:lnTo>
                    <a:pt x="9736331" y="1581842"/>
                  </a:lnTo>
                  <a:lnTo>
                    <a:pt x="9719868" y="1596799"/>
                  </a:lnTo>
                  <a:lnTo>
                    <a:pt x="9714219" y="160019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524" y="2133599"/>
              <a:ext cx="609599" cy="6095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1168" y="2336799"/>
              <a:ext cx="215900" cy="19367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/>
          </p:cNvSpPr>
          <p:nvPr/>
        </p:nvSpPr>
        <p:spPr>
          <a:xfrm>
            <a:off x="2688407" y="1175601"/>
            <a:ext cx="3998595" cy="323807"/>
          </a:xfrm>
          <a:prstGeom prst="rect">
            <a:avLst/>
          </a:prstGeom>
        </p:spPr>
        <p:txBody>
          <a:bodyPr vert="horz" wrap="square" lIns="0" tIns="1587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000" b="1" spc="-85" dirty="0">
                <a:solidFill>
                  <a:srgbClr val="FFFFFF"/>
                </a:solidFill>
                <a:latin typeface="Arial"/>
                <a:cs typeface="Arial"/>
              </a:rPr>
              <a:t>Canary</a:t>
            </a:r>
            <a:r>
              <a:rPr lang="en-US"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1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r>
              <a:rPr lang="en-US"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114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lang="en-US"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110" dirty="0">
                <a:solidFill>
                  <a:srgbClr val="FFFFFF"/>
                </a:solidFill>
                <a:latin typeface="Arial"/>
                <a:cs typeface="Arial"/>
              </a:rPr>
              <a:t>Early</a:t>
            </a:r>
            <a:r>
              <a:rPr lang="en-US"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105" dirty="0">
                <a:solidFill>
                  <a:srgbClr val="FFFFFF"/>
                </a:solidFill>
                <a:latin typeface="Arial"/>
                <a:cs typeface="Arial"/>
              </a:rPr>
              <a:t>Warning</a:t>
            </a:r>
            <a:r>
              <a:rPr lang="en-US"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-70" dirty="0">
                <a:solidFill>
                  <a:srgbClr val="FFFFFF"/>
                </a:solidFill>
                <a:latin typeface="Arial"/>
                <a:cs typeface="Arial"/>
              </a:rPr>
              <a:t>Traps</a:t>
            </a:r>
          </a:p>
        </p:txBody>
      </p:sp>
      <p:sp>
        <p:nvSpPr>
          <p:cNvPr id="5" name="object 11"/>
          <p:cNvSpPr txBox="1"/>
          <p:nvPr/>
        </p:nvSpPr>
        <p:spPr>
          <a:xfrm>
            <a:off x="2688407" y="1574789"/>
            <a:ext cx="7712709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spc="-140" dirty="0">
                <a:solidFill>
                  <a:srgbClr val="D0D5DA"/>
                </a:solidFill>
                <a:latin typeface="Microsoft Sans Serif"/>
                <a:cs typeface="Microsoft Sans Serif"/>
              </a:rPr>
              <a:t>HORUS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strategically</a:t>
            </a:r>
            <a:r>
              <a:rPr sz="1500" spc="-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deploys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canary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files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throughout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the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system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act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as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honeypots</a:t>
            </a:r>
            <a:r>
              <a:rPr sz="145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sz="145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detecting 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ransomware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activity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the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moment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malicious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processes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attempt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encrypt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files</a:t>
            </a:r>
            <a:r>
              <a:rPr sz="14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14" name="object 12"/>
          <p:cNvGrpSpPr/>
          <p:nvPr/>
        </p:nvGrpSpPr>
        <p:grpSpPr>
          <a:xfrm>
            <a:off x="1548582" y="2806583"/>
            <a:ext cx="9753600" cy="1600200"/>
            <a:chOff x="1219199" y="3733799"/>
            <a:chExt cx="9753600" cy="1600200"/>
          </a:xfrm>
        </p:grpSpPr>
        <p:pic>
          <p:nvPicPr>
            <p:cNvPr id="16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9199" y="3733799"/>
              <a:ext cx="9753599" cy="1600199"/>
            </a:xfrm>
            <a:prstGeom prst="rect">
              <a:avLst/>
            </a:prstGeom>
          </p:spPr>
        </p:pic>
        <p:sp>
          <p:nvSpPr>
            <p:cNvPr id="17" name="object 14"/>
            <p:cNvSpPr/>
            <p:nvPr/>
          </p:nvSpPr>
          <p:spPr>
            <a:xfrm>
              <a:off x="1219199" y="3733799"/>
              <a:ext cx="9753600" cy="1600200"/>
            </a:xfrm>
            <a:custGeom>
              <a:avLst/>
              <a:gdLst/>
              <a:ahLst/>
              <a:cxnLst/>
              <a:rect l="l" t="t" r="r" b="b"/>
              <a:pathLst>
                <a:path w="9753600" h="1600200">
                  <a:moveTo>
                    <a:pt x="9677399" y="1600199"/>
                  </a:moveTo>
                  <a:lnTo>
                    <a:pt x="76199" y="1600199"/>
                  </a:lnTo>
                  <a:lnTo>
                    <a:pt x="68693" y="1599837"/>
                  </a:lnTo>
                  <a:lnTo>
                    <a:pt x="27882" y="1582932"/>
                  </a:lnTo>
                  <a:lnTo>
                    <a:pt x="3262" y="1546086"/>
                  </a:lnTo>
                  <a:lnTo>
                    <a:pt x="0" y="15239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9677399" y="0"/>
                  </a:lnTo>
                  <a:lnTo>
                    <a:pt x="9684906" y="362"/>
                  </a:lnTo>
                  <a:lnTo>
                    <a:pt x="9714219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528377"/>
                  </a:lnTo>
                  <a:lnTo>
                    <a:pt x="23194" y="1564682"/>
                  </a:lnTo>
                  <a:lnTo>
                    <a:pt x="54729" y="1587274"/>
                  </a:lnTo>
                  <a:lnTo>
                    <a:pt x="71822" y="1590674"/>
                  </a:lnTo>
                  <a:lnTo>
                    <a:pt x="9714218" y="1590674"/>
                  </a:lnTo>
                  <a:lnTo>
                    <a:pt x="9713355" y="1591191"/>
                  </a:lnTo>
                  <a:lnTo>
                    <a:pt x="9706558" y="1594399"/>
                  </a:lnTo>
                  <a:lnTo>
                    <a:pt x="9699485" y="1596937"/>
                  </a:lnTo>
                  <a:lnTo>
                    <a:pt x="9692267" y="1598749"/>
                  </a:lnTo>
                  <a:lnTo>
                    <a:pt x="9684905" y="1599837"/>
                  </a:lnTo>
                  <a:lnTo>
                    <a:pt x="9677399" y="1600199"/>
                  </a:lnTo>
                  <a:close/>
                </a:path>
                <a:path w="9753600" h="1600200">
                  <a:moveTo>
                    <a:pt x="9714218" y="1590674"/>
                  </a:moveTo>
                  <a:lnTo>
                    <a:pt x="9681776" y="1590674"/>
                  </a:lnTo>
                  <a:lnTo>
                    <a:pt x="9686112" y="1590247"/>
                  </a:lnTo>
                  <a:lnTo>
                    <a:pt x="9694699" y="1588539"/>
                  </a:lnTo>
                  <a:lnTo>
                    <a:pt x="9727640" y="1568050"/>
                  </a:lnTo>
                  <a:lnTo>
                    <a:pt x="9743646" y="1532713"/>
                  </a:lnTo>
                  <a:lnTo>
                    <a:pt x="9744073" y="1528377"/>
                  </a:lnTo>
                  <a:lnTo>
                    <a:pt x="9744073" y="71822"/>
                  </a:lnTo>
                  <a:lnTo>
                    <a:pt x="9743765" y="68693"/>
                  </a:lnTo>
                  <a:lnTo>
                    <a:pt x="9743646" y="67486"/>
                  </a:lnTo>
                  <a:lnTo>
                    <a:pt x="9727640" y="32149"/>
                  </a:lnTo>
                  <a:lnTo>
                    <a:pt x="9694699" y="11660"/>
                  </a:lnTo>
                  <a:lnTo>
                    <a:pt x="9681776" y="9524"/>
                  </a:lnTo>
                  <a:lnTo>
                    <a:pt x="9714219" y="9524"/>
                  </a:lnTo>
                  <a:lnTo>
                    <a:pt x="9744590" y="40243"/>
                  </a:lnTo>
                  <a:lnTo>
                    <a:pt x="9753599" y="1523999"/>
                  </a:lnTo>
                  <a:lnTo>
                    <a:pt x="9753236" y="1531506"/>
                  </a:lnTo>
                  <a:lnTo>
                    <a:pt x="9736331" y="1572317"/>
                  </a:lnTo>
                  <a:lnTo>
                    <a:pt x="9719868" y="1587274"/>
                  </a:lnTo>
                  <a:lnTo>
                    <a:pt x="9714218" y="1590674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524" y="4048124"/>
              <a:ext cx="609599" cy="609599"/>
            </a:xfrm>
            <a:prstGeom prst="rect">
              <a:avLst/>
            </a:prstGeom>
          </p:spPr>
        </p:pic>
        <p:pic>
          <p:nvPicPr>
            <p:cNvPr id="19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993" y="4264024"/>
              <a:ext cx="219075" cy="168275"/>
            </a:xfrm>
            <a:prstGeom prst="rect">
              <a:avLst/>
            </a:prstGeom>
          </p:spPr>
        </p:pic>
      </p:grpSp>
      <p:sp>
        <p:nvSpPr>
          <p:cNvPr id="20" name="object 17"/>
          <p:cNvSpPr txBox="1"/>
          <p:nvPr/>
        </p:nvSpPr>
        <p:spPr>
          <a:xfrm>
            <a:off x="2688407" y="3079288"/>
            <a:ext cx="8285480" cy="988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Windows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  <a:spcBef>
                <a:spcPts val="800"/>
              </a:spcBef>
            </a:pP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Continuously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monitors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Windows</a:t>
            </a:r>
            <a:r>
              <a:rPr sz="15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60" dirty="0">
                <a:solidFill>
                  <a:srgbClr val="D0D5DA"/>
                </a:solidFill>
                <a:latin typeface="Microsoft Sans Serif"/>
                <a:cs typeface="Microsoft Sans Serif"/>
              </a:rPr>
              <a:t>Event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Logs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5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(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ID</a:t>
            </a:r>
            <a:r>
              <a:rPr sz="15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D0D5DA"/>
                </a:solidFill>
                <a:latin typeface="Microsoft Sans Serif"/>
                <a:cs typeface="Microsoft Sans Serif"/>
              </a:rPr>
              <a:t>4663)</a:t>
            </a:r>
            <a:r>
              <a:rPr sz="14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unauthorized</a:t>
            </a:r>
            <a:r>
              <a:rPr sz="15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access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patterns</a:t>
            </a:r>
            <a:r>
              <a:rPr sz="145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sz="145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providing real</a:t>
            </a:r>
            <a:r>
              <a:rPr sz="14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time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detection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capabilities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beyond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traditional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signature</a:t>
            </a:r>
            <a:r>
              <a:rPr sz="145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based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methods</a:t>
            </a:r>
            <a:r>
              <a:rPr sz="14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1450" dirty="0">
              <a:latin typeface="Microsoft Sans Serif"/>
              <a:cs typeface="Microsoft Sans Serif"/>
            </a:endParaRPr>
          </a:p>
        </p:txBody>
      </p:sp>
      <p:grpSp>
        <p:nvGrpSpPr>
          <p:cNvPr id="21" name="object 18"/>
          <p:cNvGrpSpPr/>
          <p:nvPr/>
        </p:nvGrpSpPr>
        <p:grpSpPr>
          <a:xfrm>
            <a:off x="1548582" y="4711583"/>
            <a:ext cx="9753600" cy="1609725"/>
            <a:chOff x="1219199" y="5638799"/>
            <a:chExt cx="9753600" cy="1609725"/>
          </a:xfrm>
        </p:grpSpPr>
        <p:pic>
          <p:nvPicPr>
            <p:cNvPr id="22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9199" y="5638799"/>
              <a:ext cx="9753599" cy="1609724"/>
            </a:xfrm>
            <a:prstGeom prst="rect">
              <a:avLst/>
            </a:prstGeom>
          </p:spPr>
        </p:pic>
        <p:sp>
          <p:nvSpPr>
            <p:cNvPr id="23" name="object 20"/>
            <p:cNvSpPr/>
            <p:nvPr/>
          </p:nvSpPr>
          <p:spPr>
            <a:xfrm>
              <a:off x="1219199" y="5638799"/>
              <a:ext cx="9753600" cy="1609725"/>
            </a:xfrm>
            <a:custGeom>
              <a:avLst/>
              <a:gdLst/>
              <a:ahLst/>
              <a:cxnLst/>
              <a:rect l="l" t="t" r="r" b="b"/>
              <a:pathLst>
                <a:path w="9753600" h="1609725">
                  <a:moveTo>
                    <a:pt x="9677399" y="1609724"/>
                  </a:moveTo>
                  <a:lnTo>
                    <a:pt x="76199" y="1609724"/>
                  </a:lnTo>
                  <a:lnTo>
                    <a:pt x="68693" y="1609362"/>
                  </a:lnTo>
                  <a:lnTo>
                    <a:pt x="27882" y="1592457"/>
                  </a:lnTo>
                  <a:lnTo>
                    <a:pt x="3262" y="1555611"/>
                  </a:lnTo>
                  <a:lnTo>
                    <a:pt x="0" y="153352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9677399" y="0"/>
                  </a:lnTo>
                  <a:lnTo>
                    <a:pt x="9684906" y="362"/>
                  </a:lnTo>
                  <a:lnTo>
                    <a:pt x="9714219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537902"/>
                  </a:lnTo>
                  <a:lnTo>
                    <a:pt x="23194" y="1574207"/>
                  </a:lnTo>
                  <a:lnTo>
                    <a:pt x="54729" y="1596799"/>
                  </a:lnTo>
                  <a:lnTo>
                    <a:pt x="71822" y="1600199"/>
                  </a:lnTo>
                  <a:lnTo>
                    <a:pt x="9714219" y="1600199"/>
                  </a:lnTo>
                  <a:lnTo>
                    <a:pt x="9713355" y="1600716"/>
                  </a:lnTo>
                  <a:lnTo>
                    <a:pt x="9706558" y="1603924"/>
                  </a:lnTo>
                  <a:lnTo>
                    <a:pt x="9699485" y="1606462"/>
                  </a:lnTo>
                  <a:lnTo>
                    <a:pt x="9692267" y="1608274"/>
                  </a:lnTo>
                  <a:lnTo>
                    <a:pt x="9684905" y="1609362"/>
                  </a:lnTo>
                  <a:lnTo>
                    <a:pt x="9677399" y="1609724"/>
                  </a:lnTo>
                  <a:close/>
                </a:path>
                <a:path w="9753600" h="1609725">
                  <a:moveTo>
                    <a:pt x="9714219" y="1600199"/>
                  </a:moveTo>
                  <a:lnTo>
                    <a:pt x="9681776" y="1600199"/>
                  </a:lnTo>
                  <a:lnTo>
                    <a:pt x="9686112" y="1599772"/>
                  </a:lnTo>
                  <a:lnTo>
                    <a:pt x="9694699" y="1598064"/>
                  </a:lnTo>
                  <a:lnTo>
                    <a:pt x="9727640" y="1577575"/>
                  </a:lnTo>
                  <a:lnTo>
                    <a:pt x="9743646" y="1542238"/>
                  </a:lnTo>
                  <a:lnTo>
                    <a:pt x="9744073" y="1537902"/>
                  </a:lnTo>
                  <a:lnTo>
                    <a:pt x="9744073" y="71822"/>
                  </a:lnTo>
                  <a:lnTo>
                    <a:pt x="9730404" y="35517"/>
                  </a:lnTo>
                  <a:lnTo>
                    <a:pt x="9698555" y="12830"/>
                  </a:lnTo>
                  <a:lnTo>
                    <a:pt x="9681776" y="9524"/>
                  </a:lnTo>
                  <a:lnTo>
                    <a:pt x="9714219" y="9524"/>
                  </a:lnTo>
                  <a:lnTo>
                    <a:pt x="9744590" y="40243"/>
                  </a:lnTo>
                  <a:lnTo>
                    <a:pt x="9753599" y="1533524"/>
                  </a:lnTo>
                  <a:lnTo>
                    <a:pt x="9753236" y="1541031"/>
                  </a:lnTo>
                  <a:lnTo>
                    <a:pt x="9736331" y="1581842"/>
                  </a:lnTo>
                  <a:lnTo>
                    <a:pt x="9719868" y="1596799"/>
                  </a:lnTo>
                  <a:lnTo>
                    <a:pt x="9714219" y="1600199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3524" y="5953124"/>
              <a:ext cx="609599" cy="609599"/>
            </a:xfrm>
            <a:prstGeom prst="rect">
              <a:avLst/>
            </a:prstGeom>
          </p:spPr>
        </p:pic>
        <p:pic>
          <p:nvPicPr>
            <p:cNvPr id="25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6249" y="6156324"/>
              <a:ext cx="184150" cy="193675"/>
            </a:xfrm>
            <a:prstGeom prst="rect">
              <a:avLst/>
            </a:prstGeom>
          </p:spPr>
        </p:pic>
      </p:grpSp>
      <p:sp>
        <p:nvSpPr>
          <p:cNvPr id="26" name="object 23"/>
          <p:cNvSpPr txBox="1"/>
          <p:nvPr/>
        </p:nvSpPr>
        <p:spPr>
          <a:xfrm>
            <a:off x="2688407" y="4984288"/>
            <a:ext cx="7496175" cy="988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Automated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  <a:spcBef>
                <a:spcPts val="800"/>
              </a:spcBef>
            </a:pP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Upon</a:t>
            </a:r>
            <a:r>
              <a:rPr sz="1500" spc="-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detection</a:t>
            </a:r>
            <a:r>
              <a:rPr sz="14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sz="145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40" dirty="0">
                <a:solidFill>
                  <a:srgbClr val="D0D5DA"/>
                </a:solidFill>
                <a:latin typeface="Microsoft Sans Serif"/>
                <a:cs typeface="Microsoft Sans Serif"/>
              </a:rPr>
              <a:t>HORUS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immediately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terminates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the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malicious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disables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network connectivity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prevent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lateral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movement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data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exfiltration</a:t>
            </a:r>
            <a:r>
              <a:rPr sz="14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pic>
        <p:nvPicPr>
          <p:cNvPr id="27" name="object 4">
            <a:extLst>
              <a:ext uri="{FF2B5EF4-FFF2-40B4-BE49-F238E27FC236}">
                <a16:creationId xmlns:a16="http://schemas.microsoft.com/office/drawing/2014/main" id="{EE332EBB-3C31-54C6-B9B5-BE6630F3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96106" y="155564"/>
            <a:ext cx="6692718" cy="569387"/>
          </a:xfrm>
          <a:prstGeom prst="rect">
            <a:avLst/>
          </a:prstGeom>
        </p:spPr>
      </p:pic>
      <p:sp>
        <p:nvSpPr>
          <p:cNvPr id="28" name="object 8">
            <a:extLst>
              <a:ext uri="{FF2B5EF4-FFF2-40B4-BE49-F238E27FC236}">
                <a16:creationId xmlns:a16="http://schemas.microsoft.com/office/drawing/2014/main" id="{FCD08EBF-C0F5-4957-376D-62B1CC9E564E}"/>
              </a:ext>
            </a:extLst>
          </p:cNvPr>
          <p:cNvSpPr txBox="1">
            <a:spLocks/>
          </p:cNvSpPr>
          <p:nvPr/>
        </p:nvSpPr>
        <p:spPr>
          <a:xfrm>
            <a:off x="1707855" y="127183"/>
            <a:ext cx="6151652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Solutions:-</a:t>
            </a:r>
          </a:p>
        </p:txBody>
      </p:sp>
    </p:spTree>
    <p:extLst>
      <p:ext uri="{BB962C8B-B14F-4D97-AF65-F5344CB8AC3E}">
        <p14:creationId xmlns:p14="http://schemas.microsoft.com/office/powerpoint/2010/main" val="317100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D6C40-72E8-F237-AB2A-084B7BC3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CDF749-51AA-2B89-786D-59F5A2B79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1C64F-7388-E595-E012-98835DF87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1FB29-52FA-7ECA-5EBB-17DD9ADF0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D54242-061E-CEED-64BC-4C23C8B95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31FE2526-2959-D391-8C3B-2252AFC73780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1440CD93-AB54-8CBC-EAAC-2AB2AEA471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A8EA0CAF-9205-BFB2-FB7D-DEFB20954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6922" y="240230"/>
            <a:ext cx="6692718" cy="569387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AD77D66D-82EA-C6B3-7823-9EAC8202BF5D}"/>
              </a:ext>
            </a:extLst>
          </p:cNvPr>
          <p:cNvSpPr txBox="1">
            <a:spLocks/>
          </p:cNvSpPr>
          <p:nvPr/>
        </p:nvSpPr>
        <p:spPr>
          <a:xfrm>
            <a:off x="1868671" y="211849"/>
            <a:ext cx="6151652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Advantages &amp; Future Scope:-</a:t>
            </a:r>
          </a:p>
        </p:txBody>
      </p:sp>
      <p:pic>
        <p:nvPicPr>
          <p:cNvPr id="33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8767" y="1779286"/>
            <a:ext cx="38099" cy="457199"/>
          </a:xfrm>
          <a:prstGeom prst="rect">
            <a:avLst/>
          </a:prstGeom>
        </p:spPr>
      </p:pic>
      <p:sp>
        <p:nvSpPr>
          <p:cNvPr id="34" name="object 5"/>
          <p:cNvSpPr txBox="1">
            <a:spLocks/>
          </p:cNvSpPr>
          <p:nvPr/>
        </p:nvSpPr>
        <p:spPr>
          <a:xfrm>
            <a:off x="1473728" y="1800645"/>
            <a:ext cx="1931670" cy="36830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50" b="1" spc="285" dirty="0">
                <a:solidFill>
                  <a:srgbClr val="FFFFFF"/>
                </a:solidFill>
                <a:latin typeface="Trebuchet MS"/>
                <a:cs typeface="Trebuchet MS"/>
              </a:rPr>
              <a:t>Advantages</a:t>
            </a:r>
            <a:endParaRPr lang="en-IN" sz="2250" dirty="0">
              <a:latin typeface="Trebuchet MS"/>
              <a:cs typeface="Trebuchet MS"/>
            </a:endParaRPr>
          </a:p>
        </p:txBody>
      </p:sp>
      <p:pic>
        <p:nvPicPr>
          <p:cNvPr id="35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2937" y="2793248"/>
            <a:ext cx="114299" cy="114299"/>
          </a:xfrm>
          <a:prstGeom prst="rect">
            <a:avLst/>
          </a:prstGeom>
        </p:spPr>
      </p:pic>
      <p:pic>
        <p:nvPicPr>
          <p:cNvPr id="36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2937" y="3916892"/>
            <a:ext cx="114299" cy="114299"/>
          </a:xfrm>
          <a:prstGeom prst="rect">
            <a:avLst/>
          </a:prstGeom>
        </p:spPr>
      </p:pic>
      <p:pic>
        <p:nvPicPr>
          <p:cNvPr id="37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4429" y="5044547"/>
            <a:ext cx="114299" cy="114299"/>
          </a:xfrm>
          <a:prstGeom prst="rect">
            <a:avLst/>
          </a:prstGeom>
        </p:spPr>
      </p:pic>
      <p:sp>
        <p:nvSpPr>
          <p:cNvPr id="38" name="object 9"/>
          <p:cNvSpPr txBox="1"/>
          <p:nvPr/>
        </p:nvSpPr>
        <p:spPr>
          <a:xfrm>
            <a:off x="1420178" y="2713724"/>
            <a:ext cx="4462145" cy="302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Real-</a:t>
            </a:r>
            <a:r>
              <a:rPr sz="16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1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Detection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spc="80" dirty="0">
                <a:solidFill>
                  <a:srgbClr val="D0D5DA"/>
                </a:solidFill>
                <a:latin typeface="Microsoft Sans Serif"/>
                <a:cs typeface="Microsoft Sans Serif"/>
              </a:rPr>
              <a:t>Instant</a:t>
            </a: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D0D5DA"/>
                </a:solidFill>
                <a:latin typeface="Microsoft Sans Serif"/>
                <a:cs typeface="Microsoft Sans Serif"/>
              </a:rPr>
              <a:t>identification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60" dirty="0">
                <a:solidFill>
                  <a:srgbClr val="D0D5DA"/>
                </a:solidFill>
                <a:latin typeface="Microsoft Sans Serif"/>
                <a:cs typeface="Microsoft Sans Serif"/>
              </a:rPr>
              <a:t>response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80" dirty="0">
                <a:solidFill>
                  <a:srgbClr val="D0D5DA"/>
                </a:solidFill>
                <a:latin typeface="Microsoft Sans Serif"/>
                <a:cs typeface="Microsoft Sans Serif"/>
              </a:rPr>
              <a:t>ransomware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threats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Automatic</a:t>
            </a:r>
            <a:r>
              <a:rPr sz="16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Response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spc="90" dirty="0">
                <a:solidFill>
                  <a:srgbClr val="D0D5DA"/>
                </a:solidFill>
                <a:latin typeface="Microsoft Sans Serif"/>
                <a:cs typeface="Microsoft Sans Serif"/>
              </a:rPr>
              <a:t>Immediate</a:t>
            </a: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0D5DA"/>
                </a:solidFill>
                <a:latin typeface="Microsoft Sans Serif"/>
                <a:cs typeface="Microsoft Sans Serif"/>
              </a:rPr>
              <a:t>termination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95" dirty="0">
                <a:solidFill>
                  <a:srgbClr val="D0D5DA"/>
                </a:solidFill>
                <a:latin typeface="Microsoft Sans Serif"/>
                <a:cs typeface="Microsoft Sans Serif"/>
              </a:rPr>
              <a:t>network</a:t>
            </a: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D0D5DA"/>
                </a:solidFill>
                <a:latin typeface="Microsoft Sans Serif"/>
                <a:cs typeface="Microsoft Sans Serif"/>
              </a:rPr>
              <a:t>isolation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Lightweight</a:t>
            </a:r>
            <a:r>
              <a:rPr sz="1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1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sz="16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Minimal</a:t>
            </a:r>
            <a:r>
              <a:rPr sz="1400" spc="8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D0D5DA"/>
                </a:solidFill>
                <a:latin typeface="Microsoft Sans Serif"/>
                <a:cs typeface="Microsoft Sans Serif"/>
              </a:rPr>
              <a:t>system </a:t>
            </a:r>
            <a:r>
              <a:rPr sz="1400" spc="55" dirty="0">
                <a:solidFill>
                  <a:srgbClr val="D0D5DA"/>
                </a:solidFill>
                <a:latin typeface="Microsoft Sans Serif"/>
                <a:cs typeface="Microsoft Sans Serif"/>
              </a:rPr>
              <a:t>resources</a:t>
            </a:r>
            <a:r>
              <a:rPr sz="1400" spc="8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sz="1400" spc="8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50" dirty="0">
                <a:solidFill>
                  <a:srgbClr val="D0D5DA"/>
                </a:solidFill>
                <a:latin typeface="Microsoft Sans Serif"/>
                <a:cs typeface="Microsoft Sans Serif"/>
              </a:rPr>
              <a:t>user-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friendly</a:t>
            </a:r>
            <a:r>
              <a:rPr sz="1400" spc="8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interface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39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96338" y="1689180"/>
            <a:ext cx="38099" cy="457199"/>
          </a:xfrm>
          <a:prstGeom prst="rect">
            <a:avLst/>
          </a:prstGeom>
        </p:spPr>
      </p:pic>
      <p:sp>
        <p:nvSpPr>
          <p:cNvPr id="40" name="object 11"/>
          <p:cNvSpPr txBox="1"/>
          <p:nvPr/>
        </p:nvSpPr>
        <p:spPr>
          <a:xfrm>
            <a:off x="6521299" y="1766137"/>
            <a:ext cx="21539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20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250" b="1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50" b="1" spc="270" dirty="0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endParaRPr sz="2250" dirty="0">
              <a:latin typeface="Trebuchet MS"/>
              <a:cs typeface="Trebuchet MS"/>
            </a:endParaRPr>
          </a:p>
        </p:txBody>
      </p:sp>
      <p:grpSp>
        <p:nvGrpSpPr>
          <p:cNvPr id="41" name="object 12"/>
          <p:cNvGrpSpPr/>
          <p:nvPr/>
        </p:nvGrpSpPr>
        <p:grpSpPr>
          <a:xfrm>
            <a:off x="6381597" y="2632027"/>
            <a:ext cx="304800" cy="304800"/>
            <a:chOff x="6400799" y="3295650"/>
            <a:chExt cx="304800" cy="304800"/>
          </a:xfrm>
        </p:grpSpPr>
        <p:sp>
          <p:nvSpPr>
            <p:cNvPr id="42" name="object 13"/>
            <p:cNvSpPr/>
            <p:nvPr/>
          </p:nvSpPr>
          <p:spPr>
            <a:xfrm>
              <a:off x="6405562" y="33004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28528" y="295274"/>
                  </a:moveTo>
                  <a:lnTo>
                    <a:pt x="66746" y="295274"/>
                  </a:lnTo>
                  <a:lnTo>
                    <a:pt x="62101" y="294817"/>
                  </a:lnTo>
                  <a:lnTo>
                    <a:pt x="24240" y="277668"/>
                  </a:lnTo>
                  <a:lnTo>
                    <a:pt x="2287" y="242374"/>
                  </a:lnTo>
                  <a:lnTo>
                    <a:pt x="0" y="228528"/>
                  </a:lnTo>
                  <a:lnTo>
                    <a:pt x="0" y="2238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228528" y="0"/>
                  </a:lnTo>
                  <a:lnTo>
                    <a:pt x="267426" y="14645"/>
                  </a:lnTo>
                  <a:lnTo>
                    <a:pt x="291632" y="48433"/>
                  </a:lnTo>
                  <a:lnTo>
                    <a:pt x="295274" y="66746"/>
                  </a:lnTo>
                  <a:lnTo>
                    <a:pt x="295274" y="228528"/>
                  </a:lnTo>
                  <a:lnTo>
                    <a:pt x="280629" y="267426"/>
                  </a:lnTo>
                  <a:lnTo>
                    <a:pt x="246841" y="291632"/>
                  </a:lnTo>
                  <a:lnTo>
                    <a:pt x="233173" y="294817"/>
                  </a:lnTo>
                  <a:lnTo>
                    <a:pt x="228528" y="295274"/>
                  </a:lnTo>
                  <a:close/>
                </a:path>
              </a:pathLst>
            </a:custGeom>
            <a:solidFill>
              <a:srgbClr val="006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4"/>
            <p:cNvSpPr/>
            <p:nvPr/>
          </p:nvSpPr>
          <p:spPr>
            <a:xfrm>
              <a:off x="6405562" y="33004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23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23837" y="0"/>
                  </a:lnTo>
                  <a:lnTo>
                    <a:pt x="228528" y="0"/>
                  </a:lnTo>
                  <a:lnTo>
                    <a:pt x="233173" y="457"/>
                  </a:lnTo>
                  <a:lnTo>
                    <a:pt x="237774" y="1372"/>
                  </a:lnTo>
                  <a:lnTo>
                    <a:pt x="242374" y="2287"/>
                  </a:lnTo>
                  <a:lnTo>
                    <a:pt x="246841" y="3642"/>
                  </a:lnTo>
                  <a:lnTo>
                    <a:pt x="251175" y="5437"/>
                  </a:lnTo>
                  <a:lnTo>
                    <a:pt x="255509" y="7232"/>
                  </a:lnTo>
                  <a:lnTo>
                    <a:pt x="259625" y="9433"/>
                  </a:lnTo>
                  <a:lnTo>
                    <a:pt x="263525" y="12039"/>
                  </a:lnTo>
                  <a:lnTo>
                    <a:pt x="267426" y="14645"/>
                  </a:lnTo>
                  <a:lnTo>
                    <a:pt x="289837" y="44099"/>
                  </a:lnTo>
                  <a:lnTo>
                    <a:pt x="291632" y="48433"/>
                  </a:lnTo>
                  <a:lnTo>
                    <a:pt x="292987" y="52900"/>
                  </a:lnTo>
                  <a:lnTo>
                    <a:pt x="293902" y="57500"/>
                  </a:lnTo>
                  <a:lnTo>
                    <a:pt x="294817" y="62101"/>
                  </a:lnTo>
                  <a:lnTo>
                    <a:pt x="295274" y="66746"/>
                  </a:lnTo>
                  <a:lnTo>
                    <a:pt x="295274" y="71437"/>
                  </a:lnTo>
                  <a:lnTo>
                    <a:pt x="295274" y="223837"/>
                  </a:lnTo>
                  <a:lnTo>
                    <a:pt x="295274" y="228528"/>
                  </a:lnTo>
                  <a:lnTo>
                    <a:pt x="294817" y="233173"/>
                  </a:lnTo>
                  <a:lnTo>
                    <a:pt x="293902" y="237774"/>
                  </a:lnTo>
                  <a:lnTo>
                    <a:pt x="292987" y="242374"/>
                  </a:lnTo>
                  <a:lnTo>
                    <a:pt x="291632" y="246841"/>
                  </a:lnTo>
                  <a:lnTo>
                    <a:pt x="289837" y="251175"/>
                  </a:lnTo>
                  <a:lnTo>
                    <a:pt x="288042" y="255509"/>
                  </a:lnTo>
                  <a:lnTo>
                    <a:pt x="285841" y="259625"/>
                  </a:lnTo>
                  <a:lnTo>
                    <a:pt x="283235" y="263525"/>
                  </a:lnTo>
                  <a:lnTo>
                    <a:pt x="280629" y="267426"/>
                  </a:lnTo>
                  <a:lnTo>
                    <a:pt x="263525" y="283235"/>
                  </a:lnTo>
                  <a:lnTo>
                    <a:pt x="259625" y="285841"/>
                  </a:lnTo>
                  <a:lnTo>
                    <a:pt x="255509" y="288042"/>
                  </a:lnTo>
                  <a:lnTo>
                    <a:pt x="251175" y="289837"/>
                  </a:lnTo>
                  <a:lnTo>
                    <a:pt x="246841" y="291632"/>
                  </a:lnTo>
                  <a:lnTo>
                    <a:pt x="242374" y="292987"/>
                  </a:lnTo>
                  <a:lnTo>
                    <a:pt x="237774" y="293902"/>
                  </a:lnTo>
                  <a:lnTo>
                    <a:pt x="233173" y="294817"/>
                  </a:lnTo>
                  <a:lnTo>
                    <a:pt x="228528" y="295274"/>
                  </a:lnTo>
                  <a:lnTo>
                    <a:pt x="223837" y="295274"/>
                  </a:lnTo>
                  <a:lnTo>
                    <a:pt x="71437" y="295274"/>
                  </a:lnTo>
                  <a:lnTo>
                    <a:pt x="66746" y="295274"/>
                  </a:lnTo>
                  <a:lnTo>
                    <a:pt x="62101" y="294817"/>
                  </a:lnTo>
                  <a:lnTo>
                    <a:pt x="57500" y="293902"/>
                  </a:lnTo>
                  <a:lnTo>
                    <a:pt x="52900" y="292987"/>
                  </a:lnTo>
                  <a:lnTo>
                    <a:pt x="48433" y="291632"/>
                  </a:lnTo>
                  <a:lnTo>
                    <a:pt x="44099" y="289837"/>
                  </a:lnTo>
                  <a:lnTo>
                    <a:pt x="39765" y="288042"/>
                  </a:lnTo>
                  <a:lnTo>
                    <a:pt x="35649" y="285841"/>
                  </a:lnTo>
                  <a:lnTo>
                    <a:pt x="31748" y="283235"/>
                  </a:lnTo>
                  <a:lnTo>
                    <a:pt x="27848" y="280629"/>
                  </a:lnTo>
                  <a:lnTo>
                    <a:pt x="12039" y="263525"/>
                  </a:lnTo>
                  <a:lnTo>
                    <a:pt x="9433" y="259625"/>
                  </a:lnTo>
                  <a:lnTo>
                    <a:pt x="7232" y="255509"/>
                  </a:lnTo>
                  <a:lnTo>
                    <a:pt x="5437" y="251175"/>
                  </a:lnTo>
                  <a:lnTo>
                    <a:pt x="3642" y="246841"/>
                  </a:lnTo>
                  <a:lnTo>
                    <a:pt x="2287" y="242374"/>
                  </a:lnTo>
                  <a:lnTo>
                    <a:pt x="1372" y="237774"/>
                  </a:lnTo>
                  <a:lnTo>
                    <a:pt x="457" y="233173"/>
                  </a:lnTo>
                  <a:lnTo>
                    <a:pt x="0" y="228528"/>
                  </a:lnTo>
                  <a:lnTo>
                    <a:pt x="0" y="223837"/>
                  </a:lnTo>
                  <a:close/>
                </a:path>
              </a:pathLst>
            </a:custGeom>
            <a:ln w="9524">
              <a:solidFill>
                <a:srgbClr val="00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9855" y="3384549"/>
              <a:ext cx="168275" cy="120650"/>
            </a:xfrm>
            <a:prstGeom prst="rect">
              <a:avLst/>
            </a:prstGeom>
          </p:spPr>
        </p:pic>
      </p:grpSp>
      <p:grpSp>
        <p:nvGrpSpPr>
          <p:cNvPr id="45" name="object 16"/>
          <p:cNvGrpSpPr/>
          <p:nvPr/>
        </p:nvGrpSpPr>
        <p:grpSpPr>
          <a:xfrm>
            <a:off x="6415387" y="3529804"/>
            <a:ext cx="304800" cy="304800"/>
            <a:chOff x="6400799" y="4095750"/>
            <a:chExt cx="304800" cy="304800"/>
          </a:xfrm>
        </p:grpSpPr>
        <p:sp>
          <p:nvSpPr>
            <p:cNvPr id="46" name="object 17"/>
            <p:cNvSpPr/>
            <p:nvPr/>
          </p:nvSpPr>
          <p:spPr>
            <a:xfrm>
              <a:off x="6405562" y="41005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28528" y="295274"/>
                  </a:moveTo>
                  <a:lnTo>
                    <a:pt x="66746" y="295274"/>
                  </a:lnTo>
                  <a:lnTo>
                    <a:pt x="62101" y="294817"/>
                  </a:lnTo>
                  <a:lnTo>
                    <a:pt x="24240" y="277668"/>
                  </a:lnTo>
                  <a:lnTo>
                    <a:pt x="2287" y="242374"/>
                  </a:lnTo>
                  <a:lnTo>
                    <a:pt x="0" y="228528"/>
                  </a:lnTo>
                  <a:lnTo>
                    <a:pt x="0" y="2238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228528" y="0"/>
                  </a:lnTo>
                  <a:lnTo>
                    <a:pt x="267426" y="14645"/>
                  </a:lnTo>
                  <a:lnTo>
                    <a:pt x="291632" y="48433"/>
                  </a:lnTo>
                  <a:lnTo>
                    <a:pt x="295274" y="66746"/>
                  </a:lnTo>
                  <a:lnTo>
                    <a:pt x="295274" y="228528"/>
                  </a:lnTo>
                  <a:lnTo>
                    <a:pt x="280629" y="267426"/>
                  </a:lnTo>
                  <a:lnTo>
                    <a:pt x="246841" y="291632"/>
                  </a:lnTo>
                  <a:lnTo>
                    <a:pt x="233173" y="294817"/>
                  </a:lnTo>
                  <a:lnTo>
                    <a:pt x="228528" y="295274"/>
                  </a:lnTo>
                  <a:close/>
                </a:path>
              </a:pathLst>
            </a:custGeom>
            <a:solidFill>
              <a:srgbClr val="8A2AE2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8"/>
            <p:cNvSpPr/>
            <p:nvPr/>
          </p:nvSpPr>
          <p:spPr>
            <a:xfrm>
              <a:off x="6405562" y="41005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23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23837" y="0"/>
                  </a:lnTo>
                  <a:lnTo>
                    <a:pt x="228528" y="0"/>
                  </a:lnTo>
                  <a:lnTo>
                    <a:pt x="233173" y="457"/>
                  </a:lnTo>
                  <a:lnTo>
                    <a:pt x="237774" y="1372"/>
                  </a:lnTo>
                  <a:lnTo>
                    <a:pt x="242374" y="2287"/>
                  </a:lnTo>
                  <a:lnTo>
                    <a:pt x="246841" y="3642"/>
                  </a:lnTo>
                  <a:lnTo>
                    <a:pt x="251175" y="5437"/>
                  </a:lnTo>
                  <a:lnTo>
                    <a:pt x="255509" y="7232"/>
                  </a:lnTo>
                  <a:lnTo>
                    <a:pt x="259625" y="9433"/>
                  </a:lnTo>
                  <a:lnTo>
                    <a:pt x="263525" y="12039"/>
                  </a:lnTo>
                  <a:lnTo>
                    <a:pt x="267426" y="14645"/>
                  </a:lnTo>
                  <a:lnTo>
                    <a:pt x="289837" y="44099"/>
                  </a:lnTo>
                  <a:lnTo>
                    <a:pt x="291632" y="48433"/>
                  </a:lnTo>
                  <a:lnTo>
                    <a:pt x="292987" y="52900"/>
                  </a:lnTo>
                  <a:lnTo>
                    <a:pt x="293902" y="57500"/>
                  </a:lnTo>
                  <a:lnTo>
                    <a:pt x="294817" y="62101"/>
                  </a:lnTo>
                  <a:lnTo>
                    <a:pt x="295274" y="66746"/>
                  </a:lnTo>
                  <a:lnTo>
                    <a:pt x="295274" y="71437"/>
                  </a:lnTo>
                  <a:lnTo>
                    <a:pt x="295274" y="223837"/>
                  </a:lnTo>
                  <a:lnTo>
                    <a:pt x="295274" y="228528"/>
                  </a:lnTo>
                  <a:lnTo>
                    <a:pt x="294817" y="233173"/>
                  </a:lnTo>
                  <a:lnTo>
                    <a:pt x="293902" y="237774"/>
                  </a:lnTo>
                  <a:lnTo>
                    <a:pt x="292987" y="242374"/>
                  </a:lnTo>
                  <a:lnTo>
                    <a:pt x="291632" y="246841"/>
                  </a:lnTo>
                  <a:lnTo>
                    <a:pt x="289837" y="251175"/>
                  </a:lnTo>
                  <a:lnTo>
                    <a:pt x="288042" y="255509"/>
                  </a:lnTo>
                  <a:lnTo>
                    <a:pt x="285841" y="259625"/>
                  </a:lnTo>
                  <a:lnTo>
                    <a:pt x="283235" y="263525"/>
                  </a:lnTo>
                  <a:lnTo>
                    <a:pt x="280629" y="267426"/>
                  </a:lnTo>
                  <a:lnTo>
                    <a:pt x="263525" y="283235"/>
                  </a:lnTo>
                  <a:lnTo>
                    <a:pt x="259625" y="285841"/>
                  </a:lnTo>
                  <a:lnTo>
                    <a:pt x="255509" y="288042"/>
                  </a:lnTo>
                  <a:lnTo>
                    <a:pt x="251175" y="289837"/>
                  </a:lnTo>
                  <a:lnTo>
                    <a:pt x="246841" y="291632"/>
                  </a:lnTo>
                  <a:lnTo>
                    <a:pt x="242374" y="292987"/>
                  </a:lnTo>
                  <a:lnTo>
                    <a:pt x="237774" y="293902"/>
                  </a:lnTo>
                  <a:lnTo>
                    <a:pt x="233173" y="294817"/>
                  </a:lnTo>
                  <a:lnTo>
                    <a:pt x="228528" y="295274"/>
                  </a:lnTo>
                  <a:lnTo>
                    <a:pt x="223837" y="295274"/>
                  </a:lnTo>
                  <a:lnTo>
                    <a:pt x="71437" y="295274"/>
                  </a:lnTo>
                  <a:lnTo>
                    <a:pt x="66746" y="295274"/>
                  </a:lnTo>
                  <a:lnTo>
                    <a:pt x="62101" y="294817"/>
                  </a:lnTo>
                  <a:lnTo>
                    <a:pt x="57500" y="293902"/>
                  </a:lnTo>
                  <a:lnTo>
                    <a:pt x="52900" y="292987"/>
                  </a:lnTo>
                  <a:lnTo>
                    <a:pt x="48433" y="291632"/>
                  </a:lnTo>
                  <a:lnTo>
                    <a:pt x="44099" y="289837"/>
                  </a:lnTo>
                  <a:lnTo>
                    <a:pt x="39765" y="288042"/>
                  </a:lnTo>
                  <a:lnTo>
                    <a:pt x="35649" y="285841"/>
                  </a:lnTo>
                  <a:lnTo>
                    <a:pt x="31748" y="283235"/>
                  </a:lnTo>
                  <a:lnTo>
                    <a:pt x="27848" y="280629"/>
                  </a:lnTo>
                  <a:lnTo>
                    <a:pt x="12039" y="263525"/>
                  </a:lnTo>
                  <a:lnTo>
                    <a:pt x="9433" y="259625"/>
                  </a:lnTo>
                  <a:lnTo>
                    <a:pt x="7232" y="255509"/>
                  </a:lnTo>
                  <a:lnTo>
                    <a:pt x="5437" y="251175"/>
                  </a:lnTo>
                  <a:lnTo>
                    <a:pt x="3642" y="246841"/>
                  </a:lnTo>
                  <a:lnTo>
                    <a:pt x="2287" y="242374"/>
                  </a:lnTo>
                  <a:lnTo>
                    <a:pt x="1372" y="237774"/>
                  </a:lnTo>
                  <a:lnTo>
                    <a:pt x="457" y="233173"/>
                  </a:lnTo>
                  <a:lnTo>
                    <a:pt x="0" y="228528"/>
                  </a:lnTo>
                  <a:lnTo>
                    <a:pt x="0" y="223837"/>
                  </a:lnTo>
                  <a:close/>
                </a:path>
              </a:pathLst>
            </a:custGeom>
            <a:ln w="9524">
              <a:solidFill>
                <a:srgbClr val="8A2A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8190" y="4178299"/>
              <a:ext cx="152400" cy="136525"/>
            </a:xfrm>
            <a:prstGeom prst="rect">
              <a:avLst/>
            </a:prstGeom>
          </p:spPr>
        </p:pic>
      </p:grpSp>
      <p:grpSp>
        <p:nvGrpSpPr>
          <p:cNvPr id="49" name="object 20"/>
          <p:cNvGrpSpPr/>
          <p:nvPr/>
        </p:nvGrpSpPr>
        <p:grpSpPr>
          <a:xfrm>
            <a:off x="6466528" y="4679074"/>
            <a:ext cx="304800" cy="304800"/>
            <a:chOff x="6400799" y="4895849"/>
            <a:chExt cx="304800" cy="304800"/>
          </a:xfrm>
        </p:grpSpPr>
        <p:sp>
          <p:nvSpPr>
            <p:cNvPr id="50" name="object 21"/>
            <p:cNvSpPr/>
            <p:nvPr/>
          </p:nvSpPr>
          <p:spPr>
            <a:xfrm>
              <a:off x="6405562" y="49006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228528" y="295274"/>
                  </a:moveTo>
                  <a:lnTo>
                    <a:pt x="66746" y="295274"/>
                  </a:lnTo>
                  <a:lnTo>
                    <a:pt x="62101" y="294817"/>
                  </a:lnTo>
                  <a:lnTo>
                    <a:pt x="24240" y="277668"/>
                  </a:lnTo>
                  <a:lnTo>
                    <a:pt x="2287" y="242374"/>
                  </a:lnTo>
                  <a:lnTo>
                    <a:pt x="0" y="228528"/>
                  </a:lnTo>
                  <a:lnTo>
                    <a:pt x="0" y="2238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228528" y="0"/>
                  </a:lnTo>
                  <a:lnTo>
                    <a:pt x="267426" y="14645"/>
                  </a:lnTo>
                  <a:lnTo>
                    <a:pt x="291632" y="48433"/>
                  </a:lnTo>
                  <a:lnTo>
                    <a:pt x="295274" y="66746"/>
                  </a:lnTo>
                  <a:lnTo>
                    <a:pt x="295274" y="228528"/>
                  </a:lnTo>
                  <a:lnTo>
                    <a:pt x="280629" y="267426"/>
                  </a:lnTo>
                  <a:lnTo>
                    <a:pt x="246841" y="291632"/>
                  </a:lnTo>
                  <a:lnTo>
                    <a:pt x="233173" y="294817"/>
                  </a:lnTo>
                  <a:lnTo>
                    <a:pt x="228528" y="295274"/>
                  </a:lnTo>
                  <a:close/>
                </a:path>
              </a:pathLst>
            </a:custGeom>
            <a:solidFill>
              <a:srgbClr val="20B1A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2"/>
            <p:cNvSpPr/>
            <p:nvPr/>
          </p:nvSpPr>
          <p:spPr>
            <a:xfrm>
              <a:off x="6405562" y="4900612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0" y="223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23837" y="0"/>
                  </a:lnTo>
                  <a:lnTo>
                    <a:pt x="228528" y="0"/>
                  </a:lnTo>
                  <a:lnTo>
                    <a:pt x="233173" y="457"/>
                  </a:lnTo>
                  <a:lnTo>
                    <a:pt x="237774" y="1372"/>
                  </a:lnTo>
                  <a:lnTo>
                    <a:pt x="242374" y="2287"/>
                  </a:lnTo>
                  <a:lnTo>
                    <a:pt x="246841" y="3642"/>
                  </a:lnTo>
                  <a:lnTo>
                    <a:pt x="251175" y="5437"/>
                  </a:lnTo>
                  <a:lnTo>
                    <a:pt x="255509" y="7232"/>
                  </a:lnTo>
                  <a:lnTo>
                    <a:pt x="259625" y="9433"/>
                  </a:lnTo>
                  <a:lnTo>
                    <a:pt x="263525" y="12039"/>
                  </a:lnTo>
                  <a:lnTo>
                    <a:pt x="267426" y="14645"/>
                  </a:lnTo>
                  <a:lnTo>
                    <a:pt x="289837" y="44099"/>
                  </a:lnTo>
                  <a:lnTo>
                    <a:pt x="291632" y="48433"/>
                  </a:lnTo>
                  <a:lnTo>
                    <a:pt x="292987" y="52900"/>
                  </a:lnTo>
                  <a:lnTo>
                    <a:pt x="293902" y="57500"/>
                  </a:lnTo>
                  <a:lnTo>
                    <a:pt x="294817" y="62101"/>
                  </a:lnTo>
                  <a:lnTo>
                    <a:pt x="295274" y="66746"/>
                  </a:lnTo>
                  <a:lnTo>
                    <a:pt x="295274" y="71437"/>
                  </a:lnTo>
                  <a:lnTo>
                    <a:pt x="295274" y="223837"/>
                  </a:lnTo>
                  <a:lnTo>
                    <a:pt x="295274" y="228528"/>
                  </a:lnTo>
                  <a:lnTo>
                    <a:pt x="294817" y="233173"/>
                  </a:lnTo>
                  <a:lnTo>
                    <a:pt x="293902" y="237774"/>
                  </a:lnTo>
                  <a:lnTo>
                    <a:pt x="292987" y="242374"/>
                  </a:lnTo>
                  <a:lnTo>
                    <a:pt x="291632" y="246841"/>
                  </a:lnTo>
                  <a:lnTo>
                    <a:pt x="289837" y="251175"/>
                  </a:lnTo>
                  <a:lnTo>
                    <a:pt x="288042" y="255509"/>
                  </a:lnTo>
                  <a:lnTo>
                    <a:pt x="285841" y="259625"/>
                  </a:lnTo>
                  <a:lnTo>
                    <a:pt x="283235" y="263525"/>
                  </a:lnTo>
                  <a:lnTo>
                    <a:pt x="280629" y="267426"/>
                  </a:lnTo>
                  <a:lnTo>
                    <a:pt x="263525" y="283235"/>
                  </a:lnTo>
                  <a:lnTo>
                    <a:pt x="259625" y="285841"/>
                  </a:lnTo>
                  <a:lnTo>
                    <a:pt x="255509" y="288042"/>
                  </a:lnTo>
                  <a:lnTo>
                    <a:pt x="251175" y="289837"/>
                  </a:lnTo>
                  <a:lnTo>
                    <a:pt x="246841" y="291632"/>
                  </a:lnTo>
                  <a:lnTo>
                    <a:pt x="242374" y="292987"/>
                  </a:lnTo>
                  <a:lnTo>
                    <a:pt x="237774" y="293902"/>
                  </a:lnTo>
                  <a:lnTo>
                    <a:pt x="233173" y="294817"/>
                  </a:lnTo>
                  <a:lnTo>
                    <a:pt x="228528" y="295274"/>
                  </a:lnTo>
                  <a:lnTo>
                    <a:pt x="223837" y="295274"/>
                  </a:lnTo>
                  <a:lnTo>
                    <a:pt x="71437" y="295274"/>
                  </a:lnTo>
                  <a:lnTo>
                    <a:pt x="66746" y="295274"/>
                  </a:lnTo>
                  <a:lnTo>
                    <a:pt x="62101" y="294817"/>
                  </a:lnTo>
                  <a:lnTo>
                    <a:pt x="57500" y="293902"/>
                  </a:lnTo>
                  <a:lnTo>
                    <a:pt x="52900" y="292987"/>
                  </a:lnTo>
                  <a:lnTo>
                    <a:pt x="48433" y="291632"/>
                  </a:lnTo>
                  <a:lnTo>
                    <a:pt x="44099" y="289837"/>
                  </a:lnTo>
                  <a:lnTo>
                    <a:pt x="39765" y="288042"/>
                  </a:lnTo>
                  <a:lnTo>
                    <a:pt x="35649" y="285841"/>
                  </a:lnTo>
                  <a:lnTo>
                    <a:pt x="31748" y="283235"/>
                  </a:lnTo>
                  <a:lnTo>
                    <a:pt x="27848" y="280629"/>
                  </a:lnTo>
                  <a:lnTo>
                    <a:pt x="12039" y="263525"/>
                  </a:lnTo>
                  <a:lnTo>
                    <a:pt x="9433" y="259625"/>
                  </a:lnTo>
                  <a:lnTo>
                    <a:pt x="7232" y="255509"/>
                  </a:lnTo>
                  <a:lnTo>
                    <a:pt x="5437" y="251175"/>
                  </a:lnTo>
                  <a:lnTo>
                    <a:pt x="3642" y="246841"/>
                  </a:lnTo>
                  <a:lnTo>
                    <a:pt x="2287" y="242374"/>
                  </a:lnTo>
                  <a:lnTo>
                    <a:pt x="1372" y="237774"/>
                  </a:lnTo>
                  <a:lnTo>
                    <a:pt x="457" y="233173"/>
                  </a:lnTo>
                  <a:lnTo>
                    <a:pt x="0" y="228528"/>
                  </a:lnTo>
                  <a:lnTo>
                    <a:pt x="0" y="223837"/>
                  </a:lnTo>
                  <a:close/>
                </a:path>
              </a:pathLst>
            </a:custGeom>
            <a:ln w="9524">
              <a:solidFill>
                <a:srgbClr val="20B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86524" y="4978399"/>
              <a:ext cx="133350" cy="136525"/>
            </a:xfrm>
            <a:prstGeom prst="rect">
              <a:avLst/>
            </a:prstGeom>
          </p:spPr>
        </p:pic>
      </p:grpSp>
      <p:sp>
        <p:nvSpPr>
          <p:cNvPr id="53" name="object 24"/>
          <p:cNvSpPr txBox="1"/>
          <p:nvPr/>
        </p:nvSpPr>
        <p:spPr>
          <a:xfrm>
            <a:off x="6902372" y="2636789"/>
            <a:ext cx="4110990" cy="2811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Cloud-</a:t>
            </a:r>
            <a:r>
              <a:rPr sz="1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16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Monitoring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spc="65" dirty="0">
                <a:solidFill>
                  <a:srgbClr val="D0D5DA"/>
                </a:solidFill>
                <a:latin typeface="Microsoft Sans Serif"/>
                <a:cs typeface="Microsoft Sans Serif"/>
              </a:rPr>
              <a:t>Centralized </a:t>
            </a:r>
            <a:r>
              <a:rPr sz="1400" spc="90" dirty="0">
                <a:solidFill>
                  <a:srgbClr val="D0D5DA"/>
                </a:solidFill>
                <a:latin typeface="Microsoft Sans Serif"/>
                <a:cs typeface="Microsoft Sans Serif"/>
              </a:rPr>
              <a:t>threat</a:t>
            </a: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intelligence</a:t>
            </a: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monitoring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Cross-</a:t>
            </a:r>
            <a:r>
              <a:rPr sz="16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</a:t>
            </a:r>
            <a:r>
              <a:rPr sz="16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Support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Extended</a:t>
            </a:r>
            <a:r>
              <a:rPr sz="1400" spc="1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D0D5DA"/>
                </a:solidFill>
                <a:latin typeface="Microsoft Sans Serif"/>
                <a:cs typeface="Microsoft Sans Serif"/>
              </a:rPr>
              <a:t>compatibility</a:t>
            </a:r>
            <a:r>
              <a:rPr sz="1400" spc="1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sz="1400" spc="1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0D5DA"/>
                </a:solidFill>
                <a:latin typeface="Microsoft Sans Serif"/>
                <a:cs typeface="Microsoft Sans Serif"/>
              </a:rPr>
              <a:t>Linux</a:t>
            </a:r>
            <a:r>
              <a:rPr sz="1400" spc="1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400" spc="1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D0D5DA"/>
                </a:solidFill>
                <a:latin typeface="Microsoft Sans Serif"/>
                <a:cs typeface="Microsoft Sans Serif"/>
              </a:rPr>
              <a:t>macOS</a:t>
            </a:r>
            <a:r>
              <a:rPr sz="1400" spc="1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0D5DA"/>
                </a:solidFill>
                <a:latin typeface="Microsoft Sans Serif"/>
                <a:cs typeface="Microsoft Sans Serif"/>
              </a:rPr>
              <a:t>systems</a:t>
            </a:r>
            <a:endParaRPr sz="1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AI-</a:t>
            </a:r>
            <a:r>
              <a:rPr sz="16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16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Behavioral</a:t>
            </a:r>
            <a:r>
              <a:rPr sz="16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Analysis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spc="70" dirty="0">
                <a:solidFill>
                  <a:srgbClr val="D0D5DA"/>
                </a:solidFill>
                <a:latin typeface="Microsoft Sans Serif"/>
                <a:cs typeface="Microsoft Sans Serif"/>
              </a:rPr>
              <a:t>Machine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 learning for</a:t>
            </a:r>
            <a:r>
              <a:rPr sz="1400" spc="80" dirty="0">
                <a:solidFill>
                  <a:srgbClr val="D0D5DA"/>
                </a:solidFill>
                <a:latin typeface="Microsoft Sans Serif"/>
                <a:cs typeface="Microsoft Sans Serif"/>
              </a:rPr>
              <a:t> advanced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0D5DA"/>
                </a:solidFill>
                <a:latin typeface="Microsoft Sans Serif"/>
                <a:cs typeface="Microsoft Sans Serif"/>
              </a:rPr>
              <a:t>threat</a:t>
            </a:r>
            <a:r>
              <a:rPr sz="1400" spc="8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0D5DA"/>
                </a:solidFill>
                <a:latin typeface="Microsoft Sans Serif"/>
                <a:cs typeface="Microsoft Sans Serif"/>
              </a:rPr>
              <a:t>detection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338F678-7C34-5560-7C1E-F57946E258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34575" y="6066283"/>
            <a:ext cx="1676545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9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B2C62-AFC6-6DAA-753F-361111FB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456957-A7B1-208D-4DDE-E049B6A3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B10F84-99D2-EC32-4178-70ACCE3A0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B9D6B7-B59A-2451-C877-7782317BC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F00AB-CD47-F882-5497-AAA6BE29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71BF7D15-5EF6-0611-2873-592BE4FB66EE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DDE6500C-F639-EE55-505E-18F6A93BD5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7799" y="5867400"/>
            <a:ext cx="609599" cy="380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9799" y="5810249"/>
            <a:ext cx="152400" cy="1523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24599" y="5867400"/>
            <a:ext cx="609599" cy="380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105024" y="1658099"/>
            <a:ext cx="8439150" cy="1000125"/>
            <a:chOff x="1876424" y="1895474"/>
            <a:chExt cx="8439150" cy="100012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6424" y="1895474"/>
              <a:ext cx="8439149" cy="10001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76424" y="1895474"/>
              <a:ext cx="8439150" cy="1000125"/>
            </a:xfrm>
            <a:custGeom>
              <a:avLst/>
              <a:gdLst/>
              <a:ahLst/>
              <a:cxnLst/>
              <a:rect l="l" t="t" r="r" b="b"/>
              <a:pathLst>
                <a:path w="8439150" h="1000125">
                  <a:moveTo>
                    <a:pt x="8362949" y="1000124"/>
                  </a:moveTo>
                  <a:lnTo>
                    <a:pt x="76199" y="1000124"/>
                  </a:lnTo>
                  <a:lnTo>
                    <a:pt x="68693" y="999762"/>
                  </a:lnTo>
                  <a:lnTo>
                    <a:pt x="27882" y="982857"/>
                  </a:lnTo>
                  <a:lnTo>
                    <a:pt x="3262" y="946011"/>
                  </a:lnTo>
                  <a:lnTo>
                    <a:pt x="0" y="92392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8362949" y="0"/>
                  </a:lnTo>
                  <a:lnTo>
                    <a:pt x="8370456" y="362"/>
                  </a:lnTo>
                  <a:lnTo>
                    <a:pt x="8399769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928302"/>
                  </a:lnTo>
                  <a:lnTo>
                    <a:pt x="9833" y="931431"/>
                  </a:lnTo>
                  <a:lnTo>
                    <a:pt x="9952" y="932638"/>
                  </a:lnTo>
                  <a:lnTo>
                    <a:pt x="25957" y="967975"/>
                  </a:lnTo>
                  <a:lnTo>
                    <a:pt x="58898" y="988464"/>
                  </a:lnTo>
                  <a:lnTo>
                    <a:pt x="71822" y="990599"/>
                  </a:lnTo>
                  <a:lnTo>
                    <a:pt x="8399769" y="990599"/>
                  </a:lnTo>
                  <a:lnTo>
                    <a:pt x="8398905" y="991116"/>
                  </a:lnTo>
                  <a:lnTo>
                    <a:pt x="8392109" y="994324"/>
                  </a:lnTo>
                  <a:lnTo>
                    <a:pt x="8385035" y="996862"/>
                  </a:lnTo>
                  <a:lnTo>
                    <a:pt x="8377817" y="998674"/>
                  </a:lnTo>
                  <a:lnTo>
                    <a:pt x="8370456" y="999762"/>
                  </a:lnTo>
                  <a:lnTo>
                    <a:pt x="8362949" y="1000124"/>
                  </a:lnTo>
                  <a:close/>
                </a:path>
                <a:path w="8439150" h="1000125">
                  <a:moveTo>
                    <a:pt x="8399769" y="990599"/>
                  </a:moveTo>
                  <a:lnTo>
                    <a:pt x="8367326" y="990599"/>
                  </a:lnTo>
                  <a:lnTo>
                    <a:pt x="8371662" y="990172"/>
                  </a:lnTo>
                  <a:lnTo>
                    <a:pt x="8380249" y="988464"/>
                  </a:lnTo>
                  <a:lnTo>
                    <a:pt x="8413190" y="967975"/>
                  </a:lnTo>
                  <a:lnTo>
                    <a:pt x="8429196" y="932638"/>
                  </a:lnTo>
                  <a:lnTo>
                    <a:pt x="8429623" y="928302"/>
                  </a:lnTo>
                  <a:lnTo>
                    <a:pt x="8429623" y="71822"/>
                  </a:lnTo>
                  <a:lnTo>
                    <a:pt x="8415954" y="35517"/>
                  </a:lnTo>
                  <a:lnTo>
                    <a:pt x="8384105" y="12830"/>
                  </a:lnTo>
                  <a:lnTo>
                    <a:pt x="8367326" y="9524"/>
                  </a:lnTo>
                  <a:lnTo>
                    <a:pt x="8399769" y="9524"/>
                  </a:lnTo>
                  <a:lnTo>
                    <a:pt x="8430140" y="40243"/>
                  </a:lnTo>
                  <a:lnTo>
                    <a:pt x="8439149" y="923924"/>
                  </a:lnTo>
                  <a:lnTo>
                    <a:pt x="8438786" y="931431"/>
                  </a:lnTo>
                  <a:lnTo>
                    <a:pt x="8421881" y="972242"/>
                  </a:lnTo>
                  <a:lnTo>
                    <a:pt x="8405418" y="987199"/>
                  </a:lnTo>
                  <a:lnTo>
                    <a:pt x="8399769" y="9905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11"/>
          <p:cNvSpPr txBox="1">
            <a:spLocks/>
          </p:cNvSpPr>
          <p:nvPr/>
        </p:nvSpPr>
        <p:spPr>
          <a:xfrm>
            <a:off x="2407849" y="1812188"/>
            <a:ext cx="7833498" cy="755335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spc="-185" dirty="0"/>
              <a:t>HORUS</a:t>
            </a:r>
            <a:r>
              <a:rPr lang="en-US" sz="2400" spc="-20" dirty="0"/>
              <a:t> </a:t>
            </a:r>
            <a:r>
              <a:rPr lang="en-US" sz="2400" spc="-25" dirty="0"/>
              <a:t>provides</a:t>
            </a:r>
            <a:r>
              <a:rPr lang="en-US" sz="2400" spc="-15" dirty="0"/>
              <a:t> </a:t>
            </a:r>
            <a:r>
              <a:rPr lang="en-US" sz="2400" b="1" spc="-70" dirty="0">
                <a:solidFill>
                  <a:srgbClr val="60A5FA"/>
                </a:solidFill>
                <a:latin typeface="Arial"/>
                <a:cs typeface="Arial"/>
              </a:rPr>
              <a:t>fast</a:t>
            </a:r>
            <a:r>
              <a:rPr lang="en-US" sz="1000" b="1" spc="-70" dirty="0">
                <a:solidFill>
                  <a:srgbClr val="60A5FA"/>
                </a:solidFill>
                <a:latin typeface="Tahoma"/>
                <a:cs typeface="Tahoma"/>
              </a:rPr>
              <a:t>,</a:t>
            </a:r>
            <a:r>
              <a:rPr lang="en-US" sz="1000" b="1" spc="-180" dirty="0">
                <a:solidFill>
                  <a:srgbClr val="60A5FA"/>
                </a:solidFill>
                <a:latin typeface="Tahoma"/>
                <a:cs typeface="Tahoma"/>
              </a:rPr>
              <a:t> </a:t>
            </a:r>
            <a:r>
              <a:rPr lang="en-US" sz="2400" b="1" spc="-95" dirty="0">
                <a:solidFill>
                  <a:srgbClr val="60A5FA"/>
                </a:solidFill>
                <a:latin typeface="Arial"/>
                <a:cs typeface="Arial"/>
              </a:rPr>
              <a:t>automatic </a:t>
            </a:r>
            <a:r>
              <a:rPr lang="en-US" sz="2400" b="1" spc="-100" dirty="0">
                <a:solidFill>
                  <a:srgbClr val="60A5FA"/>
                </a:solidFill>
                <a:latin typeface="Arial"/>
                <a:cs typeface="Arial"/>
              </a:rPr>
              <a:t>protection</a:t>
            </a:r>
            <a:r>
              <a:rPr lang="en-US" sz="2400" b="1" spc="-45" dirty="0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lang="en-US" sz="2400" spc="-40" dirty="0"/>
              <a:t>against</a:t>
            </a:r>
            <a:r>
              <a:rPr lang="en-US" sz="2400" spc="-15" dirty="0"/>
              <a:t> </a:t>
            </a:r>
            <a:r>
              <a:rPr lang="en-US" sz="2400" spc="-50" dirty="0"/>
              <a:t>ransomware</a:t>
            </a:r>
            <a:r>
              <a:rPr lang="en-US" sz="2400" spc="-15" dirty="0"/>
              <a:t> </a:t>
            </a:r>
            <a:r>
              <a:rPr lang="en-US" sz="2400" spc="-10" dirty="0"/>
              <a:t>attacks</a:t>
            </a:r>
            <a:endParaRPr lang="en-US" sz="1000" dirty="0">
              <a:latin typeface="Arial"/>
              <a:cs typeface="Arial"/>
            </a:endParaRPr>
          </a:p>
        </p:txBody>
      </p:sp>
      <p:grpSp>
        <p:nvGrpSpPr>
          <p:cNvPr id="5" name="object 12"/>
          <p:cNvGrpSpPr/>
          <p:nvPr/>
        </p:nvGrpSpPr>
        <p:grpSpPr>
          <a:xfrm>
            <a:off x="2105024" y="2886824"/>
            <a:ext cx="8439150" cy="1000125"/>
            <a:chOff x="1876424" y="3124199"/>
            <a:chExt cx="8439150" cy="1000125"/>
          </a:xfrm>
        </p:grpSpPr>
        <p:pic>
          <p:nvPicPr>
            <p:cNvPr id="6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6424" y="3124199"/>
              <a:ext cx="8439149" cy="10001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76424" y="3124199"/>
              <a:ext cx="8439150" cy="1000125"/>
            </a:xfrm>
            <a:custGeom>
              <a:avLst/>
              <a:gdLst/>
              <a:ahLst/>
              <a:cxnLst/>
              <a:rect l="l" t="t" r="r" b="b"/>
              <a:pathLst>
                <a:path w="8439150" h="1000125">
                  <a:moveTo>
                    <a:pt x="8362949" y="1000124"/>
                  </a:moveTo>
                  <a:lnTo>
                    <a:pt x="76199" y="1000124"/>
                  </a:lnTo>
                  <a:lnTo>
                    <a:pt x="68693" y="999762"/>
                  </a:lnTo>
                  <a:lnTo>
                    <a:pt x="27882" y="982857"/>
                  </a:lnTo>
                  <a:lnTo>
                    <a:pt x="3262" y="946011"/>
                  </a:lnTo>
                  <a:lnTo>
                    <a:pt x="0" y="92392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8362949" y="0"/>
                  </a:lnTo>
                  <a:lnTo>
                    <a:pt x="8370456" y="362"/>
                  </a:lnTo>
                  <a:lnTo>
                    <a:pt x="8399769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928302"/>
                  </a:lnTo>
                  <a:lnTo>
                    <a:pt x="23194" y="964607"/>
                  </a:lnTo>
                  <a:lnTo>
                    <a:pt x="54729" y="987199"/>
                  </a:lnTo>
                  <a:lnTo>
                    <a:pt x="71822" y="990599"/>
                  </a:lnTo>
                  <a:lnTo>
                    <a:pt x="8399769" y="990599"/>
                  </a:lnTo>
                  <a:lnTo>
                    <a:pt x="8398905" y="991116"/>
                  </a:lnTo>
                  <a:lnTo>
                    <a:pt x="8392109" y="994324"/>
                  </a:lnTo>
                  <a:lnTo>
                    <a:pt x="8385035" y="996862"/>
                  </a:lnTo>
                  <a:lnTo>
                    <a:pt x="8377817" y="998674"/>
                  </a:lnTo>
                  <a:lnTo>
                    <a:pt x="8370456" y="999762"/>
                  </a:lnTo>
                  <a:lnTo>
                    <a:pt x="8362949" y="1000124"/>
                  </a:lnTo>
                  <a:close/>
                </a:path>
                <a:path w="8439150" h="1000125">
                  <a:moveTo>
                    <a:pt x="8399769" y="990599"/>
                  </a:moveTo>
                  <a:lnTo>
                    <a:pt x="8367326" y="990599"/>
                  </a:lnTo>
                  <a:lnTo>
                    <a:pt x="8371662" y="990172"/>
                  </a:lnTo>
                  <a:lnTo>
                    <a:pt x="8380249" y="988464"/>
                  </a:lnTo>
                  <a:lnTo>
                    <a:pt x="8413190" y="967975"/>
                  </a:lnTo>
                  <a:lnTo>
                    <a:pt x="8429196" y="932638"/>
                  </a:lnTo>
                  <a:lnTo>
                    <a:pt x="8429623" y="928302"/>
                  </a:lnTo>
                  <a:lnTo>
                    <a:pt x="8429623" y="71822"/>
                  </a:lnTo>
                  <a:lnTo>
                    <a:pt x="8429315" y="68693"/>
                  </a:lnTo>
                  <a:lnTo>
                    <a:pt x="8429196" y="67486"/>
                  </a:lnTo>
                  <a:lnTo>
                    <a:pt x="8413190" y="32149"/>
                  </a:lnTo>
                  <a:lnTo>
                    <a:pt x="8380249" y="11660"/>
                  </a:lnTo>
                  <a:lnTo>
                    <a:pt x="8367326" y="9524"/>
                  </a:lnTo>
                  <a:lnTo>
                    <a:pt x="8399769" y="9524"/>
                  </a:lnTo>
                  <a:lnTo>
                    <a:pt x="8430140" y="40243"/>
                  </a:lnTo>
                  <a:lnTo>
                    <a:pt x="8439149" y="923924"/>
                  </a:lnTo>
                  <a:lnTo>
                    <a:pt x="8438786" y="931431"/>
                  </a:lnTo>
                  <a:lnTo>
                    <a:pt x="8421881" y="972242"/>
                  </a:lnTo>
                  <a:lnTo>
                    <a:pt x="8405418" y="987199"/>
                  </a:lnTo>
                  <a:lnTo>
                    <a:pt x="8399769" y="990599"/>
                  </a:lnTo>
                  <a:close/>
                </a:path>
              </a:pathLst>
            </a:custGeom>
            <a:solidFill>
              <a:srgbClr val="A754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15"/>
          <p:cNvSpPr txBox="1"/>
          <p:nvPr/>
        </p:nvSpPr>
        <p:spPr>
          <a:xfrm>
            <a:off x="2738437" y="3114995"/>
            <a:ext cx="8439149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40" dirty="0">
                <a:solidFill>
                  <a:srgbClr val="F2E7FF"/>
                </a:solidFill>
                <a:latin typeface="Microsoft Sans Serif"/>
                <a:cs typeface="Microsoft Sans Serif"/>
              </a:rPr>
              <a:t>Detects</a:t>
            </a:r>
            <a:r>
              <a:rPr sz="2400" b="1" spc="-40" dirty="0">
                <a:solidFill>
                  <a:srgbClr val="F2E7FF"/>
                </a:solidFill>
                <a:latin typeface="Roboto Bk"/>
                <a:cs typeface="Roboto Bk"/>
              </a:rPr>
              <a:t>,</a:t>
            </a:r>
            <a:r>
              <a:rPr sz="2400" b="1" spc="-75" dirty="0">
                <a:solidFill>
                  <a:srgbClr val="F2E7FF"/>
                </a:solidFill>
                <a:latin typeface="Roboto Bk"/>
                <a:cs typeface="Roboto Bk"/>
              </a:rPr>
              <a:t> </a:t>
            </a:r>
            <a:r>
              <a:rPr sz="2400" spc="-40" dirty="0">
                <a:solidFill>
                  <a:srgbClr val="F2E7FF"/>
                </a:solidFill>
                <a:latin typeface="Microsoft Sans Serif"/>
                <a:cs typeface="Microsoft Sans Serif"/>
              </a:rPr>
              <a:t>isolates</a:t>
            </a:r>
            <a:r>
              <a:rPr sz="2400" b="1" spc="-40" dirty="0">
                <a:solidFill>
                  <a:srgbClr val="F2E7FF"/>
                </a:solidFill>
                <a:latin typeface="Roboto Bk"/>
                <a:cs typeface="Roboto Bk"/>
              </a:rPr>
              <a:t>, </a:t>
            </a:r>
            <a:r>
              <a:rPr sz="2400" spc="-40" dirty="0">
                <a:solidFill>
                  <a:srgbClr val="F2E7FF"/>
                </a:solidFill>
                <a:latin typeface="Microsoft Sans Serif"/>
                <a:cs typeface="Microsoft Sans Serif"/>
              </a:rPr>
              <a:t>and</a:t>
            </a:r>
            <a:r>
              <a:rPr sz="2400" spc="-65" dirty="0">
                <a:solidFill>
                  <a:srgbClr val="F2E7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2E7FF"/>
                </a:solidFill>
                <a:latin typeface="Microsoft Sans Serif"/>
                <a:cs typeface="Microsoft Sans Serif"/>
              </a:rPr>
              <a:t>prevents</a:t>
            </a:r>
            <a:r>
              <a:rPr sz="2400" spc="-60" dirty="0">
                <a:solidFill>
                  <a:srgbClr val="F2E7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2E7FF"/>
                </a:solidFill>
                <a:latin typeface="Microsoft Sans Serif"/>
                <a:cs typeface="Microsoft Sans Serif"/>
              </a:rPr>
              <a:t>damage</a:t>
            </a:r>
            <a:r>
              <a:rPr sz="2400" spc="-60" dirty="0">
                <a:solidFill>
                  <a:srgbClr val="F2E7FF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85" dirty="0">
                <a:solidFill>
                  <a:srgbClr val="BF83FB"/>
                </a:solidFill>
                <a:latin typeface="Arial"/>
                <a:cs typeface="Arial"/>
              </a:rPr>
              <a:t>within</a:t>
            </a:r>
            <a:r>
              <a:rPr sz="2400" b="1" spc="-105" dirty="0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BF83FB"/>
                </a:solidFill>
                <a:latin typeface="Arial"/>
                <a:cs typeface="Arial"/>
              </a:rPr>
              <a:t>seconds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05024" y="4115550"/>
            <a:ext cx="8439150" cy="1000125"/>
            <a:chOff x="1876424" y="4352925"/>
            <a:chExt cx="8439150" cy="100012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6424" y="4352925"/>
              <a:ext cx="8439149" cy="10001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76424" y="4352925"/>
              <a:ext cx="8439150" cy="1000125"/>
            </a:xfrm>
            <a:custGeom>
              <a:avLst/>
              <a:gdLst/>
              <a:ahLst/>
              <a:cxnLst/>
              <a:rect l="l" t="t" r="r" b="b"/>
              <a:pathLst>
                <a:path w="8439150" h="1000125">
                  <a:moveTo>
                    <a:pt x="8362949" y="1000124"/>
                  </a:moveTo>
                  <a:lnTo>
                    <a:pt x="76199" y="1000124"/>
                  </a:lnTo>
                  <a:lnTo>
                    <a:pt x="68693" y="999762"/>
                  </a:lnTo>
                  <a:lnTo>
                    <a:pt x="27882" y="982857"/>
                  </a:lnTo>
                  <a:lnTo>
                    <a:pt x="3262" y="946011"/>
                  </a:lnTo>
                  <a:lnTo>
                    <a:pt x="0" y="92392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8362949" y="0"/>
                  </a:lnTo>
                  <a:lnTo>
                    <a:pt x="8399769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928302"/>
                  </a:lnTo>
                  <a:lnTo>
                    <a:pt x="23194" y="964607"/>
                  </a:lnTo>
                  <a:lnTo>
                    <a:pt x="54729" y="987199"/>
                  </a:lnTo>
                  <a:lnTo>
                    <a:pt x="71822" y="990599"/>
                  </a:lnTo>
                  <a:lnTo>
                    <a:pt x="8399769" y="990599"/>
                  </a:lnTo>
                  <a:lnTo>
                    <a:pt x="8398905" y="991116"/>
                  </a:lnTo>
                  <a:lnTo>
                    <a:pt x="8392109" y="994324"/>
                  </a:lnTo>
                  <a:lnTo>
                    <a:pt x="8385035" y="996862"/>
                  </a:lnTo>
                  <a:lnTo>
                    <a:pt x="8377817" y="998674"/>
                  </a:lnTo>
                  <a:lnTo>
                    <a:pt x="8370456" y="999762"/>
                  </a:lnTo>
                  <a:lnTo>
                    <a:pt x="8362949" y="1000124"/>
                  </a:lnTo>
                  <a:close/>
                </a:path>
                <a:path w="8439150" h="1000125">
                  <a:moveTo>
                    <a:pt x="8399769" y="990599"/>
                  </a:moveTo>
                  <a:lnTo>
                    <a:pt x="8367326" y="990599"/>
                  </a:lnTo>
                  <a:lnTo>
                    <a:pt x="8371662" y="990172"/>
                  </a:lnTo>
                  <a:lnTo>
                    <a:pt x="8380249" y="988464"/>
                  </a:lnTo>
                  <a:lnTo>
                    <a:pt x="8413190" y="967975"/>
                  </a:lnTo>
                  <a:lnTo>
                    <a:pt x="8429196" y="932638"/>
                  </a:lnTo>
                  <a:lnTo>
                    <a:pt x="8429623" y="928302"/>
                  </a:lnTo>
                  <a:lnTo>
                    <a:pt x="8429623" y="71822"/>
                  </a:lnTo>
                  <a:lnTo>
                    <a:pt x="8415954" y="35517"/>
                  </a:lnTo>
                  <a:lnTo>
                    <a:pt x="8384105" y="12830"/>
                  </a:lnTo>
                  <a:lnTo>
                    <a:pt x="8367326" y="9524"/>
                  </a:lnTo>
                  <a:lnTo>
                    <a:pt x="8399769" y="9524"/>
                  </a:lnTo>
                  <a:lnTo>
                    <a:pt x="8430140" y="40243"/>
                  </a:lnTo>
                  <a:lnTo>
                    <a:pt x="8439149" y="923924"/>
                  </a:lnTo>
                  <a:lnTo>
                    <a:pt x="8438786" y="931431"/>
                  </a:lnTo>
                  <a:lnTo>
                    <a:pt x="8421881" y="972242"/>
                  </a:lnTo>
                  <a:lnTo>
                    <a:pt x="8405418" y="987199"/>
                  </a:lnTo>
                  <a:lnTo>
                    <a:pt x="8399769" y="9905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37788" y="4426137"/>
            <a:ext cx="8441461" cy="355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dirty="0">
                <a:solidFill>
                  <a:srgbClr val="CCFAF1"/>
                </a:solidFill>
                <a:latin typeface="Microsoft Sans Serif"/>
                <a:cs typeface="Microsoft Sans Serif"/>
              </a:rPr>
              <a:t>A</a:t>
            </a:r>
            <a:r>
              <a:rPr sz="2200" spc="-55" dirty="0">
                <a:solidFill>
                  <a:srgbClr val="CCFAF1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75" dirty="0">
                <a:solidFill>
                  <a:srgbClr val="2DD4BE"/>
                </a:solidFill>
                <a:latin typeface="Arial"/>
                <a:cs typeface="Arial"/>
              </a:rPr>
              <a:t>practical,</a:t>
            </a:r>
            <a:r>
              <a:rPr sz="2200" b="1" spc="-155" dirty="0">
                <a:solidFill>
                  <a:srgbClr val="2DD4BE"/>
                </a:solidFill>
                <a:latin typeface="Arial"/>
                <a:cs typeface="Arial"/>
              </a:rPr>
              <a:t> </a:t>
            </a:r>
            <a:r>
              <a:rPr sz="2200" b="1" spc="-40" dirty="0">
                <a:solidFill>
                  <a:srgbClr val="2DD4BE"/>
                </a:solidFill>
                <a:latin typeface="Arial"/>
                <a:cs typeface="Arial"/>
              </a:rPr>
              <a:t>real-</a:t>
            </a:r>
            <a:r>
              <a:rPr sz="2200" b="1" spc="-95" dirty="0">
                <a:solidFill>
                  <a:srgbClr val="2DD4BE"/>
                </a:solidFill>
                <a:latin typeface="Arial"/>
                <a:cs typeface="Arial"/>
              </a:rPr>
              <a:t>world</a:t>
            </a:r>
            <a:r>
              <a:rPr sz="2200" b="1" spc="-50" dirty="0">
                <a:solidFill>
                  <a:srgbClr val="2DD4B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CCFAF1"/>
                </a:solidFill>
                <a:latin typeface="Microsoft Sans Serif"/>
                <a:cs typeface="Microsoft Sans Serif"/>
              </a:rPr>
              <a:t>cybersecurity</a:t>
            </a:r>
            <a:r>
              <a:rPr sz="2200" spc="-35" dirty="0">
                <a:solidFill>
                  <a:srgbClr val="CCFAF1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CCFAF1"/>
                </a:solidFill>
                <a:latin typeface="Microsoft Sans Serif"/>
                <a:cs typeface="Microsoft Sans Serif"/>
              </a:rPr>
              <a:t>solution</a:t>
            </a:r>
            <a:r>
              <a:rPr sz="2200" spc="-35" dirty="0">
                <a:solidFill>
                  <a:srgbClr val="CCFAF1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CCFAF1"/>
                </a:solidFill>
                <a:latin typeface="Microsoft Sans Serif"/>
                <a:cs typeface="Microsoft Sans Serif"/>
              </a:rPr>
              <a:t>for</a:t>
            </a:r>
            <a:r>
              <a:rPr sz="2200" spc="-35" dirty="0">
                <a:solidFill>
                  <a:srgbClr val="CCFAF1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CCFAF1"/>
                </a:solidFill>
                <a:latin typeface="Microsoft Sans Serif"/>
                <a:cs typeface="Microsoft Sans Serif"/>
              </a:rPr>
              <a:t>Windows</a:t>
            </a:r>
            <a:r>
              <a:rPr sz="2200" spc="-35" dirty="0">
                <a:solidFill>
                  <a:srgbClr val="CCFAF1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CCFAF1"/>
                </a:solidFill>
                <a:latin typeface="Microsoft Sans Serif"/>
                <a:cs typeface="Microsoft Sans Serif"/>
              </a:rPr>
              <a:t>users</a:t>
            </a:r>
            <a:endParaRPr sz="2200" dirty="0">
              <a:latin typeface="Microsoft Sans Serif"/>
              <a:cs typeface="Microsoft Sans Serif"/>
            </a:endParaRPr>
          </a:p>
        </p:txBody>
      </p:sp>
      <p:pic>
        <p:nvPicPr>
          <p:cNvPr id="24" name="object 4">
            <a:extLst>
              <a:ext uri="{FF2B5EF4-FFF2-40B4-BE49-F238E27FC236}">
                <a16:creationId xmlns:a16="http://schemas.microsoft.com/office/drawing/2014/main" id="{C2C2835C-4A53-3FEF-BD6D-639775E1A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42622" y="374588"/>
            <a:ext cx="3920759" cy="457199"/>
          </a:xfrm>
          <a:prstGeom prst="rect">
            <a:avLst/>
          </a:prstGeom>
        </p:spPr>
      </p:pic>
      <p:sp>
        <p:nvSpPr>
          <p:cNvPr id="25" name="object 8">
            <a:extLst>
              <a:ext uri="{FF2B5EF4-FFF2-40B4-BE49-F238E27FC236}">
                <a16:creationId xmlns:a16="http://schemas.microsoft.com/office/drawing/2014/main" id="{756F87E4-E9FF-9DB0-7AA6-CE48C89FAD3E}"/>
              </a:ext>
            </a:extLst>
          </p:cNvPr>
          <p:cNvSpPr txBox="1">
            <a:spLocks/>
          </p:cNvSpPr>
          <p:nvPr/>
        </p:nvSpPr>
        <p:spPr>
          <a:xfrm>
            <a:off x="454888" y="288909"/>
            <a:ext cx="6809708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Conclusion:-</a:t>
            </a:r>
          </a:p>
        </p:txBody>
      </p:sp>
    </p:spTree>
    <p:extLst>
      <p:ext uri="{BB962C8B-B14F-4D97-AF65-F5344CB8AC3E}">
        <p14:creationId xmlns:p14="http://schemas.microsoft.com/office/powerpoint/2010/main" val="19254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EBCBFD-751E-63BD-15C0-FBC58A78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EDF93F-0151-1970-9439-1A9E2DC9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E8C06-A44B-913F-D95F-5D179D572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95DBE-732A-5995-F8BB-9A4FE047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0BAB2E-6585-C203-99EA-B9724317C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594051E2-0581-3590-65CD-89FED5B3E8D4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AE141D1D-F179-5E1D-E8B3-D31CA6F738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125" y="266729"/>
            <a:ext cx="1285422" cy="1239721"/>
          </a:xfrm>
          <a:prstGeom prst="rect">
            <a:avLst/>
          </a:prstGeom>
        </p:spPr>
      </p:pic>
      <p:pic>
        <p:nvPicPr>
          <p:cNvPr id="6" name="Picture 5" descr="A colorful paint splatter with white text&#10;&#10;AI-generated content may be incorrect.">
            <a:extLst>
              <a:ext uri="{FF2B5EF4-FFF2-40B4-BE49-F238E27FC236}">
                <a16:creationId xmlns:a16="http://schemas.microsoft.com/office/drawing/2014/main" id="{2ECE99A8-802F-234B-8ED5-6FAF639F9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32" y="1963436"/>
            <a:ext cx="9278604" cy="34614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724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F68DA-A938-3BC3-715D-A316F57D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3F84B82-ED5C-D2EF-4E5B-F1FD86DC2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D244E-CBD4-175A-E877-95E5FE6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F209E-684F-B5AB-47FD-A0B5E5FD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1AF7C4-80EA-6FD0-C13E-66E4C665B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7E60F75C-C59F-9D8F-63B2-DB98EC7062A4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18138F46-20A6-C015-8AAF-9392D141C2A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203007-179C-1A5A-463B-5FA4DDA0E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143" y="2043285"/>
            <a:ext cx="8485714" cy="27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68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8A2080-16D5-8D28-7013-7BD214BEB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26DCF6-6811-CE1D-73B3-3DF2E8A4F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EDCEF-5FA7-CB1B-C342-CAE73F417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FDB39-84F2-1439-4E6F-A5F82DD1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5A79E2-2ED7-007D-BCF6-BC7CB326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8AFD91CA-480E-500A-05CD-1DB37C7982DF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64D986AE-3A59-370C-F8D6-4BCA2535CA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65885" y="873776"/>
            <a:ext cx="401066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80" dirty="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sz="15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4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spc="60" dirty="0">
                <a:solidFill>
                  <a:srgbClr val="D0D5DA"/>
                </a:solidFill>
                <a:latin typeface="Trebuchet MS"/>
                <a:cs typeface="Trebuchet MS"/>
              </a:rPr>
              <a:t>Create</a:t>
            </a: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D0D5DA"/>
                </a:solidFill>
                <a:latin typeface="Trebuchet MS"/>
                <a:cs typeface="Trebuchet MS"/>
              </a:rPr>
              <a:t>an</a:t>
            </a: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D0D5DA"/>
                </a:solidFill>
                <a:latin typeface="Trebuchet MS"/>
                <a:cs typeface="Trebuchet MS"/>
              </a:rPr>
              <a:t>automated</a:t>
            </a: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D0D5DA"/>
                </a:solidFill>
                <a:latin typeface="Trebuchet MS"/>
                <a:cs typeface="Trebuchet MS"/>
              </a:rPr>
              <a:t>ransomware</a:t>
            </a:r>
            <a:r>
              <a:rPr sz="1200" spc="6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detection </a:t>
            </a:r>
            <a:r>
              <a:rPr sz="1200" dirty="0">
                <a:solidFill>
                  <a:srgbClr val="D0D5DA"/>
                </a:solidFill>
                <a:latin typeface="Trebuchet MS"/>
                <a:cs typeface="Trebuchet MS"/>
              </a:rPr>
              <a:t>tool</a:t>
            </a: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D0D5DA"/>
                </a:solidFill>
                <a:latin typeface="Trebuchet MS"/>
                <a:cs typeface="Trebuchet MS"/>
              </a:rPr>
              <a:t>for </a:t>
            </a:r>
            <a:r>
              <a:rPr sz="1200" spc="90" dirty="0">
                <a:solidFill>
                  <a:srgbClr val="D0D5DA"/>
                </a:solidFill>
                <a:latin typeface="Trebuchet MS"/>
                <a:cs typeface="Trebuchet MS"/>
              </a:rPr>
              <a:t>Windows</a:t>
            </a:r>
            <a:r>
              <a:rPr sz="1200" spc="2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D0D5DA"/>
                </a:solidFill>
                <a:latin typeface="Trebuchet MS"/>
                <a:cs typeface="Trebuchet MS"/>
              </a:rPr>
              <a:t>systems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11"/>
          <p:cNvGrpSpPr/>
          <p:nvPr/>
        </p:nvGrpSpPr>
        <p:grpSpPr>
          <a:xfrm>
            <a:off x="4007085" y="2058050"/>
            <a:ext cx="5257800" cy="876300"/>
            <a:chOff x="609599" y="2628899"/>
            <a:chExt cx="5257800" cy="876300"/>
          </a:xfrm>
        </p:grpSpPr>
        <p:sp>
          <p:nvSpPr>
            <p:cNvPr id="9" name="object 12"/>
            <p:cNvSpPr/>
            <p:nvPr/>
          </p:nvSpPr>
          <p:spPr>
            <a:xfrm>
              <a:off x="628649" y="2628899"/>
              <a:ext cx="5238750" cy="876300"/>
            </a:xfrm>
            <a:custGeom>
              <a:avLst/>
              <a:gdLst/>
              <a:ahLst/>
              <a:cxnLst/>
              <a:rect l="l" t="t" r="r" b="b"/>
              <a:pathLst>
                <a:path w="5238750" h="876300">
                  <a:moveTo>
                    <a:pt x="516755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167552" y="0"/>
                  </a:lnTo>
                  <a:lnTo>
                    <a:pt x="5209043" y="15621"/>
                  </a:lnTo>
                  <a:lnTo>
                    <a:pt x="5234863" y="51662"/>
                  </a:lnTo>
                  <a:lnTo>
                    <a:pt x="5238749" y="71196"/>
                  </a:lnTo>
                  <a:lnTo>
                    <a:pt x="5238749" y="805103"/>
                  </a:lnTo>
                  <a:lnTo>
                    <a:pt x="5223126" y="846594"/>
                  </a:lnTo>
                  <a:lnTo>
                    <a:pt x="5187087" y="872414"/>
                  </a:lnTo>
                  <a:lnTo>
                    <a:pt x="5172507" y="875811"/>
                  </a:lnTo>
                  <a:lnTo>
                    <a:pt x="5167552" y="876299"/>
                  </a:lnTo>
                  <a:close/>
                </a:path>
              </a:pathLst>
            </a:custGeom>
            <a:solidFill>
              <a:srgbClr val="8A2AE2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/>
            <p:cNvSpPr/>
            <p:nvPr/>
          </p:nvSpPr>
          <p:spPr>
            <a:xfrm>
              <a:off x="609599" y="262917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50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8A2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099" y="2857499"/>
              <a:ext cx="228600" cy="228600"/>
            </a:xfrm>
            <a:prstGeom prst="rect">
              <a:avLst/>
            </a:prstGeom>
          </p:spPr>
        </p:pic>
      </p:grpSp>
      <p:sp>
        <p:nvSpPr>
          <p:cNvPr id="17" name="object 15"/>
          <p:cNvSpPr txBox="1"/>
          <p:nvPr/>
        </p:nvSpPr>
        <p:spPr>
          <a:xfrm>
            <a:off x="4565885" y="2207276"/>
            <a:ext cx="411226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215" dirty="0">
                <a:solidFill>
                  <a:srgbClr val="FFFFFF"/>
                </a:solidFill>
                <a:latin typeface="Trebuchet MS"/>
                <a:cs typeface="Trebuchet MS"/>
              </a:rPr>
              <a:t>PID</a:t>
            </a:r>
            <a:r>
              <a:rPr sz="15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20" dirty="0">
                <a:solidFill>
                  <a:srgbClr val="FFFFFF"/>
                </a:solidFill>
                <a:latin typeface="Trebuchet MS"/>
                <a:cs typeface="Trebuchet MS"/>
              </a:rPr>
              <a:t>Identification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45" dirty="0">
                <a:solidFill>
                  <a:srgbClr val="D0D5DA"/>
                </a:solidFill>
                <a:latin typeface="Trebuchet MS"/>
                <a:cs typeface="Trebuchet MS"/>
              </a:rPr>
              <a:t>Identify</a:t>
            </a:r>
            <a:r>
              <a:rPr sz="1200" spc="3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the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D0D5DA"/>
                </a:solidFill>
                <a:latin typeface="Trebuchet MS"/>
                <a:cs typeface="Trebuchet MS"/>
              </a:rPr>
              <a:t>exact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D0D5DA"/>
                </a:solidFill>
                <a:latin typeface="Trebuchet MS"/>
                <a:cs typeface="Trebuchet MS"/>
              </a:rPr>
              <a:t>Process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D0D5DA"/>
                </a:solidFill>
                <a:latin typeface="Trebuchet MS"/>
                <a:cs typeface="Trebuchet MS"/>
              </a:rPr>
              <a:t>ID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(PID)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D0D5DA"/>
                </a:solidFill>
                <a:latin typeface="Trebuchet MS"/>
                <a:cs typeface="Trebuchet MS"/>
              </a:rPr>
              <a:t>of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the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D0D5DA"/>
                </a:solidFill>
                <a:latin typeface="Trebuchet MS"/>
                <a:cs typeface="Trebuchet MS"/>
              </a:rPr>
              <a:t>ransomware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6"/>
          <p:cNvGrpSpPr/>
          <p:nvPr/>
        </p:nvGrpSpPr>
        <p:grpSpPr>
          <a:xfrm>
            <a:off x="4007085" y="3162950"/>
            <a:ext cx="5257800" cy="876300"/>
            <a:chOff x="609599" y="3733799"/>
            <a:chExt cx="5257800" cy="876300"/>
          </a:xfrm>
        </p:grpSpPr>
        <p:sp>
          <p:nvSpPr>
            <p:cNvPr id="19" name="object 17"/>
            <p:cNvSpPr/>
            <p:nvPr/>
          </p:nvSpPr>
          <p:spPr>
            <a:xfrm>
              <a:off x="628649" y="3733799"/>
              <a:ext cx="5238750" cy="876300"/>
            </a:xfrm>
            <a:custGeom>
              <a:avLst/>
              <a:gdLst/>
              <a:ahLst/>
              <a:cxnLst/>
              <a:rect l="l" t="t" r="r" b="b"/>
              <a:pathLst>
                <a:path w="5238750" h="876300">
                  <a:moveTo>
                    <a:pt x="516755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167552" y="0"/>
                  </a:lnTo>
                  <a:lnTo>
                    <a:pt x="5209043" y="15621"/>
                  </a:lnTo>
                  <a:lnTo>
                    <a:pt x="5234863" y="51662"/>
                  </a:lnTo>
                  <a:lnTo>
                    <a:pt x="5238749" y="71196"/>
                  </a:lnTo>
                  <a:lnTo>
                    <a:pt x="5238749" y="805103"/>
                  </a:lnTo>
                  <a:lnTo>
                    <a:pt x="5223126" y="846594"/>
                  </a:lnTo>
                  <a:lnTo>
                    <a:pt x="5187087" y="872414"/>
                  </a:lnTo>
                  <a:lnTo>
                    <a:pt x="5172507" y="875811"/>
                  </a:lnTo>
                  <a:lnTo>
                    <a:pt x="5167552" y="876299"/>
                  </a:lnTo>
                  <a:close/>
                </a:path>
              </a:pathLst>
            </a:custGeom>
            <a:solidFill>
              <a:srgbClr val="20B1A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609599" y="373407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50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20B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099" y="3962399"/>
              <a:ext cx="228600" cy="228600"/>
            </a:xfrm>
            <a:prstGeom prst="rect">
              <a:avLst/>
            </a:prstGeom>
          </p:spPr>
        </p:pic>
      </p:grpSp>
      <p:sp>
        <p:nvSpPr>
          <p:cNvPr id="22" name="object 20"/>
          <p:cNvSpPr txBox="1"/>
          <p:nvPr/>
        </p:nvSpPr>
        <p:spPr>
          <a:xfrm>
            <a:off x="4565885" y="3312176"/>
            <a:ext cx="266446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8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1500" b="1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14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solidFill>
                  <a:srgbClr val="D0D5DA"/>
                </a:solidFill>
                <a:latin typeface="Trebuchet MS"/>
                <a:cs typeface="Trebuchet MS"/>
              </a:rPr>
              <a:t>Kill</a:t>
            </a:r>
            <a:r>
              <a:rPr sz="1200" spc="4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the</a:t>
            </a:r>
            <a:r>
              <a:rPr sz="1200" spc="4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D0D5DA"/>
                </a:solidFill>
                <a:latin typeface="Trebuchet MS"/>
                <a:cs typeface="Trebuchet MS"/>
              </a:rPr>
              <a:t>malicious</a:t>
            </a:r>
            <a:r>
              <a:rPr sz="1200" spc="4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D0D5DA"/>
                </a:solidFill>
                <a:latin typeface="Trebuchet MS"/>
                <a:cs typeface="Trebuchet MS"/>
              </a:rPr>
              <a:t>process</a:t>
            </a:r>
            <a:r>
              <a:rPr sz="1200" spc="4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D0D5DA"/>
                </a:solidFill>
                <a:latin typeface="Trebuchet MS"/>
                <a:cs typeface="Trebuchet MS"/>
              </a:rPr>
              <a:t>instantly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1"/>
          <p:cNvGrpSpPr/>
          <p:nvPr/>
        </p:nvGrpSpPr>
        <p:grpSpPr>
          <a:xfrm>
            <a:off x="4007085" y="4267850"/>
            <a:ext cx="5257800" cy="876300"/>
            <a:chOff x="609599" y="4838699"/>
            <a:chExt cx="5257800" cy="876300"/>
          </a:xfrm>
        </p:grpSpPr>
        <p:sp>
          <p:nvSpPr>
            <p:cNvPr id="24" name="object 22"/>
            <p:cNvSpPr/>
            <p:nvPr/>
          </p:nvSpPr>
          <p:spPr>
            <a:xfrm>
              <a:off x="628649" y="4838699"/>
              <a:ext cx="5238750" cy="876300"/>
            </a:xfrm>
            <a:custGeom>
              <a:avLst/>
              <a:gdLst/>
              <a:ahLst/>
              <a:cxnLst/>
              <a:rect l="l" t="t" r="r" b="b"/>
              <a:pathLst>
                <a:path w="5238750" h="876300">
                  <a:moveTo>
                    <a:pt x="516755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167552" y="0"/>
                  </a:lnTo>
                  <a:lnTo>
                    <a:pt x="5209043" y="15621"/>
                  </a:lnTo>
                  <a:lnTo>
                    <a:pt x="5234863" y="51662"/>
                  </a:lnTo>
                  <a:lnTo>
                    <a:pt x="5238749" y="71196"/>
                  </a:lnTo>
                  <a:lnTo>
                    <a:pt x="5238749" y="805103"/>
                  </a:lnTo>
                  <a:lnTo>
                    <a:pt x="5223126" y="846594"/>
                  </a:lnTo>
                  <a:lnTo>
                    <a:pt x="5187087" y="872414"/>
                  </a:lnTo>
                  <a:lnTo>
                    <a:pt x="5172507" y="875811"/>
                  </a:lnTo>
                  <a:lnTo>
                    <a:pt x="5167552" y="876299"/>
                  </a:lnTo>
                  <a:close/>
                </a:path>
              </a:pathLst>
            </a:custGeom>
            <a:solidFill>
              <a:srgbClr val="0066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609599" y="483897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50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3"/>
                  </a:lnTo>
                  <a:lnTo>
                    <a:pt x="66287" y="874087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" y="5067299"/>
              <a:ext cx="285750" cy="228600"/>
            </a:xfrm>
            <a:prstGeom prst="rect">
              <a:avLst/>
            </a:prstGeom>
          </p:spPr>
        </p:pic>
      </p:grpSp>
      <p:sp>
        <p:nvSpPr>
          <p:cNvPr id="27" name="object 25"/>
          <p:cNvSpPr txBox="1"/>
          <p:nvPr/>
        </p:nvSpPr>
        <p:spPr>
          <a:xfrm>
            <a:off x="4623035" y="4417076"/>
            <a:ext cx="378269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7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150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40" dirty="0">
                <a:solidFill>
                  <a:srgbClr val="FFFFFF"/>
                </a:solidFill>
                <a:latin typeface="Trebuchet MS"/>
                <a:cs typeface="Trebuchet MS"/>
              </a:rPr>
              <a:t>Isolation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80" dirty="0">
                <a:solidFill>
                  <a:srgbClr val="D0D5DA"/>
                </a:solidFill>
                <a:latin typeface="Trebuchet MS"/>
                <a:cs typeface="Trebuchet MS"/>
              </a:rPr>
              <a:t>Disconnect</a:t>
            </a:r>
            <a:r>
              <a:rPr sz="1200" spc="5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D0D5DA"/>
                </a:solidFill>
                <a:latin typeface="Trebuchet MS"/>
                <a:cs typeface="Trebuchet MS"/>
              </a:rPr>
              <a:t>system</a:t>
            </a:r>
            <a:r>
              <a:rPr sz="1200" spc="5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D0D5DA"/>
                </a:solidFill>
                <a:latin typeface="Trebuchet MS"/>
                <a:cs typeface="Trebuchet MS"/>
              </a:rPr>
              <a:t>network</a:t>
            </a:r>
            <a:r>
              <a:rPr sz="1200" spc="5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D0D5DA"/>
                </a:solidFill>
                <a:latin typeface="Trebuchet MS"/>
                <a:cs typeface="Trebuchet MS"/>
              </a:rPr>
              <a:t>to</a:t>
            </a:r>
            <a:r>
              <a:rPr sz="1200" spc="5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D0D5DA"/>
                </a:solidFill>
                <a:latin typeface="Trebuchet MS"/>
                <a:cs typeface="Trebuchet MS"/>
              </a:rPr>
              <a:t>prevent</a:t>
            </a:r>
            <a:r>
              <a:rPr sz="1200" spc="50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D0D5DA"/>
                </a:solidFill>
                <a:latin typeface="Trebuchet MS"/>
                <a:cs typeface="Trebuchet MS"/>
              </a:rPr>
              <a:t>spreading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8" name="object 26"/>
          <p:cNvGrpSpPr/>
          <p:nvPr/>
        </p:nvGrpSpPr>
        <p:grpSpPr>
          <a:xfrm>
            <a:off x="4007085" y="5372750"/>
            <a:ext cx="5257800" cy="876300"/>
            <a:chOff x="609599" y="5943599"/>
            <a:chExt cx="5257800" cy="876300"/>
          </a:xfrm>
        </p:grpSpPr>
        <p:sp>
          <p:nvSpPr>
            <p:cNvPr id="29" name="object 27"/>
            <p:cNvSpPr/>
            <p:nvPr/>
          </p:nvSpPr>
          <p:spPr>
            <a:xfrm>
              <a:off x="628649" y="5943599"/>
              <a:ext cx="5238750" cy="876300"/>
            </a:xfrm>
            <a:custGeom>
              <a:avLst/>
              <a:gdLst/>
              <a:ahLst/>
              <a:cxnLst/>
              <a:rect l="l" t="t" r="r" b="b"/>
              <a:pathLst>
                <a:path w="5238750" h="876300">
                  <a:moveTo>
                    <a:pt x="516755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167552" y="0"/>
                  </a:lnTo>
                  <a:lnTo>
                    <a:pt x="5209043" y="15621"/>
                  </a:lnTo>
                  <a:lnTo>
                    <a:pt x="5234863" y="51662"/>
                  </a:lnTo>
                  <a:lnTo>
                    <a:pt x="5238749" y="71196"/>
                  </a:lnTo>
                  <a:lnTo>
                    <a:pt x="5238749" y="805103"/>
                  </a:lnTo>
                  <a:lnTo>
                    <a:pt x="5223126" y="846594"/>
                  </a:lnTo>
                  <a:lnTo>
                    <a:pt x="5187087" y="872414"/>
                  </a:lnTo>
                  <a:lnTo>
                    <a:pt x="5172507" y="875811"/>
                  </a:lnTo>
                  <a:lnTo>
                    <a:pt x="5167552" y="876299"/>
                  </a:lnTo>
                  <a:close/>
                </a:path>
              </a:pathLst>
            </a:custGeom>
            <a:solidFill>
              <a:srgbClr val="8A2AE2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609599" y="594387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49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3"/>
                  </a:lnTo>
                  <a:lnTo>
                    <a:pt x="66287" y="874088"/>
                  </a:lnTo>
                  <a:lnTo>
                    <a:pt x="70449" y="875744"/>
                  </a:lnTo>
                  <a:close/>
                </a:path>
              </a:pathLst>
            </a:custGeom>
            <a:solidFill>
              <a:srgbClr val="8A2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099" y="6172199"/>
              <a:ext cx="257175" cy="228600"/>
            </a:xfrm>
            <a:prstGeom prst="rect">
              <a:avLst/>
            </a:prstGeom>
          </p:spPr>
        </p:pic>
      </p:grpSp>
      <p:sp>
        <p:nvSpPr>
          <p:cNvPr id="32" name="object 30"/>
          <p:cNvSpPr txBox="1"/>
          <p:nvPr/>
        </p:nvSpPr>
        <p:spPr>
          <a:xfrm>
            <a:off x="4594460" y="5521975"/>
            <a:ext cx="304990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7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5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30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spc="55" dirty="0">
                <a:solidFill>
                  <a:srgbClr val="D0D5DA"/>
                </a:solidFill>
                <a:latin typeface="Trebuchet MS"/>
                <a:cs typeface="Trebuchet MS"/>
              </a:rPr>
              <a:t>Provide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D0D5DA"/>
                </a:solidFill>
                <a:latin typeface="Trebuchet MS"/>
                <a:cs typeface="Trebuchet MS"/>
              </a:rPr>
              <a:t>a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D0D5DA"/>
                </a:solidFill>
                <a:latin typeface="Trebuchet MS"/>
                <a:cs typeface="Trebuchet MS"/>
              </a:rPr>
              <a:t>simple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D0D5DA"/>
                </a:solidFill>
                <a:latin typeface="Trebuchet MS"/>
                <a:cs typeface="Trebuchet MS"/>
              </a:rPr>
              <a:t>GUI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D0D5DA"/>
                </a:solidFill>
                <a:latin typeface="Trebuchet MS"/>
                <a:cs typeface="Trebuchet MS"/>
              </a:rPr>
              <a:t>for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110" dirty="0">
                <a:solidFill>
                  <a:srgbClr val="D0D5DA"/>
                </a:solidFill>
                <a:latin typeface="Trebuchet MS"/>
                <a:cs typeface="Trebuchet MS"/>
              </a:rPr>
              <a:t>easy</a:t>
            </a:r>
            <a:r>
              <a:rPr sz="1200" spc="35" dirty="0">
                <a:solidFill>
                  <a:srgbClr val="D0D5DA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D0D5DA"/>
                </a:solidFill>
                <a:latin typeface="Trebuchet MS"/>
                <a:cs typeface="Trebuchet MS"/>
              </a:rPr>
              <a:t>operation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7"/>
          <p:cNvSpPr/>
          <p:nvPr/>
        </p:nvSpPr>
        <p:spPr>
          <a:xfrm>
            <a:off x="4002640" y="832577"/>
            <a:ext cx="5238750" cy="1104900"/>
          </a:xfrm>
          <a:custGeom>
            <a:avLst/>
            <a:gdLst/>
            <a:ahLst/>
            <a:cxnLst/>
            <a:rect l="l" t="t" r="r" b="b"/>
            <a:pathLst>
              <a:path w="5238750" h="1104900">
                <a:moveTo>
                  <a:pt x="5167552" y="1104899"/>
                </a:moveTo>
                <a:lnTo>
                  <a:pt x="53397" y="1104899"/>
                </a:lnTo>
                <a:lnTo>
                  <a:pt x="49680" y="1104411"/>
                </a:lnTo>
                <a:lnTo>
                  <a:pt x="14085" y="1079043"/>
                </a:lnTo>
                <a:lnTo>
                  <a:pt x="366" y="1038658"/>
                </a:lnTo>
                <a:lnTo>
                  <a:pt x="0" y="1033703"/>
                </a:lnTo>
                <a:lnTo>
                  <a:pt x="0" y="1028699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40"/>
                </a:lnTo>
                <a:lnTo>
                  <a:pt x="53397" y="0"/>
                </a:lnTo>
                <a:lnTo>
                  <a:pt x="5167552" y="0"/>
                </a:lnTo>
                <a:lnTo>
                  <a:pt x="5209043" y="15621"/>
                </a:lnTo>
                <a:lnTo>
                  <a:pt x="5234863" y="51662"/>
                </a:lnTo>
                <a:lnTo>
                  <a:pt x="5238749" y="71196"/>
                </a:lnTo>
                <a:lnTo>
                  <a:pt x="5238749" y="1033703"/>
                </a:lnTo>
                <a:lnTo>
                  <a:pt x="5223126" y="1075194"/>
                </a:lnTo>
                <a:lnTo>
                  <a:pt x="5187087" y="1101014"/>
                </a:lnTo>
                <a:lnTo>
                  <a:pt x="5172507" y="1104411"/>
                </a:lnTo>
                <a:lnTo>
                  <a:pt x="5167552" y="1104899"/>
                </a:lnTo>
                <a:close/>
              </a:path>
            </a:pathLst>
          </a:custGeom>
          <a:solidFill>
            <a:srgbClr val="006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13186" y="881979"/>
            <a:ext cx="215900" cy="231775"/>
          </a:xfrm>
          <a:prstGeom prst="rect">
            <a:avLst/>
          </a:prstGeom>
        </p:spPr>
      </p:pic>
      <p:sp>
        <p:nvSpPr>
          <p:cNvPr id="34" name="object 8"/>
          <p:cNvSpPr/>
          <p:nvPr/>
        </p:nvSpPr>
        <p:spPr>
          <a:xfrm>
            <a:off x="3992879" y="838477"/>
            <a:ext cx="70485" cy="1104900"/>
          </a:xfrm>
          <a:custGeom>
            <a:avLst/>
            <a:gdLst/>
            <a:ahLst/>
            <a:cxnLst/>
            <a:rect l="l" t="t" r="r" b="b"/>
            <a:pathLst>
              <a:path w="70484" h="1104900">
                <a:moveTo>
                  <a:pt x="70449" y="1104344"/>
                </a:moveTo>
                <a:lnTo>
                  <a:pt x="33857" y="1091791"/>
                </a:lnTo>
                <a:lnTo>
                  <a:pt x="5800" y="1057582"/>
                </a:lnTo>
                <a:lnTo>
                  <a:pt x="0" y="1028422"/>
                </a:lnTo>
                <a:lnTo>
                  <a:pt x="0" y="75922"/>
                </a:lnTo>
                <a:lnTo>
                  <a:pt x="12829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1028422"/>
                </a:lnTo>
                <a:lnTo>
                  <a:pt x="44514" y="1070764"/>
                </a:lnTo>
                <a:lnTo>
                  <a:pt x="66287" y="1102688"/>
                </a:lnTo>
                <a:lnTo>
                  <a:pt x="70449" y="1104344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4">
            <a:extLst>
              <a:ext uri="{FF2B5EF4-FFF2-40B4-BE49-F238E27FC236}">
                <a16:creationId xmlns:a16="http://schemas.microsoft.com/office/drawing/2014/main" id="{98837B53-7004-00ED-A58D-DEE8D0797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90160" y="188383"/>
            <a:ext cx="4085904" cy="513660"/>
          </a:xfrm>
          <a:prstGeom prst="rect">
            <a:avLst/>
          </a:prstGeom>
        </p:spPr>
      </p:pic>
      <p:sp>
        <p:nvSpPr>
          <p:cNvPr id="37" name="object 8">
            <a:extLst>
              <a:ext uri="{FF2B5EF4-FFF2-40B4-BE49-F238E27FC236}">
                <a16:creationId xmlns:a16="http://schemas.microsoft.com/office/drawing/2014/main" id="{029237BE-DD41-6CA5-C09A-405259FA41D5}"/>
              </a:ext>
            </a:extLst>
          </p:cNvPr>
          <p:cNvSpPr txBox="1">
            <a:spLocks/>
          </p:cNvSpPr>
          <p:nvPr/>
        </p:nvSpPr>
        <p:spPr>
          <a:xfrm>
            <a:off x="1811742" y="160520"/>
            <a:ext cx="4890407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Objective:-</a:t>
            </a:r>
          </a:p>
        </p:txBody>
      </p:sp>
    </p:spTree>
    <p:extLst>
      <p:ext uri="{BB962C8B-B14F-4D97-AF65-F5344CB8AC3E}">
        <p14:creationId xmlns:p14="http://schemas.microsoft.com/office/powerpoint/2010/main" val="387425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4CC1FA-1FC7-8DE6-C172-D1526FB2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256EF2-9AF5-459A-5CF1-D7AD48B0F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9BF86A-38D9-3B57-047E-60EB2DC08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0DCA4E-5AA0-1D47-0225-82EAE29B8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C9E05-B015-CDC2-849C-FBA4AE62F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B2162ACA-77AF-A5CF-05A1-E80A804DA7A9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ED7D8592-6BC1-1077-C802-796D5CC670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42622" y="979699"/>
            <a:ext cx="9683446" cy="5231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spc="-10" dirty="0">
                <a:solidFill>
                  <a:srgbClr val="0066FF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0066FF"/>
                </a:solidFill>
                <a:latin typeface="Arial"/>
                <a:cs typeface="Arial"/>
              </a:rPr>
              <a:t> Ransomware </a:t>
            </a:r>
            <a:r>
              <a:rPr sz="2200" b="1" spc="-10" dirty="0">
                <a:solidFill>
                  <a:srgbClr val="0066FF"/>
                </a:solidFill>
                <a:latin typeface="Arial"/>
                <a:cs typeface="Arial"/>
              </a:rPr>
              <a:t>Threat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ct val="114900"/>
              </a:lnSpc>
              <a:spcBef>
                <a:spcPts val="885"/>
              </a:spcBef>
            </a:pP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Ransomware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is</a:t>
            </a:r>
            <a:r>
              <a:rPr sz="2200" spc="-5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a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cyberattack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that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encrypts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user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files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DFDFDF"/>
                </a:solidFill>
                <a:latin typeface="Microsoft Sans Serif"/>
                <a:cs typeface="Microsoft Sans Serif"/>
              </a:rPr>
              <a:t>and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demands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payment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for</a:t>
            </a:r>
            <a:r>
              <a:rPr sz="2200" spc="1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decryption</a:t>
            </a:r>
            <a:r>
              <a:rPr sz="2200" spc="-10" dirty="0">
                <a:solidFill>
                  <a:srgbClr val="DFDFDF"/>
                </a:solidFill>
                <a:latin typeface="Roboto Lt"/>
                <a:cs typeface="Roboto Lt"/>
              </a:rPr>
              <a:t>.</a:t>
            </a:r>
            <a:endParaRPr sz="2200" dirty="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200" spc="-25" dirty="0">
                <a:solidFill>
                  <a:srgbClr val="DFDFDF"/>
                </a:solidFill>
                <a:latin typeface="Microsoft Sans Serif"/>
                <a:cs typeface="Microsoft Sans Serif"/>
              </a:rPr>
              <a:t>Traditional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antivirus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tools</a:t>
            </a:r>
            <a:r>
              <a:rPr sz="2200" spc="-3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often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detect</a:t>
            </a:r>
            <a:r>
              <a:rPr sz="2200" spc="-3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too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DFDFDF"/>
                </a:solidFill>
                <a:latin typeface="Microsoft Sans Serif"/>
                <a:cs typeface="Microsoft Sans Serif"/>
              </a:rPr>
              <a:t>late</a:t>
            </a:r>
            <a:r>
              <a:rPr sz="2200" spc="-20" dirty="0">
                <a:solidFill>
                  <a:srgbClr val="DFDFDF"/>
                </a:solidFill>
                <a:latin typeface="Roboto Lt"/>
                <a:cs typeface="Roboto Lt"/>
              </a:rPr>
              <a:t>.</a:t>
            </a:r>
            <a:endParaRPr sz="2200" dirty="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200" dirty="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200" b="1" spc="-125" dirty="0">
                <a:solidFill>
                  <a:srgbClr val="8A2AE2"/>
                </a:solidFill>
                <a:latin typeface="Arial"/>
                <a:cs typeface="Arial"/>
              </a:rPr>
              <a:t>HORUS</a:t>
            </a:r>
            <a:r>
              <a:rPr sz="2200" b="1" spc="-60" dirty="0">
                <a:solidFill>
                  <a:srgbClr val="8A2AE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8A2AE2"/>
                </a:solidFill>
                <a:latin typeface="Arial"/>
                <a:cs typeface="Arial"/>
              </a:rPr>
              <a:t>Solution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200" spc="-110" dirty="0">
                <a:solidFill>
                  <a:srgbClr val="DFDFDF"/>
                </a:solidFill>
                <a:latin typeface="Microsoft Sans Serif"/>
                <a:cs typeface="Microsoft Sans Serif"/>
              </a:rPr>
              <a:t>HORUS</a:t>
            </a:r>
            <a:r>
              <a:rPr sz="2200" spc="-1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is</a:t>
            </a:r>
            <a:r>
              <a:rPr sz="2200" spc="-7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a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proactive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protection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system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that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stops</a:t>
            </a:r>
            <a:r>
              <a:rPr sz="2200" spc="-4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DFDFDF"/>
                </a:solidFill>
                <a:latin typeface="Microsoft Sans Serif"/>
                <a:cs typeface="Microsoft Sans Serif"/>
              </a:rPr>
              <a:t>ransomware</a:t>
            </a:r>
            <a:r>
              <a:rPr sz="2200" spc="-4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instantly</a:t>
            </a:r>
            <a:r>
              <a:rPr sz="2200" spc="-10" dirty="0">
                <a:solidFill>
                  <a:srgbClr val="DFDFDF"/>
                </a:solidFill>
                <a:latin typeface="Roboto Lt"/>
                <a:cs typeface="Roboto Lt"/>
              </a:rPr>
              <a:t>.</a:t>
            </a:r>
            <a:endParaRPr sz="2200" dirty="0">
              <a:latin typeface="Roboto Lt"/>
              <a:cs typeface="Roboto Lt"/>
            </a:endParaRPr>
          </a:p>
          <a:p>
            <a:pPr marL="12700" marR="165100">
              <a:lnSpc>
                <a:spcPct val="119600"/>
              </a:lnSpc>
              <a:spcBef>
                <a:spcPts val="1135"/>
              </a:spcBef>
            </a:pP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It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DFDFDF"/>
                </a:solidFill>
                <a:latin typeface="Microsoft Sans Serif"/>
                <a:cs typeface="Microsoft Sans Serif"/>
              </a:rPr>
              <a:t>uses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DFDFDF"/>
                </a:solidFill>
                <a:latin typeface="Microsoft Sans Serif"/>
                <a:cs typeface="Microsoft Sans Serif"/>
              </a:rPr>
              <a:t>Windows</a:t>
            </a:r>
            <a:r>
              <a:rPr sz="2200" spc="-2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Security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DFDFDF"/>
                </a:solidFill>
                <a:latin typeface="Microsoft Sans Serif"/>
                <a:cs typeface="Microsoft Sans Serif"/>
              </a:rPr>
              <a:t>Event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DFDFDF"/>
                </a:solidFill>
                <a:latin typeface="Microsoft Sans Serif"/>
                <a:cs typeface="Microsoft Sans Serif"/>
              </a:rPr>
              <a:t>Logs</a:t>
            </a:r>
            <a:r>
              <a:rPr sz="2200" spc="-2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DFDFDF"/>
                </a:solidFill>
                <a:latin typeface="Microsoft Sans Serif"/>
                <a:cs typeface="Microsoft Sans Serif"/>
              </a:rPr>
              <a:t>and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canary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files</a:t>
            </a:r>
            <a:r>
              <a:rPr sz="2200" spc="-2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to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identify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DFDFDF"/>
                </a:solidFill>
                <a:latin typeface="Microsoft Sans Serif"/>
                <a:cs typeface="Microsoft Sans Serif"/>
              </a:rPr>
              <a:t>the</a:t>
            </a:r>
            <a:r>
              <a:rPr sz="2200" spc="-25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exact </a:t>
            </a:r>
            <a:r>
              <a:rPr sz="2200" spc="-25" dirty="0">
                <a:solidFill>
                  <a:srgbClr val="DFDFDF"/>
                </a:solidFill>
                <a:latin typeface="Microsoft Sans Serif"/>
                <a:cs typeface="Microsoft Sans Serif"/>
              </a:rPr>
              <a:t>malicious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DFDFDF"/>
                </a:solidFill>
                <a:latin typeface="Microsoft Sans Serif"/>
                <a:cs typeface="Microsoft Sans Serif"/>
              </a:rPr>
              <a:t>process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DFDFDF"/>
                </a:solidFill>
                <a:latin typeface="Microsoft Sans Serif"/>
                <a:cs typeface="Microsoft Sans Serif"/>
              </a:rPr>
              <a:t>and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DFDFDF"/>
                </a:solidFill>
                <a:latin typeface="Microsoft Sans Serif"/>
                <a:cs typeface="Microsoft Sans Serif"/>
              </a:rPr>
              <a:t>isolate</a:t>
            </a:r>
            <a:r>
              <a:rPr sz="2200" spc="-30" dirty="0">
                <a:solidFill>
                  <a:srgbClr val="DFDFDF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DFDFDF"/>
                </a:solidFill>
                <a:latin typeface="Microsoft Sans Serif"/>
                <a:cs typeface="Microsoft Sans Serif"/>
              </a:rPr>
              <a:t>it</a:t>
            </a:r>
            <a:r>
              <a:rPr sz="2200" spc="-25" dirty="0">
                <a:solidFill>
                  <a:srgbClr val="DFDFDF"/>
                </a:solidFill>
                <a:latin typeface="Roboto Lt"/>
                <a:cs typeface="Roboto Lt"/>
              </a:rPr>
              <a:t>.</a:t>
            </a:r>
            <a:endParaRPr sz="2200" dirty="0">
              <a:latin typeface="Roboto Lt"/>
              <a:cs typeface="Roboto Lt"/>
            </a:endParaRPr>
          </a:p>
          <a:p>
            <a:pPr marL="367665">
              <a:lnSpc>
                <a:spcPct val="100000"/>
              </a:lnSpc>
            </a:pPr>
            <a:endParaRPr lang="en-US" sz="2200" dirty="0">
              <a:latin typeface="Roboto Lt"/>
              <a:cs typeface="Arial"/>
            </a:endParaRPr>
          </a:p>
          <a:p>
            <a:pPr marL="367665">
              <a:lnSpc>
                <a:spcPct val="100000"/>
              </a:lnSpc>
            </a:pPr>
            <a:r>
              <a:rPr sz="2200" b="1" spc="-55" dirty="0">
                <a:solidFill>
                  <a:srgbClr val="20B1AA"/>
                </a:solidFill>
                <a:latin typeface="Arial"/>
                <a:cs typeface="Arial"/>
              </a:rPr>
              <a:t>Proactive</a:t>
            </a:r>
            <a:r>
              <a:rPr sz="2200" b="1" spc="-15" dirty="0">
                <a:solidFill>
                  <a:srgbClr val="20B1AA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20B1AA"/>
                </a:solidFill>
                <a:latin typeface="Arial"/>
                <a:cs typeface="Arial"/>
              </a:rPr>
              <a:t>Detection</a:t>
            </a:r>
            <a:endParaRPr sz="2200" dirty="0">
              <a:latin typeface="Arial"/>
              <a:cs typeface="Arial"/>
            </a:endParaRPr>
          </a:p>
          <a:p>
            <a:pPr marL="194310">
              <a:lnSpc>
                <a:spcPct val="100000"/>
              </a:lnSpc>
              <a:spcBef>
                <a:spcPts val="705"/>
              </a:spcBef>
            </a:pPr>
            <a:r>
              <a:rPr sz="2200" spc="-70" dirty="0">
                <a:solidFill>
                  <a:srgbClr val="B0B0B0"/>
                </a:solidFill>
                <a:latin typeface="Microsoft Sans Serif"/>
                <a:cs typeface="Microsoft Sans Serif"/>
              </a:rPr>
              <a:t>Real</a:t>
            </a:r>
            <a:r>
              <a:rPr sz="2200" spc="-70" dirty="0">
                <a:solidFill>
                  <a:srgbClr val="B0B0B0"/>
                </a:solidFill>
                <a:latin typeface="Verdana"/>
                <a:cs typeface="Verdana"/>
              </a:rPr>
              <a:t>-</a:t>
            </a:r>
            <a:r>
              <a:rPr sz="2200" dirty="0">
                <a:solidFill>
                  <a:srgbClr val="B0B0B0"/>
                </a:solidFill>
                <a:latin typeface="Microsoft Sans Serif"/>
                <a:cs typeface="Microsoft Sans Serif"/>
              </a:rPr>
              <a:t>time</a:t>
            </a:r>
            <a:r>
              <a:rPr sz="2200" spc="-10" dirty="0">
                <a:solidFill>
                  <a:srgbClr val="B0B0B0"/>
                </a:solidFill>
                <a:latin typeface="Microsoft Sans Serif"/>
                <a:cs typeface="Microsoft Sans Serif"/>
              </a:rPr>
              <a:t> monitoring </a:t>
            </a:r>
            <a:r>
              <a:rPr sz="2200" dirty="0">
                <a:solidFill>
                  <a:srgbClr val="B0B0B0"/>
                </a:solidFill>
                <a:latin typeface="Microsoft Sans Serif"/>
                <a:cs typeface="Microsoft Sans Serif"/>
              </a:rPr>
              <a:t>with</a:t>
            </a:r>
            <a:r>
              <a:rPr sz="2200" spc="-5" dirty="0">
                <a:solidFill>
                  <a:srgbClr val="B0B0B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B0B0B0"/>
                </a:solidFill>
                <a:latin typeface="Microsoft Sans Serif"/>
                <a:cs typeface="Microsoft Sans Serif"/>
              </a:rPr>
              <a:t>instant </a:t>
            </a:r>
            <a:r>
              <a:rPr sz="2200" spc="-20" dirty="0">
                <a:solidFill>
                  <a:srgbClr val="B0B0B0"/>
                </a:solidFill>
                <a:latin typeface="Microsoft Sans Serif"/>
                <a:cs typeface="Microsoft Sans Serif"/>
              </a:rPr>
              <a:t>response</a:t>
            </a:r>
            <a:r>
              <a:rPr sz="2200" spc="-5" dirty="0">
                <a:solidFill>
                  <a:srgbClr val="B0B0B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B0B0B0"/>
                </a:solidFill>
                <a:latin typeface="Microsoft Sans Serif"/>
                <a:cs typeface="Microsoft Sans Serif"/>
              </a:rPr>
              <a:t>capabilities</a:t>
            </a:r>
            <a:endParaRPr sz="2200" dirty="0">
              <a:latin typeface="Microsoft Sans Serif"/>
              <a:cs typeface="Microsoft Sans Serif"/>
            </a:endParaRPr>
          </a:p>
        </p:txBody>
      </p:sp>
      <p:pic>
        <p:nvPic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2622" y="374588"/>
            <a:ext cx="3920759" cy="457199"/>
          </a:xfrm>
          <a:prstGeom prst="rect">
            <a:avLst/>
          </a:prstGeom>
        </p:spPr>
      </p:pic>
      <p:sp>
        <p:nvSpPr>
          <p:cNvPr id="6" name="object 8">
            <a:extLst>
              <a:ext uri="{FF2B5EF4-FFF2-40B4-BE49-F238E27FC236}">
                <a16:creationId xmlns:a16="http://schemas.microsoft.com/office/drawing/2014/main" id="{EBC235F1-2A0F-EB62-521C-3F69F8A9C8F6}"/>
              </a:ext>
            </a:extLst>
          </p:cNvPr>
          <p:cNvSpPr txBox="1">
            <a:spLocks/>
          </p:cNvSpPr>
          <p:nvPr/>
        </p:nvSpPr>
        <p:spPr>
          <a:xfrm>
            <a:off x="454888" y="288909"/>
            <a:ext cx="6809708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Introduction:-</a:t>
            </a:r>
          </a:p>
        </p:txBody>
      </p:sp>
    </p:spTree>
    <p:extLst>
      <p:ext uri="{BB962C8B-B14F-4D97-AF65-F5344CB8AC3E}">
        <p14:creationId xmlns:p14="http://schemas.microsoft.com/office/powerpoint/2010/main" val="147927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CD97AE-9264-1F0A-D1F1-0E0572C89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CF8623-AC9D-3765-D829-8C7BA8419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91D56-35A1-5919-9CB6-4B2A4E26B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A942E-A1BD-E092-BBE5-618EC15B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E722A-FA96-CEC3-8528-4DE376AF1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0A5DD9A0-A3CB-F8E5-9D36-329C1483A18A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651BD90A-051B-DFE7-9B43-C43E159B7E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97E5BFDB-27CE-BF9E-1609-FDFB5521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0160" y="188383"/>
            <a:ext cx="4085904" cy="513660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6BD68401-A527-2EA6-85E4-089C0ECDCB21}"/>
              </a:ext>
            </a:extLst>
          </p:cNvPr>
          <p:cNvSpPr txBox="1">
            <a:spLocks/>
          </p:cNvSpPr>
          <p:nvPr/>
        </p:nvSpPr>
        <p:spPr>
          <a:xfrm>
            <a:off x="1811742" y="160520"/>
            <a:ext cx="4890407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Overview:-</a:t>
            </a:r>
          </a:p>
        </p:txBody>
      </p:sp>
      <p:grpSp>
        <p:nvGrpSpPr>
          <p:cNvPr id="35" name="object 10"/>
          <p:cNvGrpSpPr/>
          <p:nvPr/>
        </p:nvGrpSpPr>
        <p:grpSpPr>
          <a:xfrm>
            <a:off x="2550930" y="2662775"/>
            <a:ext cx="7568241" cy="1747956"/>
            <a:chOff x="885824" y="3467099"/>
            <a:chExt cx="5257800" cy="1352550"/>
          </a:xfrm>
        </p:grpSpPr>
        <p:sp>
          <p:nvSpPr>
            <p:cNvPr id="36" name="object 11"/>
            <p:cNvSpPr/>
            <p:nvPr/>
          </p:nvSpPr>
          <p:spPr>
            <a:xfrm>
              <a:off x="885824" y="3467099"/>
              <a:ext cx="5257800" cy="1352550"/>
            </a:xfrm>
            <a:custGeom>
              <a:avLst/>
              <a:gdLst/>
              <a:ahLst/>
              <a:cxnLst/>
              <a:rect l="l" t="t" r="r" b="b"/>
              <a:pathLst>
                <a:path w="5257800" h="1352550">
                  <a:moveTo>
                    <a:pt x="5181599" y="1352549"/>
                  </a:moveTo>
                  <a:lnTo>
                    <a:pt x="76199" y="1352549"/>
                  </a:lnTo>
                  <a:lnTo>
                    <a:pt x="68693" y="1352187"/>
                  </a:lnTo>
                  <a:lnTo>
                    <a:pt x="27882" y="1335282"/>
                  </a:lnTo>
                  <a:lnTo>
                    <a:pt x="3262" y="1298436"/>
                  </a:lnTo>
                  <a:lnTo>
                    <a:pt x="0" y="12763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181599" y="0"/>
                  </a:lnTo>
                  <a:lnTo>
                    <a:pt x="5223941" y="12830"/>
                  </a:lnTo>
                  <a:lnTo>
                    <a:pt x="5251998" y="47039"/>
                  </a:lnTo>
                  <a:lnTo>
                    <a:pt x="5257799" y="76199"/>
                  </a:lnTo>
                  <a:lnTo>
                    <a:pt x="5257799" y="1276349"/>
                  </a:lnTo>
                  <a:lnTo>
                    <a:pt x="5244968" y="1318692"/>
                  </a:lnTo>
                  <a:lnTo>
                    <a:pt x="5210759" y="1346749"/>
                  </a:lnTo>
                  <a:lnTo>
                    <a:pt x="5181599" y="1352549"/>
                  </a:lnTo>
                  <a:close/>
                </a:path>
              </a:pathLst>
            </a:custGeom>
            <a:solidFill>
              <a:srgbClr val="11172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12"/>
            <p:cNvSpPr/>
            <p:nvPr/>
          </p:nvSpPr>
          <p:spPr>
            <a:xfrm>
              <a:off x="885824" y="3467099"/>
              <a:ext cx="5257800" cy="1352550"/>
            </a:xfrm>
            <a:custGeom>
              <a:avLst/>
              <a:gdLst/>
              <a:ahLst/>
              <a:cxnLst/>
              <a:rect l="l" t="t" r="r" b="b"/>
              <a:pathLst>
                <a:path w="5257800" h="1352550">
                  <a:moveTo>
                    <a:pt x="5181599" y="1352549"/>
                  </a:moveTo>
                  <a:lnTo>
                    <a:pt x="76199" y="1352549"/>
                  </a:lnTo>
                  <a:lnTo>
                    <a:pt x="68693" y="1352187"/>
                  </a:lnTo>
                  <a:lnTo>
                    <a:pt x="27882" y="1335282"/>
                  </a:lnTo>
                  <a:lnTo>
                    <a:pt x="3262" y="1298436"/>
                  </a:lnTo>
                  <a:lnTo>
                    <a:pt x="0" y="12763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181599" y="0"/>
                  </a:lnTo>
                  <a:lnTo>
                    <a:pt x="5218420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280727"/>
                  </a:lnTo>
                  <a:lnTo>
                    <a:pt x="9833" y="1283856"/>
                  </a:lnTo>
                  <a:lnTo>
                    <a:pt x="9952" y="1285063"/>
                  </a:lnTo>
                  <a:lnTo>
                    <a:pt x="25957" y="1320400"/>
                  </a:lnTo>
                  <a:lnTo>
                    <a:pt x="58898" y="1340889"/>
                  </a:lnTo>
                  <a:lnTo>
                    <a:pt x="71822" y="1343024"/>
                  </a:lnTo>
                  <a:lnTo>
                    <a:pt x="5218420" y="1343024"/>
                  </a:lnTo>
                  <a:lnTo>
                    <a:pt x="5217556" y="1343541"/>
                  </a:lnTo>
                  <a:lnTo>
                    <a:pt x="5210759" y="1346749"/>
                  </a:lnTo>
                  <a:lnTo>
                    <a:pt x="5203685" y="1349287"/>
                  </a:lnTo>
                  <a:lnTo>
                    <a:pt x="5196468" y="1351099"/>
                  </a:lnTo>
                  <a:lnTo>
                    <a:pt x="5189106" y="1352187"/>
                  </a:lnTo>
                  <a:lnTo>
                    <a:pt x="5181599" y="1352549"/>
                  </a:lnTo>
                  <a:close/>
                </a:path>
                <a:path w="5257800" h="1352550">
                  <a:moveTo>
                    <a:pt x="5218420" y="1343024"/>
                  </a:moveTo>
                  <a:lnTo>
                    <a:pt x="5185977" y="1343024"/>
                  </a:lnTo>
                  <a:lnTo>
                    <a:pt x="5190313" y="1342597"/>
                  </a:lnTo>
                  <a:lnTo>
                    <a:pt x="5198900" y="1340889"/>
                  </a:lnTo>
                  <a:lnTo>
                    <a:pt x="5231841" y="1320400"/>
                  </a:lnTo>
                  <a:lnTo>
                    <a:pt x="5247847" y="1285063"/>
                  </a:lnTo>
                  <a:lnTo>
                    <a:pt x="5248273" y="1280727"/>
                  </a:lnTo>
                  <a:lnTo>
                    <a:pt x="5248273" y="71822"/>
                  </a:lnTo>
                  <a:lnTo>
                    <a:pt x="5247966" y="68693"/>
                  </a:lnTo>
                  <a:lnTo>
                    <a:pt x="5247847" y="67486"/>
                  </a:lnTo>
                  <a:lnTo>
                    <a:pt x="5231841" y="32149"/>
                  </a:lnTo>
                  <a:lnTo>
                    <a:pt x="5198900" y="11660"/>
                  </a:lnTo>
                  <a:lnTo>
                    <a:pt x="5185977" y="9524"/>
                  </a:lnTo>
                  <a:lnTo>
                    <a:pt x="5218420" y="9524"/>
                  </a:lnTo>
                  <a:lnTo>
                    <a:pt x="5248791" y="40243"/>
                  </a:lnTo>
                  <a:lnTo>
                    <a:pt x="5257799" y="1276349"/>
                  </a:lnTo>
                  <a:lnTo>
                    <a:pt x="5257437" y="1283856"/>
                  </a:lnTo>
                  <a:lnTo>
                    <a:pt x="5240532" y="1324667"/>
                  </a:lnTo>
                  <a:lnTo>
                    <a:pt x="5224069" y="1339624"/>
                  </a:lnTo>
                  <a:lnTo>
                    <a:pt x="5218420" y="1343024"/>
                  </a:lnTo>
                  <a:close/>
                </a:path>
              </a:pathLst>
            </a:custGeom>
            <a:solidFill>
              <a:srgbClr val="A754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13"/>
          <p:cNvSpPr txBox="1"/>
          <p:nvPr/>
        </p:nvSpPr>
        <p:spPr>
          <a:xfrm>
            <a:off x="6553522" y="4898447"/>
            <a:ext cx="4761865" cy="108561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b="1" spc="-85" dirty="0">
                <a:solidFill>
                  <a:srgbClr val="BF83FB"/>
                </a:solidFill>
                <a:latin typeface="Arial"/>
                <a:cs typeface="Arial"/>
              </a:rPr>
              <a:t>Event</a:t>
            </a:r>
            <a:r>
              <a:rPr sz="2000" b="1" spc="-75" dirty="0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BF83FB"/>
                </a:solidFill>
                <a:latin typeface="Arial"/>
                <a:cs typeface="Arial"/>
              </a:rPr>
              <a:t>Log</a:t>
            </a:r>
            <a:r>
              <a:rPr sz="2000" b="1" spc="-70" dirty="0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BF83FB"/>
                </a:solidFill>
                <a:latin typeface="Arial"/>
                <a:cs typeface="Arial"/>
              </a:rPr>
              <a:t>Integration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830"/>
              </a:spcBef>
            </a:pPr>
            <a:r>
              <a:rPr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These</a:t>
            </a:r>
            <a:r>
              <a:rPr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files</a:t>
            </a:r>
            <a:r>
              <a:rPr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are</a:t>
            </a:r>
            <a:r>
              <a:rPr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linked</a:t>
            </a:r>
            <a:r>
              <a:rPr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Windows'</a:t>
            </a:r>
            <a:r>
              <a:rPr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Event</a:t>
            </a:r>
            <a:r>
              <a:rPr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Log</a:t>
            </a:r>
            <a:r>
              <a:rPr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System</a:t>
            </a:r>
            <a:r>
              <a:rPr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D0D5DA"/>
                </a:solidFill>
                <a:latin typeface="Microsoft Sans Serif"/>
                <a:cs typeface="Microsoft Sans Serif"/>
              </a:rPr>
              <a:t>real-</a:t>
            </a:r>
            <a:r>
              <a:rPr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time </a:t>
            </a:r>
            <a:r>
              <a:rPr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monitoring.</a:t>
            </a:r>
            <a:endParaRPr dirty="0">
              <a:latin typeface="Microsoft Sans Serif"/>
              <a:cs typeface="Microsoft Sans Serif"/>
            </a:endParaRPr>
          </a:p>
        </p:txBody>
      </p:sp>
      <p:grpSp>
        <p:nvGrpSpPr>
          <p:cNvPr id="39" name="object 10">
            <a:extLst>
              <a:ext uri="{FF2B5EF4-FFF2-40B4-BE49-F238E27FC236}">
                <a16:creationId xmlns:a16="http://schemas.microsoft.com/office/drawing/2014/main" id="{7F169976-0076-6A6F-5220-4D83DEE82C40}"/>
              </a:ext>
            </a:extLst>
          </p:cNvPr>
          <p:cNvGrpSpPr/>
          <p:nvPr/>
        </p:nvGrpSpPr>
        <p:grpSpPr>
          <a:xfrm>
            <a:off x="6057587" y="4764981"/>
            <a:ext cx="5257800" cy="1352550"/>
            <a:chOff x="885824" y="3467099"/>
            <a:chExt cx="5257800" cy="1352550"/>
          </a:xfrm>
        </p:grpSpPr>
        <p:sp>
          <p:nvSpPr>
            <p:cNvPr id="40" name="object 11">
              <a:extLst>
                <a:ext uri="{FF2B5EF4-FFF2-40B4-BE49-F238E27FC236}">
                  <a16:creationId xmlns:a16="http://schemas.microsoft.com/office/drawing/2014/main" id="{D0183407-CB99-5D61-380D-56AC6AEA21C5}"/>
                </a:ext>
              </a:extLst>
            </p:cNvPr>
            <p:cNvSpPr/>
            <p:nvPr/>
          </p:nvSpPr>
          <p:spPr>
            <a:xfrm>
              <a:off x="885824" y="3467099"/>
              <a:ext cx="5257800" cy="1352550"/>
            </a:xfrm>
            <a:custGeom>
              <a:avLst/>
              <a:gdLst/>
              <a:ahLst/>
              <a:cxnLst/>
              <a:rect l="l" t="t" r="r" b="b"/>
              <a:pathLst>
                <a:path w="5257800" h="1352550">
                  <a:moveTo>
                    <a:pt x="5181599" y="1352549"/>
                  </a:moveTo>
                  <a:lnTo>
                    <a:pt x="76199" y="1352549"/>
                  </a:lnTo>
                  <a:lnTo>
                    <a:pt x="68693" y="1352187"/>
                  </a:lnTo>
                  <a:lnTo>
                    <a:pt x="27882" y="1335282"/>
                  </a:lnTo>
                  <a:lnTo>
                    <a:pt x="3262" y="1298436"/>
                  </a:lnTo>
                  <a:lnTo>
                    <a:pt x="0" y="12763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181599" y="0"/>
                  </a:lnTo>
                  <a:lnTo>
                    <a:pt x="5223941" y="12830"/>
                  </a:lnTo>
                  <a:lnTo>
                    <a:pt x="5251998" y="47039"/>
                  </a:lnTo>
                  <a:lnTo>
                    <a:pt x="5257799" y="76199"/>
                  </a:lnTo>
                  <a:lnTo>
                    <a:pt x="5257799" y="1276349"/>
                  </a:lnTo>
                  <a:lnTo>
                    <a:pt x="5244968" y="1318692"/>
                  </a:lnTo>
                  <a:lnTo>
                    <a:pt x="5210759" y="1346749"/>
                  </a:lnTo>
                  <a:lnTo>
                    <a:pt x="5181599" y="1352549"/>
                  </a:lnTo>
                  <a:close/>
                </a:path>
              </a:pathLst>
            </a:custGeom>
            <a:solidFill>
              <a:srgbClr val="11172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2">
              <a:extLst>
                <a:ext uri="{FF2B5EF4-FFF2-40B4-BE49-F238E27FC236}">
                  <a16:creationId xmlns:a16="http://schemas.microsoft.com/office/drawing/2014/main" id="{2E78A31C-DB55-7690-8144-0A56654DDE6C}"/>
                </a:ext>
              </a:extLst>
            </p:cNvPr>
            <p:cNvSpPr/>
            <p:nvPr/>
          </p:nvSpPr>
          <p:spPr>
            <a:xfrm>
              <a:off x="885824" y="3467099"/>
              <a:ext cx="5257800" cy="1352550"/>
            </a:xfrm>
            <a:custGeom>
              <a:avLst/>
              <a:gdLst/>
              <a:ahLst/>
              <a:cxnLst/>
              <a:rect l="l" t="t" r="r" b="b"/>
              <a:pathLst>
                <a:path w="5257800" h="1352550">
                  <a:moveTo>
                    <a:pt x="5181599" y="1352549"/>
                  </a:moveTo>
                  <a:lnTo>
                    <a:pt x="76199" y="1352549"/>
                  </a:lnTo>
                  <a:lnTo>
                    <a:pt x="68693" y="1352187"/>
                  </a:lnTo>
                  <a:lnTo>
                    <a:pt x="27882" y="1335282"/>
                  </a:lnTo>
                  <a:lnTo>
                    <a:pt x="3262" y="1298436"/>
                  </a:lnTo>
                  <a:lnTo>
                    <a:pt x="0" y="12763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181599" y="0"/>
                  </a:lnTo>
                  <a:lnTo>
                    <a:pt x="5218420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280727"/>
                  </a:lnTo>
                  <a:lnTo>
                    <a:pt x="9833" y="1283856"/>
                  </a:lnTo>
                  <a:lnTo>
                    <a:pt x="9952" y="1285063"/>
                  </a:lnTo>
                  <a:lnTo>
                    <a:pt x="25957" y="1320400"/>
                  </a:lnTo>
                  <a:lnTo>
                    <a:pt x="58898" y="1340889"/>
                  </a:lnTo>
                  <a:lnTo>
                    <a:pt x="71822" y="1343024"/>
                  </a:lnTo>
                  <a:lnTo>
                    <a:pt x="5218420" y="1343024"/>
                  </a:lnTo>
                  <a:lnTo>
                    <a:pt x="5217556" y="1343541"/>
                  </a:lnTo>
                  <a:lnTo>
                    <a:pt x="5210759" y="1346749"/>
                  </a:lnTo>
                  <a:lnTo>
                    <a:pt x="5203685" y="1349287"/>
                  </a:lnTo>
                  <a:lnTo>
                    <a:pt x="5196468" y="1351099"/>
                  </a:lnTo>
                  <a:lnTo>
                    <a:pt x="5189106" y="1352187"/>
                  </a:lnTo>
                  <a:lnTo>
                    <a:pt x="5181599" y="1352549"/>
                  </a:lnTo>
                  <a:close/>
                </a:path>
                <a:path w="5257800" h="1352550">
                  <a:moveTo>
                    <a:pt x="5218420" y="1343024"/>
                  </a:moveTo>
                  <a:lnTo>
                    <a:pt x="5185977" y="1343024"/>
                  </a:lnTo>
                  <a:lnTo>
                    <a:pt x="5190313" y="1342597"/>
                  </a:lnTo>
                  <a:lnTo>
                    <a:pt x="5198900" y="1340889"/>
                  </a:lnTo>
                  <a:lnTo>
                    <a:pt x="5231841" y="1320400"/>
                  </a:lnTo>
                  <a:lnTo>
                    <a:pt x="5247847" y="1285063"/>
                  </a:lnTo>
                  <a:lnTo>
                    <a:pt x="5248273" y="1280727"/>
                  </a:lnTo>
                  <a:lnTo>
                    <a:pt x="5248273" y="71822"/>
                  </a:lnTo>
                  <a:lnTo>
                    <a:pt x="5247966" y="68693"/>
                  </a:lnTo>
                  <a:lnTo>
                    <a:pt x="5247847" y="67486"/>
                  </a:lnTo>
                  <a:lnTo>
                    <a:pt x="5231841" y="32149"/>
                  </a:lnTo>
                  <a:lnTo>
                    <a:pt x="5198900" y="11660"/>
                  </a:lnTo>
                  <a:lnTo>
                    <a:pt x="5185977" y="9524"/>
                  </a:lnTo>
                  <a:lnTo>
                    <a:pt x="5218420" y="9524"/>
                  </a:lnTo>
                  <a:lnTo>
                    <a:pt x="5248791" y="40243"/>
                  </a:lnTo>
                  <a:lnTo>
                    <a:pt x="5257799" y="1276349"/>
                  </a:lnTo>
                  <a:lnTo>
                    <a:pt x="5257437" y="1283856"/>
                  </a:lnTo>
                  <a:lnTo>
                    <a:pt x="5240532" y="1324667"/>
                  </a:lnTo>
                  <a:lnTo>
                    <a:pt x="5224069" y="1339624"/>
                  </a:lnTo>
                  <a:lnTo>
                    <a:pt x="5218420" y="1343024"/>
                  </a:lnTo>
                  <a:close/>
                </a:path>
              </a:pathLst>
            </a:custGeom>
            <a:solidFill>
              <a:srgbClr val="A754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10">
            <a:extLst>
              <a:ext uri="{FF2B5EF4-FFF2-40B4-BE49-F238E27FC236}">
                <a16:creationId xmlns:a16="http://schemas.microsoft.com/office/drawing/2014/main" id="{536EA661-2F61-F561-2306-42E315BC1787}"/>
              </a:ext>
            </a:extLst>
          </p:cNvPr>
          <p:cNvGrpSpPr/>
          <p:nvPr/>
        </p:nvGrpSpPr>
        <p:grpSpPr>
          <a:xfrm>
            <a:off x="1791400" y="1180941"/>
            <a:ext cx="5257800" cy="1239721"/>
            <a:chOff x="885824" y="3467099"/>
            <a:chExt cx="5257800" cy="1352550"/>
          </a:xfrm>
        </p:grpSpPr>
        <p:sp>
          <p:nvSpPr>
            <p:cNvPr id="43" name="object 11">
              <a:extLst>
                <a:ext uri="{FF2B5EF4-FFF2-40B4-BE49-F238E27FC236}">
                  <a16:creationId xmlns:a16="http://schemas.microsoft.com/office/drawing/2014/main" id="{21A7A254-946D-1FFF-3645-055131612710}"/>
                </a:ext>
              </a:extLst>
            </p:cNvPr>
            <p:cNvSpPr/>
            <p:nvPr/>
          </p:nvSpPr>
          <p:spPr>
            <a:xfrm>
              <a:off x="885824" y="3467099"/>
              <a:ext cx="5257800" cy="1352550"/>
            </a:xfrm>
            <a:custGeom>
              <a:avLst/>
              <a:gdLst/>
              <a:ahLst/>
              <a:cxnLst/>
              <a:rect l="l" t="t" r="r" b="b"/>
              <a:pathLst>
                <a:path w="5257800" h="1352550">
                  <a:moveTo>
                    <a:pt x="5181599" y="1352549"/>
                  </a:moveTo>
                  <a:lnTo>
                    <a:pt x="76199" y="1352549"/>
                  </a:lnTo>
                  <a:lnTo>
                    <a:pt x="68693" y="1352187"/>
                  </a:lnTo>
                  <a:lnTo>
                    <a:pt x="27882" y="1335282"/>
                  </a:lnTo>
                  <a:lnTo>
                    <a:pt x="3262" y="1298436"/>
                  </a:lnTo>
                  <a:lnTo>
                    <a:pt x="0" y="12763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181599" y="0"/>
                  </a:lnTo>
                  <a:lnTo>
                    <a:pt x="5223941" y="12830"/>
                  </a:lnTo>
                  <a:lnTo>
                    <a:pt x="5251998" y="47039"/>
                  </a:lnTo>
                  <a:lnTo>
                    <a:pt x="5257799" y="76199"/>
                  </a:lnTo>
                  <a:lnTo>
                    <a:pt x="5257799" y="1276349"/>
                  </a:lnTo>
                  <a:lnTo>
                    <a:pt x="5244968" y="1318692"/>
                  </a:lnTo>
                  <a:lnTo>
                    <a:pt x="5210759" y="1346749"/>
                  </a:lnTo>
                  <a:lnTo>
                    <a:pt x="5181599" y="1352549"/>
                  </a:lnTo>
                  <a:close/>
                </a:path>
              </a:pathLst>
            </a:custGeom>
            <a:solidFill>
              <a:srgbClr val="11172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2">
              <a:extLst>
                <a:ext uri="{FF2B5EF4-FFF2-40B4-BE49-F238E27FC236}">
                  <a16:creationId xmlns:a16="http://schemas.microsoft.com/office/drawing/2014/main" id="{EC7D9061-C738-1621-DDC7-862F9CD9B97F}"/>
                </a:ext>
              </a:extLst>
            </p:cNvPr>
            <p:cNvSpPr/>
            <p:nvPr/>
          </p:nvSpPr>
          <p:spPr>
            <a:xfrm>
              <a:off x="885824" y="3467099"/>
              <a:ext cx="5257800" cy="1352550"/>
            </a:xfrm>
            <a:custGeom>
              <a:avLst/>
              <a:gdLst/>
              <a:ahLst/>
              <a:cxnLst/>
              <a:rect l="l" t="t" r="r" b="b"/>
              <a:pathLst>
                <a:path w="5257800" h="1352550">
                  <a:moveTo>
                    <a:pt x="5181599" y="1352549"/>
                  </a:moveTo>
                  <a:lnTo>
                    <a:pt x="76199" y="1352549"/>
                  </a:lnTo>
                  <a:lnTo>
                    <a:pt x="68693" y="1352187"/>
                  </a:lnTo>
                  <a:lnTo>
                    <a:pt x="27882" y="1335282"/>
                  </a:lnTo>
                  <a:lnTo>
                    <a:pt x="3262" y="1298436"/>
                  </a:lnTo>
                  <a:lnTo>
                    <a:pt x="0" y="12763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181599" y="0"/>
                  </a:lnTo>
                  <a:lnTo>
                    <a:pt x="5218420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280727"/>
                  </a:lnTo>
                  <a:lnTo>
                    <a:pt x="9833" y="1283856"/>
                  </a:lnTo>
                  <a:lnTo>
                    <a:pt x="9952" y="1285063"/>
                  </a:lnTo>
                  <a:lnTo>
                    <a:pt x="25957" y="1320400"/>
                  </a:lnTo>
                  <a:lnTo>
                    <a:pt x="58898" y="1340889"/>
                  </a:lnTo>
                  <a:lnTo>
                    <a:pt x="71822" y="1343024"/>
                  </a:lnTo>
                  <a:lnTo>
                    <a:pt x="5218420" y="1343024"/>
                  </a:lnTo>
                  <a:lnTo>
                    <a:pt x="5217556" y="1343541"/>
                  </a:lnTo>
                  <a:lnTo>
                    <a:pt x="5210759" y="1346749"/>
                  </a:lnTo>
                  <a:lnTo>
                    <a:pt x="5203685" y="1349287"/>
                  </a:lnTo>
                  <a:lnTo>
                    <a:pt x="5196468" y="1351099"/>
                  </a:lnTo>
                  <a:lnTo>
                    <a:pt x="5189106" y="1352187"/>
                  </a:lnTo>
                  <a:lnTo>
                    <a:pt x="5181599" y="1352549"/>
                  </a:lnTo>
                  <a:close/>
                </a:path>
                <a:path w="5257800" h="1352550">
                  <a:moveTo>
                    <a:pt x="5218420" y="1343024"/>
                  </a:moveTo>
                  <a:lnTo>
                    <a:pt x="5185977" y="1343024"/>
                  </a:lnTo>
                  <a:lnTo>
                    <a:pt x="5190313" y="1342597"/>
                  </a:lnTo>
                  <a:lnTo>
                    <a:pt x="5198900" y="1340889"/>
                  </a:lnTo>
                  <a:lnTo>
                    <a:pt x="5231841" y="1320400"/>
                  </a:lnTo>
                  <a:lnTo>
                    <a:pt x="5247847" y="1285063"/>
                  </a:lnTo>
                  <a:lnTo>
                    <a:pt x="5248273" y="1280727"/>
                  </a:lnTo>
                  <a:lnTo>
                    <a:pt x="5248273" y="71822"/>
                  </a:lnTo>
                  <a:lnTo>
                    <a:pt x="5247966" y="68693"/>
                  </a:lnTo>
                  <a:lnTo>
                    <a:pt x="5247847" y="67486"/>
                  </a:lnTo>
                  <a:lnTo>
                    <a:pt x="5231841" y="32149"/>
                  </a:lnTo>
                  <a:lnTo>
                    <a:pt x="5198900" y="11660"/>
                  </a:lnTo>
                  <a:lnTo>
                    <a:pt x="5185977" y="9524"/>
                  </a:lnTo>
                  <a:lnTo>
                    <a:pt x="5218420" y="9524"/>
                  </a:lnTo>
                  <a:lnTo>
                    <a:pt x="5248791" y="40243"/>
                  </a:lnTo>
                  <a:lnTo>
                    <a:pt x="5257799" y="1276349"/>
                  </a:lnTo>
                  <a:lnTo>
                    <a:pt x="5257437" y="1283856"/>
                  </a:lnTo>
                  <a:lnTo>
                    <a:pt x="5240532" y="1324667"/>
                  </a:lnTo>
                  <a:lnTo>
                    <a:pt x="5224069" y="1339624"/>
                  </a:lnTo>
                  <a:lnTo>
                    <a:pt x="5218420" y="1343024"/>
                  </a:lnTo>
                  <a:close/>
                </a:path>
              </a:pathLst>
            </a:custGeom>
            <a:solidFill>
              <a:srgbClr val="A754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8"/>
          <p:cNvSpPr txBox="1">
            <a:spLocks/>
          </p:cNvSpPr>
          <p:nvPr/>
        </p:nvSpPr>
        <p:spPr>
          <a:xfrm>
            <a:off x="1804172" y="1287375"/>
            <a:ext cx="2708582" cy="325730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IN" sz="2000" b="1" spc="-70" dirty="0">
                <a:solidFill>
                  <a:srgbClr val="60A5FA"/>
                </a:solidFill>
                <a:latin typeface="Arial"/>
                <a:cs typeface="Arial"/>
              </a:rPr>
              <a:t>Canary </a:t>
            </a:r>
            <a:r>
              <a:rPr lang="en-IN" sz="2000" b="1" spc="-75" dirty="0">
                <a:solidFill>
                  <a:srgbClr val="60A5FA"/>
                </a:solidFill>
                <a:latin typeface="Arial"/>
                <a:cs typeface="Arial"/>
              </a:rPr>
              <a:t>File</a:t>
            </a:r>
            <a:r>
              <a:rPr lang="en-IN" sz="2000" b="1" spc="-70" dirty="0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lang="en-IN" sz="2000" b="1" spc="-55" dirty="0">
                <a:solidFill>
                  <a:srgbClr val="60A5FA"/>
                </a:solidFill>
                <a:latin typeface="Arial"/>
                <a:cs typeface="Arial"/>
              </a:rPr>
              <a:t>System</a:t>
            </a:r>
          </a:p>
        </p:txBody>
      </p:sp>
      <p:sp>
        <p:nvSpPr>
          <p:cNvPr id="46" name="object 9"/>
          <p:cNvSpPr txBox="1"/>
          <p:nvPr/>
        </p:nvSpPr>
        <p:spPr>
          <a:xfrm>
            <a:off x="2067551" y="1619380"/>
            <a:ext cx="4667250" cy="5958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600" spc="-100" dirty="0">
                <a:solidFill>
                  <a:srgbClr val="D0D5DA"/>
                </a:solidFill>
                <a:latin typeface="Microsoft Sans Serif"/>
                <a:cs typeface="Microsoft Sans Serif"/>
              </a:rPr>
              <a:t>HORUS</a:t>
            </a:r>
            <a:r>
              <a:rPr sz="16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uses</a:t>
            </a:r>
            <a:r>
              <a:rPr sz="16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decoy</a:t>
            </a:r>
            <a:r>
              <a:rPr sz="16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(canary)</a:t>
            </a:r>
            <a:r>
              <a:rPr sz="16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files</a:t>
            </a:r>
            <a:r>
              <a:rPr sz="16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placed</a:t>
            </a:r>
            <a:r>
              <a:rPr sz="16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in</a:t>
            </a:r>
            <a:r>
              <a:rPr sz="16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protected</a:t>
            </a:r>
            <a:r>
              <a:rPr sz="16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directories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as</a:t>
            </a:r>
            <a:r>
              <a:rPr sz="16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early</a:t>
            </a:r>
            <a:r>
              <a:rPr sz="16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warning</a:t>
            </a:r>
            <a:r>
              <a:rPr sz="16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sensors.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47" name="object 22"/>
          <p:cNvSpPr txBox="1"/>
          <p:nvPr/>
        </p:nvSpPr>
        <p:spPr>
          <a:xfrm>
            <a:off x="2766112" y="2864055"/>
            <a:ext cx="7137876" cy="127470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50" b="1" spc="-65" dirty="0">
                <a:solidFill>
                  <a:srgbClr val="2DD4BE"/>
                </a:solidFill>
                <a:latin typeface="Arial"/>
                <a:cs typeface="Arial"/>
              </a:rPr>
              <a:t>Instant</a:t>
            </a:r>
            <a:r>
              <a:rPr sz="1650" b="1" spc="-60" dirty="0">
                <a:solidFill>
                  <a:srgbClr val="2DD4BE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2DD4BE"/>
                </a:solidFill>
                <a:latin typeface="Arial"/>
                <a:cs typeface="Arial"/>
              </a:rPr>
              <a:t>Detection</a:t>
            </a:r>
            <a:endParaRPr sz="1650" dirty="0">
              <a:latin typeface="Arial"/>
              <a:cs typeface="Arial"/>
            </a:endParaRPr>
          </a:p>
          <a:p>
            <a:pPr marL="12700" marR="1691639">
              <a:lnSpc>
                <a:spcPct val="125000"/>
              </a:lnSpc>
              <a:spcBef>
                <a:spcPts val="830"/>
              </a:spcBef>
            </a:pPr>
            <a:r>
              <a:rPr sz="16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When </a:t>
            </a:r>
            <a:r>
              <a:rPr sz="16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ransomware</a:t>
            </a:r>
            <a:r>
              <a:rPr sz="16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tries</a:t>
            </a:r>
            <a:r>
              <a:rPr sz="16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sz="16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modify</a:t>
            </a:r>
            <a:r>
              <a:rPr sz="16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canary</a:t>
            </a:r>
            <a:r>
              <a:rPr sz="16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files,</a:t>
            </a:r>
            <a:r>
              <a:rPr sz="16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Windows</a:t>
            </a:r>
            <a:r>
              <a:rPr sz="16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logs </a:t>
            </a:r>
            <a:r>
              <a:rPr sz="16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Event</a:t>
            </a:r>
            <a:r>
              <a:rPr sz="16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ID</a:t>
            </a:r>
            <a:r>
              <a:rPr sz="16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4663,</a:t>
            </a:r>
            <a:r>
              <a:rPr sz="16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0D5DA"/>
                </a:solidFill>
                <a:latin typeface="Microsoft Sans Serif"/>
                <a:cs typeface="Microsoft Sans Serif"/>
              </a:rPr>
              <a:t>triggering</a:t>
            </a:r>
            <a:r>
              <a:rPr sz="16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immediate</a:t>
            </a:r>
            <a:r>
              <a:rPr sz="16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response.</a:t>
            </a:r>
            <a:endParaRPr sz="1600" dirty="0">
              <a:latin typeface="Microsoft Sans Serif"/>
              <a:cs typeface="Microsoft Sans Serif"/>
            </a:endParaRPr>
          </a:p>
          <a:p>
            <a:pPr marL="4124325">
              <a:lnSpc>
                <a:spcPct val="100000"/>
              </a:lnSpc>
              <a:spcBef>
                <a:spcPts val="565"/>
              </a:spcBef>
            </a:pPr>
            <a:r>
              <a:rPr sz="1350" spc="-85" dirty="0">
                <a:solidFill>
                  <a:srgbClr val="60A5FA"/>
                </a:solidFill>
                <a:latin typeface="Microsoft Sans Serif"/>
                <a:cs typeface="Microsoft Sans Serif"/>
              </a:rPr>
              <a:t>Real</a:t>
            </a:r>
            <a:r>
              <a:rPr sz="1350" spc="-85" dirty="0">
                <a:solidFill>
                  <a:srgbClr val="60A5FA"/>
                </a:solidFill>
                <a:latin typeface="Verdana"/>
                <a:cs typeface="Verdana"/>
              </a:rPr>
              <a:t>-</a:t>
            </a:r>
            <a:r>
              <a:rPr sz="1350" spc="-20" dirty="0">
                <a:solidFill>
                  <a:srgbClr val="60A5FA"/>
                </a:solidFill>
                <a:latin typeface="Microsoft Sans Serif"/>
                <a:cs typeface="Microsoft Sans Serif"/>
              </a:rPr>
              <a:t>time </a:t>
            </a:r>
            <a:r>
              <a:rPr sz="1350" spc="-25" dirty="0">
                <a:solidFill>
                  <a:srgbClr val="60A5FA"/>
                </a:solidFill>
                <a:latin typeface="Microsoft Sans Serif"/>
                <a:cs typeface="Microsoft Sans Serif"/>
              </a:rPr>
              <a:t>Protection</a:t>
            </a:r>
            <a:r>
              <a:rPr sz="1350" spc="-20" dirty="0">
                <a:solidFill>
                  <a:srgbClr val="60A5FA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60A5FA"/>
                </a:solidFill>
                <a:latin typeface="Microsoft Sans Serif"/>
                <a:cs typeface="Microsoft Sans Serif"/>
              </a:rPr>
              <a:t>Active</a:t>
            </a:r>
            <a:endParaRPr sz="135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8409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93B124-D999-DAA6-8828-5C0100EF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AD21C0-9908-7BAE-1674-428AB52A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2910F7-EA1A-3734-26BB-C3159E504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B886B-0891-C698-C61E-EE5C8328F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EEF1E2-C864-A01F-816B-6C7B66FF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A9706CA9-FD15-6E14-8F89-EB176F82B8D6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A7D5E7AC-E1FF-A8C0-2073-BE4C4F86A33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656D60F9-425B-9D44-BC72-C8F98449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4816" y="216247"/>
            <a:ext cx="5091743" cy="513660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FAD38B0C-661B-F4DA-C63D-3D22A1769C44}"/>
              </a:ext>
            </a:extLst>
          </p:cNvPr>
          <p:cNvSpPr txBox="1">
            <a:spLocks/>
          </p:cNvSpPr>
          <p:nvPr/>
        </p:nvSpPr>
        <p:spPr>
          <a:xfrm>
            <a:off x="1811742" y="160520"/>
            <a:ext cx="4890407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Problem Statement:-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05782" y="1292460"/>
            <a:ext cx="4953000" cy="2538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120"/>
              </a:spcBef>
            </a:pPr>
            <a:r>
              <a:rPr sz="15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Ransomware</a:t>
            </a:r>
            <a:r>
              <a:rPr sz="1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can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encrypt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b="1" spc="-85" dirty="0">
                <a:solidFill>
                  <a:srgbClr val="F77070"/>
                </a:solidFill>
                <a:latin typeface="Arial"/>
                <a:cs typeface="Arial"/>
              </a:rPr>
              <a:t>thousands</a:t>
            </a:r>
            <a:r>
              <a:rPr sz="1500" b="1" spc="-75" dirty="0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sz="1500" b="1" spc="-50" dirty="0">
                <a:solidFill>
                  <a:srgbClr val="F77070"/>
                </a:solidFill>
                <a:latin typeface="Arial"/>
                <a:cs typeface="Arial"/>
              </a:rPr>
              <a:t>of</a:t>
            </a:r>
            <a:r>
              <a:rPr sz="1500" b="1" spc="-80" dirty="0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sz="1500" b="1" spc="-55" dirty="0">
                <a:solidFill>
                  <a:srgbClr val="F77070"/>
                </a:solidFill>
                <a:latin typeface="Arial"/>
                <a:cs typeface="Arial"/>
              </a:rPr>
              <a:t>files</a:t>
            </a:r>
            <a:r>
              <a:rPr sz="1500" b="1" spc="-75" dirty="0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sz="1500" b="1" spc="-85" dirty="0">
                <a:solidFill>
                  <a:srgbClr val="F77070"/>
                </a:solidFill>
                <a:latin typeface="Arial"/>
                <a:cs typeface="Arial"/>
              </a:rPr>
              <a:t>in</a:t>
            </a:r>
            <a:r>
              <a:rPr sz="1500" b="1" spc="-75" dirty="0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sz="1500" b="1" spc="-45" dirty="0">
                <a:solidFill>
                  <a:srgbClr val="F77070"/>
                </a:solidFill>
                <a:latin typeface="Arial"/>
                <a:cs typeface="Arial"/>
              </a:rPr>
              <a:t>minutes</a:t>
            </a:r>
            <a:endParaRPr sz="1500" dirty="0">
              <a:latin typeface="Arial"/>
              <a:cs typeface="Arial"/>
            </a:endParaRPr>
          </a:p>
          <a:p>
            <a:pPr marL="440690" marR="622300">
              <a:lnSpc>
                <a:spcPct val="125000"/>
              </a:lnSpc>
              <a:spcBef>
                <a:spcPts val="1125"/>
              </a:spcBef>
            </a:pP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Existing</a:t>
            </a:r>
            <a:r>
              <a:rPr sz="15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systems</a:t>
            </a:r>
            <a:r>
              <a:rPr sz="15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sz="15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b="1" spc="-70" dirty="0">
                <a:solidFill>
                  <a:srgbClr val="F77070"/>
                </a:solidFill>
                <a:latin typeface="Arial"/>
                <a:cs typeface="Arial"/>
              </a:rPr>
              <a:t>cannot</a:t>
            </a:r>
            <a:r>
              <a:rPr sz="1500" b="1" spc="-80" dirty="0">
                <a:solidFill>
                  <a:srgbClr val="F77070"/>
                </a:solidFill>
                <a:latin typeface="Arial"/>
                <a:cs typeface="Arial"/>
              </a:rPr>
              <a:t> pinpoint </a:t>
            </a:r>
            <a:r>
              <a:rPr sz="1500" b="1" spc="-25" dirty="0">
                <a:solidFill>
                  <a:srgbClr val="F77070"/>
                </a:solidFill>
                <a:latin typeface="Arial"/>
                <a:cs typeface="Arial"/>
              </a:rPr>
              <a:t>the </a:t>
            </a:r>
            <a:r>
              <a:rPr sz="1500" b="1" spc="-55" dirty="0">
                <a:solidFill>
                  <a:srgbClr val="F77070"/>
                </a:solidFill>
                <a:latin typeface="Arial"/>
                <a:cs typeface="Arial"/>
              </a:rPr>
              <a:t>attacker</a:t>
            </a:r>
            <a:r>
              <a:rPr sz="1500" b="1" spc="-60" dirty="0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F77070"/>
                </a:solidFill>
                <a:latin typeface="Arial"/>
                <a:cs typeface="Arial"/>
              </a:rPr>
              <a:t>process</a:t>
            </a:r>
            <a:endParaRPr sz="1500" dirty="0">
              <a:latin typeface="Arial"/>
              <a:cs typeface="Arial"/>
            </a:endParaRPr>
          </a:p>
          <a:p>
            <a:pPr marL="440690" marR="308610">
              <a:lnSpc>
                <a:spcPct val="120800"/>
              </a:lnSpc>
              <a:spcBef>
                <a:spcPts val="1200"/>
              </a:spcBef>
            </a:pPr>
            <a:r>
              <a:rPr sz="15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Many</a:t>
            </a:r>
            <a:r>
              <a:rPr sz="15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solutions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b="1" spc="-70" dirty="0">
                <a:solidFill>
                  <a:srgbClr val="F77070"/>
                </a:solidFill>
                <a:latin typeface="Arial"/>
                <a:cs typeface="Arial"/>
              </a:rPr>
              <a:t>lack </a:t>
            </a:r>
            <a:r>
              <a:rPr sz="1500" b="1" spc="-85" dirty="0">
                <a:solidFill>
                  <a:srgbClr val="F77070"/>
                </a:solidFill>
                <a:latin typeface="Arial"/>
                <a:cs typeface="Arial"/>
              </a:rPr>
              <a:t>automation</a:t>
            </a:r>
            <a:r>
              <a:rPr sz="1500" b="1" spc="-35" dirty="0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require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manual </a:t>
            </a:r>
            <a:r>
              <a:rPr sz="15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response</a:t>
            </a:r>
            <a:endParaRPr sz="15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3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950" b="1" spc="-4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9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90" dirty="0">
                <a:solidFill>
                  <a:srgbClr val="FFFFFF"/>
                </a:solidFill>
                <a:latin typeface="Arial"/>
                <a:cs typeface="Arial"/>
              </a:rPr>
              <a:t>tool</a:t>
            </a:r>
            <a:r>
              <a:rPr sz="19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5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9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50" spc="-20" dirty="0">
                <a:solidFill>
                  <a:srgbClr val="FFFFFF"/>
                </a:solidFill>
                <a:latin typeface="Segoe UI Symbol"/>
                <a:cs typeface="Segoe UI Symbol"/>
              </a:rPr>
              <a:t>:</a:t>
            </a:r>
            <a:endParaRPr sz="2050" dirty="0">
              <a:latin typeface="Segoe UI Symbol"/>
              <a:cs typeface="Segoe UI Symbol"/>
            </a:endParaRPr>
          </a:p>
        </p:txBody>
      </p:sp>
      <p:grpSp>
        <p:nvGrpSpPr>
          <p:cNvPr id="6" name="object 11"/>
          <p:cNvGrpSpPr/>
          <p:nvPr/>
        </p:nvGrpSpPr>
        <p:grpSpPr>
          <a:xfrm>
            <a:off x="2018482" y="3993851"/>
            <a:ext cx="5257800" cy="571500"/>
            <a:chOff x="609599" y="4391025"/>
            <a:chExt cx="5257800" cy="571500"/>
          </a:xfrm>
        </p:grpSpPr>
        <p:pic>
          <p:nvPicPr>
            <p:cNvPr id="7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74" y="4391025"/>
              <a:ext cx="5229224" cy="571499"/>
            </a:xfrm>
            <a:prstGeom prst="rect">
              <a:avLst/>
            </a:prstGeom>
          </p:spPr>
        </p:pic>
        <p:sp>
          <p:nvSpPr>
            <p:cNvPr id="8" name="object 13"/>
            <p:cNvSpPr/>
            <p:nvPr/>
          </p:nvSpPr>
          <p:spPr>
            <a:xfrm>
              <a:off x="609599" y="4391402"/>
              <a:ext cx="69215" cy="570865"/>
            </a:xfrm>
            <a:custGeom>
              <a:avLst/>
              <a:gdLst/>
              <a:ahLst/>
              <a:cxnLst/>
              <a:rect l="l" t="t" r="r" b="b"/>
              <a:pathLst>
                <a:path w="69215" h="570864">
                  <a:moveTo>
                    <a:pt x="68698" y="570744"/>
                  </a:moveTo>
                  <a:lnTo>
                    <a:pt x="27882" y="553855"/>
                  </a:lnTo>
                  <a:lnTo>
                    <a:pt x="3262" y="517008"/>
                  </a:lnTo>
                  <a:lnTo>
                    <a:pt x="0" y="4949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494922"/>
                  </a:lnTo>
                  <a:lnTo>
                    <a:pt x="36593" y="537264"/>
                  </a:lnTo>
                  <a:lnTo>
                    <a:pt x="63809" y="569188"/>
                  </a:lnTo>
                  <a:lnTo>
                    <a:pt x="68698" y="570744"/>
                  </a:lnTo>
                  <a:close/>
                </a:path>
              </a:pathLst>
            </a:custGeom>
            <a:solidFill>
              <a:srgbClr val="20B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86757" y="4107357"/>
            <a:ext cx="26352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5" dirty="0">
                <a:solidFill>
                  <a:srgbClr val="4ADE80"/>
                </a:solidFill>
                <a:latin typeface="MingLiU_HKSCS-ExtB"/>
                <a:cs typeface="MingLiU_HKSCS-ExtB"/>
              </a:rPr>
              <a:t>✅</a:t>
            </a:r>
            <a:endParaRPr sz="1750">
              <a:latin typeface="MingLiU_HKSCS-ExtB"/>
              <a:cs typeface="MingLiU_HKSCS-ExtB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2538885" y="4153309"/>
            <a:ext cx="211264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Detect</a:t>
            </a:r>
            <a:r>
              <a:rPr sz="13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ransomware</a:t>
            </a:r>
            <a:r>
              <a:rPr sz="1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instantly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18482" y="4717750"/>
            <a:ext cx="5257800" cy="571500"/>
            <a:chOff x="609599" y="5114924"/>
            <a:chExt cx="5257800" cy="57150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74" y="5114924"/>
              <a:ext cx="5229224" cy="5714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9599" y="5115302"/>
              <a:ext cx="69215" cy="570865"/>
            </a:xfrm>
            <a:custGeom>
              <a:avLst/>
              <a:gdLst/>
              <a:ahLst/>
              <a:cxnLst/>
              <a:rect l="l" t="t" r="r" b="b"/>
              <a:pathLst>
                <a:path w="69215" h="570864">
                  <a:moveTo>
                    <a:pt x="68698" y="570744"/>
                  </a:moveTo>
                  <a:lnTo>
                    <a:pt x="27882" y="553854"/>
                  </a:lnTo>
                  <a:lnTo>
                    <a:pt x="3262" y="517008"/>
                  </a:lnTo>
                  <a:lnTo>
                    <a:pt x="0" y="4949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494922"/>
                  </a:lnTo>
                  <a:lnTo>
                    <a:pt x="36593" y="537263"/>
                  </a:lnTo>
                  <a:lnTo>
                    <a:pt x="63809" y="569188"/>
                  </a:lnTo>
                  <a:lnTo>
                    <a:pt x="68698" y="570744"/>
                  </a:lnTo>
                  <a:close/>
                </a:path>
              </a:pathLst>
            </a:custGeom>
            <a:solidFill>
              <a:srgbClr val="20B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86757" y="4831257"/>
            <a:ext cx="26352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5" dirty="0">
                <a:solidFill>
                  <a:srgbClr val="4ADE80"/>
                </a:solidFill>
                <a:latin typeface="MingLiU_HKSCS-ExtB"/>
                <a:cs typeface="MingLiU_HKSCS-ExtB"/>
              </a:rPr>
              <a:t>✅</a:t>
            </a:r>
            <a:endParaRPr sz="1750">
              <a:latin typeface="MingLiU_HKSCS-ExtB"/>
              <a:cs typeface="MingLiU_HKSCS-ExtB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38885" y="4877209"/>
            <a:ext cx="150431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dirty="0">
                <a:solidFill>
                  <a:srgbClr val="FFFFFF"/>
                </a:solidFill>
                <a:latin typeface="Microsoft Sans Serif"/>
                <a:cs typeface="Microsoft Sans Serif"/>
              </a:rPr>
              <a:t>Identify</a:t>
            </a:r>
            <a:r>
              <a:rPr sz="13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attacker</a:t>
            </a:r>
            <a:r>
              <a:rPr sz="13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PID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18482" y="5441650"/>
            <a:ext cx="5257800" cy="571500"/>
            <a:chOff x="609599" y="5838824"/>
            <a:chExt cx="5257800" cy="57150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74" y="5838824"/>
              <a:ext cx="5229224" cy="5714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9599" y="5839202"/>
              <a:ext cx="69215" cy="570865"/>
            </a:xfrm>
            <a:custGeom>
              <a:avLst/>
              <a:gdLst/>
              <a:ahLst/>
              <a:cxnLst/>
              <a:rect l="l" t="t" r="r" b="b"/>
              <a:pathLst>
                <a:path w="69215" h="570864">
                  <a:moveTo>
                    <a:pt x="68698" y="570744"/>
                  </a:moveTo>
                  <a:lnTo>
                    <a:pt x="27882" y="553854"/>
                  </a:lnTo>
                  <a:lnTo>
                    <a:pt x="3262" y="517008"/>
                  </a:lnTo>
                  <a:lnTo>
                    <a:pt x="0" y="4949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494922"/>
                  </a:lnTo>
                  <a:lnTo>
                    <a:pt x="36593" y="537264"/>
                  </a:lnTo>
                  <a:lnTo>
                    <a:pt x="63809" y="569188"/>
                  </a:lnTo>
                  <a:lnTo>
                    <a:pt x="68698" y="570744"/>
                  </a:lnTo>
                  <a:close/>
                </a:path>
              </a:pathLst>
            </a:custGeom>
            <a:solidFill>
              <a:srgbClr val="20B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86757" y="5555156"/>
            <a:ext cx="26352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55" dirty="0">
                <a:solidFill>
                  <a:srgbClr val="4ADE80"/>
                </a:solidFill>
                <a:latin typeface="MingLiU_HKSCS-ExtB"/>
                <a:cs typeface="MingLiU_HKSCS-ExtB"/>
              </a:rPr>
              <a:t>✅</a:t>
            </a:r>
            <a:endParaRPr sz="1750">
              <a:latin typeface="MingLiU_HKSCS-ExtB"/>
              <a:cs typeface="MingLiU_HKSCS-ExtB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8885" y="5595638"/>
            <a:ext cx="235267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Auto</a:t>
            </a:r>
            <a:r>
              <a:rPr sz="1350" spc="-4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3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stop</a:t>
            </a:r>
            <a:r>
              <a:rPr sz="13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3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isolate</a:t>
            </a:r>
            <a:r>
              <a:rPr sz="13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3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attack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26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8183" y="1068927"/>
            <a:ext cx="5257799" cy="21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3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337C2B-81EB-BFF5-14D1-93740CD88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E89F9E-ED68-6782-2C3A-EEF288590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23BE8-6EB1-2C84-A7DA-EE533F190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35E43-124C-B325-8CE5-39864816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5F266C-D43F-EA06-EA3C-89A04BC8C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C30108F7-2614-9259-D9F6-AABEAF5681B5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ABF13AF6-309A-C323-BF7F-A71C481F11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sp>
        <p:nvSpPr>
          <p:cNvPr id="10" name="object 10"/>
          <p:cNvSpPr txBox="1">
            <a:spLocks/>
          </p:cNvSpPr>
          <p:nvPr/>
        </p:nvSpPr>
        <p:spPr>
          <a:xfrm>
            <a:off x="2459808" y="1274697"/>
            <a:ext cx="4270375" cy="324448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b="1" spc="-80" dirty="0">
                <a:solidFill>
                  <a:srgbClr val="FFFFFF"/>
                </a:solidFill>
                <a:latin typeface="Arial"/>
                <a:cs typeface="Arial"/>
              </a:rPr>
              <a:t>Signature</a:t>
            </a:r>
            <a:r>
              <a:rPr lang="en-IN" sz="900" b="1" spc="-8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IN" sz="2000" b="1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lang="en-IN"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000" b="1" spc="-9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r>
              <a:rPr lang="en-IN"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000" b="1" spc="-90" dirty="0">
                <a:solidFill>
                  <a:srgbClr val="FFFFFF"/>
                </a:solidFill>
                <a:latin typeface="Arial"/>
                <a:cs typeface="Arial"/>
              </a:rPr>
              <a:t>Limitations</a:t>
            </a:r>
            <a:endParaRPr lang="en-IN" sz="900" dirty="0">
              <a:latin typeface="Arial"/>
              <a:cs typeface="Arial"/>
            </a:endParaRPr>
          </a:p>
        </p:txBody>
      </p:sp>
      <p:sp>
        <p:nvSpPr>
          <p:cNvPr id="3" name="object 11"/>
          <p:cNvSpPr txBox="1"/>
          <p:nvPr/>
        </p:nvSpPr>
        <p:spPr>
          <a:xfrm>
            <a:off x="2459808" y="1674511"/>
            <a:ext cx="8378190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Traditional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signature</a:t>
            </a:r>
            <a:r>
              <a:rPr sz="155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based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tools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fail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detect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new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ransomware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variants</a:t>
            </a:r>
            <a:r>
              <a:rPr sz="155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sz="1550" spc="-6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leaving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systems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vulnerable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to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zero</a:t>
            </a:r>
            <a:r>
              <a:rPr sz="15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day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attacks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evolving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malware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threats</a:t>
            </a:r>
            <a:r>
              <a:rPr sz="15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155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12"/>
          <p:cNvGrpSpPr/>
          <p:nvPr/>
        </p:nvGrpSpPr>
        <p:grpSpPr>
          <a:xfrm>
            <a:off x="1548582" y="2828663"/>
            <a:ext cx="9753600" cy="1447800"/>
            <a:chOff x="1219199" y="3581399"/>
            <a:chExt cx="9753600" cy="1447800"/>
          </a:xfrm>
        </p:grpSpPr>
        <p:sp>
          <p:nvSpPr>
            <p:cNvPr id="6" name="object 13"/>
            <p:cNvSpPr/>
            <p:nvPr/>
          </p:nvSpPr>
          <p:spPr>
            <a:xfrm>
              <a:off x="1219199" y="3581399"/>
              <a:ext cx="9753600" cy="1447800"/>
            </a:xfrm>
            <a:custGeom>
              <a:avLst/>
              <a:gdLst/>
              <a:ahLst/>
              <a:cxnLst/>
              <a:rect l="l" t="t" r="r" b="b"/>
              <a:pathLst>
                <a:path w="9753600" h="1447800">
                  <a:moveTo>
                    <a:pt x="9677399" y="1447799"/>
                  </a:moveTo>
                  <a:lnTo>
                    <a:pt x="76199" y="1447799"/>
                  </a:lnTo>
                  <a:lnTo>
                    <a:pt x="68693" y="1447437"/>
                  </a:lnTo>
                  <a:lnTo>
                    <a:pt x="27882" y="1430532"/>
                  </a:lnTo>
                  <a:lnTo>
                    <a:pt x="3262" y="1393686"/>
                  </a:lnTo>
                  <a:lnTo>
                    <a:pt x="0" y="13715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9677399" y="0"/>
                  </a:lnTo>
                  <a:lnTo>
                    <a:pt x="9719740" y="12830"/>
                  </a:lnTo>
                  <a:lnTo>
                    <a:pt x="9747797" y="47039"/>
                  </a:lnTo>
                  <a:lnTo>
                    <a:pt x="9753599" y="76199"/>
                  </a:lnTo>
                  <a:lnTo>
                    <a:pt x="9753599" y="1371599"/>
                  </a:lnTo>
                  <a:lnTo>
                    <a:pt x="9740768" y="1413942"/>
                  </a:lnTo>
                  <a:lnTo>
                    <a:pt x="9706558" y="1441999"/>
                  </a:lnTo>
                  <a:lnTo>
                    <a:pt x="9677399" y="14477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199" y="3581399"/>
              <a:ext cx="9753600" cy="1447800"/>
            </a:xfrm>
            <a:custGeom>
              <a:avLst/>
              <a:gdLst/>
              <a:ahLst/>
              <a:cxnLst/>
              <a:rect l="l" t="t" r="r" b="b"/>
              <a:pathLst>
                <a:path w="9753600" h="1447800">
                  <a:moveTo>
                    <a:pt x="9677399" y="1447799"/>
                  </a:moveTo>
                  <a:lnTo>
                    <a:pt x="76199" y="1447799"/>
                  </a:lnTo>
                  <a:lnTo>
                    <a:pt x="68693" y="1447437"/>
                  </a:lnTo>
                  <a:lnTo>
                    <a:pt x="27882" y="1430532"/>
                  </a:lnTo>
                  <a:lnTo>
                    <a:pt x="3262" y="1393686"/>
                  </a:lnTo>
                  <a:lnTo>
                    <a:pt x="0" y="13715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9677399" y="0"/>
                  </a:lnTo>
                  <a:lnTo>
                    <a:pt x="9684906" y="362"/>
                  </a:lnTo>
                  <a:lnTo>
                    <a:pt x="9714219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375977"/>
                  </a:lnTo>
                  <a:lnTo>
                    <a:pt x="23194" y="1412282"/>
                  </a:lnTo>
                  <a:lnTo>
                    <a:pt x="54729" y="1434874"/>
                  </a:lnTo>
                  <a:lnTo>
                    <a:pt x="71822" y="1438274"/>
                  </a:lnTo>
                  <a:lnTo>
                    <a:pt x="9714218" y="1438274"/>
                  </a:lnTo>
                  <a:lnTo>
                    <a:pt x="9713355" y="1438791"/>
                  </a:lnTo>
                  <a:lnTo>
                    <a:pt x="9706558" y="1441999"/>
                  </a:lnTo>
                  <a:lnTo>
                    <a:pt x="9699485" y="1444537"/>
                  </a:lnTo>
                  <a:lnTo>
                    <a:pt x="9692267" y="1446349"/>
                  </a:lnTo>
                  <a:lnTo>
                    <a:pt x="9684905" y="1447437"/>
                  </a:lnTo>
                  <a:lnTo>
                    <a:pt x="9677399" y="1447799"/>
                  </a:lnTo>
                  <a:close/>
                </a:path>
                <a:path w="9753600" h="1447800">
                  <a:moveTo>
                    <a:pt x="9714218" y="1438274"/>
                  </a:moveTo>
                  <a:lnTo>
                    <a:pt x="9681776" y="1438274"/>
                  </a:lnTo>
                  <a:lnTo>
                    <a:pt x="9686112" y="1437847"/>
                  </a:lnTo>
                  <a:lnTo>
                    <a:pt x="9694699" y="1436139"/>
                  </a:lnTo>
                  <a:lnTo>
                    <a:pt x="9727640" y="1415650"/>
                  </a:lnTo>
                  <a:lnTo>
                    <a:pt x="9743646" y="1380313"/>
                  </a:lnTo>
                  <a:lnTo>
                    <a:pt x="9744073" y="1375977"/>
                  </a:lnTo>
                  <a:lnTo>
                    <a:pt x="9744073" y="71822"/>
                  </a:lnTo>
                  <a:lnTo>
                    <a:pt x="9743765" y="68693"/>
                  </a:lnTo>
                  <a:lnTo>
                    <a:pt x="9743646" y="67486"/>
                  </a:lnTo>
                  <a:lnTo>
                    <a:pt x="9727640" y="32149"/>
                  </a:lnTo>
                  <a:lnTo>
                    <a:pt x="9694699" y="11660"/>
                  </a:lnTo>
                  <a:lnTo>
                    <a:pt x="9681776" y="9524"/>
                  </a:lnTo>
                  <a:lnTo>
                    <a:pt x="9714219" y="9524"/>
                  </a:lnTo>
                  <a:lnTo>
                    <a:pt x="9744590" y="40243"/>
                  </a:lnTo>
                  <a:lnTo>
                    <a:pt x="9753599" y="1371599"/>
                  </a:lnTo>
                  <a:lnTo>
                    <a:pt x="9753236" y="1379106"/>
                  </a:lnTo>
                  <a:lnTo>
                    <a:pt x="9736331" y="1419917"/>
                  </a:lnTo>
                  <a:lnTo>
                    <a:pt x="9719868" y="1434874"/>
                  </a:lnTo>
                  <a:lnTo>
                    <a:pt x="9714218" y="1438274"/>
                  </a:lnTo>
                  <a:close/>
                </a:path>
              </a:pathLst>
            </a:custGeom>
            <a:solidFill>
              <a:srgbClr val="8A2AE2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324" y="3819524"/>
              <a:ext cx="457199" cy="4571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0674" y="3946524"/>
              <a:ext cx="190500" cy="1936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459808" y="2832473"/>
            <a:ext cx="8176259" cy="118237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2050" b="1" spc="-8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16900"/>
              </a:lnSpc>
              <a:spcBef>
                <a:spcPts val="800"/>
              </a:spcBef>
            </a:pP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Current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solutions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lack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the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ability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identify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malicious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processes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in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real</a:t>
            </a:r>
            <a:r>
              <a:rPr sz="155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time</a:t>
            </a:r>
            <a:r>
              <a:rPr sz="155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sz="1550" spc="-6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allowing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ransomware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to operate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undetected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until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significant</a:t>
            </a:r>
            <a:r>
              <a:rPr sz="15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55" dirty="0">
                <a:solidFill>
                  <a:srgbClr val="D0D5DA"/>
                </a:solidFill>
                <a:latin typeface="Microsoft Sans Serif"/>
                <a:cs typeface="Microsoft Sans Serif"/>
              </a:rPr>
              <a:t>damage</a:t>
            </a:r>
            <a:r>
              <a:rPr sz="1500" spc="-4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occurs</a:t>
            </a:r>
            <a:r>
              <a:rPr sz="15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1550" dirty="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48582" y="4581263"/>
            <a:ext cx="9753600" cy="1457325"/>
            <a:chOff x="1219199" y="5333999"/>
            <a:chExt cx="9753600" cy="1457325"/>
          </a:xfrm>
        </p:grpSpPr>
        <p:sp>
          <p:nvSpPr>
            <p:cNvPr id="19" name="object 19"/>
            <p:cNvSpPr/>
            <p:nvPr/>
          </p:nvSpPr>
          <p:spPr>
            <a:xfrm>
              <a:off x="1219199" y="5333999"/>
              <a:ext cx="9753600" cy="1457325"/>
            </a:xfrm>
            <a:custGeom>
              <a:avLst/>
              <a:gdLst/>
              <a:ahLst/>
              <a:cxnLst/>
              <a:rect l="l" t="t" r="r" b="b"/>
              <a:pathLst>
                <a:path w="9753600" h="1457325">
                  <a:moveTo>
                    <a:pt x="9677399" y="1457324"/>
                  </a:moveTo>
                  <a:lnTo>
                    <a:pt x="76199" y="1457324"/>
                  </a:lnTo>
                  <a:lnTo>
                    <a:pt x="68693" y="1456962"/>
                  </a:lnTo>
                  <a:lnTo>
                    <a:pt x="27882" y="1440057"/>
                  </a:lnTo>
                  <a:lnTo>
                    <a:pt x="3262" y="1403211"/>
                  </a:lnTo>
                  <a:lnTo>
                    <a:pt x="0" y="138112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9677399" y="0"/>
                  </a:lnTo>
                  <a:lnTo>
                    <a:pt x="9719740" y="12830"/>
                  </a:lnTo>
                  <a:lnTo>
                    <a:pt x="9747797" y="47039"/>
                  </a:lnTo>
                  <a:lnTo>
                    <a:pt x="9753599" y="76199"/>
                  </a:lnTo>
                  <a:lnTo>
                    <a:pt x="9753599" y="1381124"/>
                  </a:lnTo>
                  <a:lnTo>
                    <a:pt x="9740767" y="1423467"/>
                  </a:lnTo>
                  <a:lnTo>
                    <a:pt x="9706558" y="1451524"/>
                  </a:lnTo>
                  <a:lnTo>
                    <a:pt x="9677399" y="145732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199" y="5333999"/>
              <a:ext cx="9753600" cy="1457325"/>
            </a:xfrm>
            <a:custGeom>
              <a:avLst/>
              <a:gdLst/>
              <a:ahLst/>
              <a:cxnLst/>
              <a:rect l="l" t="t" r="r" b="b"/>
              <a:pathLst>
                <a:path w="9753600" h="1457325">
                  <a:moveTo>
                    <a:pt x="9677399" y="1457324"/>
                  </a:moveTo>
                  <a:lnTo>
                    <a:pt x="76199" y="1457324"/>
                  </a:lnTo>
                  <a:lnTo>
                    <a:pt x="68693" y="1456962"/>
                  </a:lnTo>
                  <a:lnTo>
                    <a:pt x="27882" y="1440057"/>
                  </a:lnTo>
                  <a:lnTo>
                    <a:pt x="3262" y="1403211"/>
                  </a:lnTo>
                  <a:lnTo>
                    <a:pt x="0" y="138112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9677399" y="0"/>
                  </a:lnTo>
                  <a:lnTo>
                    <a:pt x="9684906" y="362"/>
                  </a:lnTo>
                  <a:lnTo>
                    <a:pt x="9714219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385502"/>
                  </a:lnTo>
                  <a:lnTo>
                    <a:pt x="9833" y="1388631"/>
                  </a:lnTo>
                  <a:lnTo>
                    <a:pt x="9952" y="1389838"/>
                  </a:lnTo>
                  <a:lnTo>
                    <a:pt x="25957" y="1425175"/>
                  </a:lnTo>
                  <a:lnTo>
                    <a:pt x="58898" y="1445664"/>
                  </a:lnTo>
                  <a:lnTo>
                    <a:pt x="71822" y="1447799"/>
                  </a:lnTo>
                  <a:lnTo>
                    <a:pt x="9714219" y="1447799"/>
                  </a:lnTo>
                  <a:lnTo>
                    <a:pt x="9713355" y="1448316"/>
                  </a:lnTo>
                  <a:lnTo>
                    <a:pt x="9706558" y="1451524"/>
                  </a:lnTo>
                  <a:lnTo>
                    <a:pt x="9699485" y="1454062"/>
                  </a:lnTo>
                  <a:lnTo>
                    <a:pt x="9692267" y="1455874"/>
                  </a:lnTo>
                  <a:lnTo>
                    <a:pt x="9684905" y="1456962"/>
                  </a:lnTo>
                  <a:lnTo>
                    <a:pt x="9677399" y="1457324"/>
                  </a:lnTo>
                  <a:close/>
                </a:path>
                <a:path w="9753600" h="1457325">
                  <a:moveTo>
                    <a:pt x="9714219" y="1447799"/>
                  </a:moveTo>
                  <a:lnTo>
                    <a:pt x="9681776" y="1447799"/>
                  </a:lnTo>
                  <a:lnTo>
                    <a:pt x="9686112" y="1447372"/>
                  </a:lnTo>
                  <a:lnTo>
                    <a:pt x="9694699" y="1445664"/>
                  </a:lnTo>
                  <a:lnTo>
                    <a:pt x="9727640" y="1425175"/>
                  </a:lnTo>
                  <a:lnTo>
                    <a:pt x="9743646" y="1389838"/>
                  </a:lnTo>
                  <a:lnTo>
                    <a:pt x="9744073" y="1385502"/>
                  </a:lnTo>
                  <a:lnTo>
                    <a:pt x="9744073" y="71822"/>
                  </a:lnTo>
                  <a:lnTo>
                    <a:pt x="9743765" y="68693"/>
                  </a:lnTo>
                  <a:lnTo>
                    <a:pt x="9743646" y="67486"/>
                  </a:lnTo>
                  <a:lnTo>
                    <a:pt x="9727640" y="32149"/>
                  </a:lnTo>
                  <a:lnTo>
                    <a:pt x="9694699" y="11660"/>
                  </a:lnTo>
                  <a:lnTo>
                    <a:pt x="9681776" y="9524"/>
                  </a:lnTo>
                  <a:lnTo>
                    <a:pt x="9714219" y="9524"/>
                  </a:lnTo>
                  <a:lnTo>
                    <a:pt x="9744590" y="40243"/>
                  </a:lnTo>
                  <a:lnTo>
                    <a:pt x="9753599" y="1381124"/>
                  </a:lnTo>
                  <a:lnTo>
                    <a:pt x="9753236" y="1388631"/>
                  </a:lnTo>
                  <a:lnTo>
                    <a:pt x="9736331" y="1429442"/>
                  </a:lnTo>
                  <a:lnTo>
                    <a:pt x="9719868" y="1444399"/>
                  </a:lnTo>
                  <a:lnTo>
                    <a:pt x="9714219" y="1447799"/>
                  </a:lnTo>
                  <a:close/>
                </a:path>
              </a:pathLst>
            </a:custGeom>
            <a:solidFill>
              <a:srgbClr val="20B1A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7324" y="5572124"/>
              <a:ext cx="457199" cy="4571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2581" y="5699124"/>
              <a:ext cx="168275" cy="19367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459808" y="4777768"/>
            <a:ext cx="7971155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Slow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Manual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6900"/>
              </a:lnSpc>
              <a:spcBef>
                <a:spcPts val="810"/>
              </a:spcBef>
            </a:pPr>
            <a:r>
              <a:rPr sz="1500" spc="-55" dirty="0">
                <a:solidFill>
                  <a:srgbClr val="D0D5DA"/>
                </a:solidFill>
                <a:latin typeface="Microsoft Sans Serif"/>
                <a:cs typeface="Microsoft Sans Serif"/>
              </a:rPr>
              <a:t>Manual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recovery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procedures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are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time</a:t>
            </a:r>
            <a:r>
              <a:rPr sz="15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consuming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and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often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result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D0D5DA"/>
                </a:solidFill>
                <a:latin typeface="Microsoft Sans Serif"/>
                <a:cs typeface="Microsoft Sans Serif"/>
              </a:rPr>
              <a:t>in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permanent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data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loss</a:t>
            </a:r>
            <a:r>
              <a:rPr sz="155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sz="155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causing significant</a:t>
            </a:r>
            <a:r>
              <a:rPr sz="15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business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disruption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and </a:t>
            </a:r>
            <a:r>
              <a:rPr sz="15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financial</a:t>
            </a:r>
            <a:r>
              <a:rPr sz="15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impact</a:t>
            </a:r>
            <a:r>
              <a:rPr sz="155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.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A0CD626-E311-1D84-B71C-CA6F48C92CD7}"/>
              </a:ext>
            </a:extLst>
          </p:cNvPr>
          <p:cNvSpPr/>
          <p:nvPr/>
        </p:nvSpPr>
        <p:spPr>
          <a:xfrm>
            <a:off x="1568585" y="1142952"/>
            <a:ext cx="9753600" cy="1457325"/>
          </a:xfrm>
          <a:custGeom>
            <a:avLst/>
            <a:gdLst/>
            <a:ahLst/>
            <a:cxnLst/>
            <a:rect l="l" t="t" r="r" b="b"/>
            <a:pathLst>
              <a:path w="9753600" h="1457325">
                <a:moveTo>
                  <a:pt x="9677399" y="1457324"/>
                </a:moveTo>
                <a:lnTo>
                  <a:pt x="76199" y="1457324"/>
                </a:lnTo>
                <a:lnTo>
                  <a:pt x="68693" y="1456962"/>
                </a:lnTo>
                <a:lnTo>
                  <a:pt x="27882" y="1440057"/>
                </a:lnTo>
                <a:lnTo>
                  <a:pt x="3262" y="1403211"/>
                </a:lnTo>
                <a:lnTo>
                  <a:pt x="0" y="1381124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9677399" y="0"/>
                </a:lnTo>
                <a:lnTo>
                  <a:pt x="9719740" y="12830"/>
                </a:lnTo>
                <a:lnTo>
                  <a:pt x="9747797" y="47039"/>
                </a:lnTo>
                <a:lnTo>
                  <a:pt x="9753599" y="76199"/>
                </a:lnTo>
                <a:lnTo>
                  <a:pt x="9753599" y="1381124"/>
                </a:lnTo>
                <a:lnTo>
                  <a:pt x="9740768" y="1423467"/>
                </a:lnTo>
                <a:lnTo>
                  <a:pt x="9706558" y="1451524"/>
                </a:lnTo>
                <a:lnTo>
                  <a:pt x="9677399" y="1457324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03364" y="1370545"/>
            <a:ext cx="457199" cy="457199"/>
          </a:xfrm>
          <a:prstGeom prst="rect">
            <a:avLst/>
          </a:prstGeom>
        </p:spPr>
      </p:pic>
      <p:pic>
        <p:nvPicPr>
          <p:cNvPr id="24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46625" y="1495068"/>
            <a:ext cx="184150" cy="193675"/>
          </a:xfrm>
          <a:prstGeom prst="rect">
            <a:avLst/>
          </a:prstGeom>
        </p:spPr>
      </p:pic>
      <p:pic>
        <p:nvPicPr>
          <p:cNvPr id="25" name="object 4">
            <a:extLst>
              <a:ext uri="{FF2B5EF4-FFF2-40B4-BE49-F238E27FC236}">
                <a16:creationId xmlns:a16="http://schemas.microsoft.com/office/drawing/2014/main" id="{56AB160F-AFAB-7BE5-0437-A3898FCE8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68856" y="303837"/>
            <a:ext cx="5091743" cy="513660"/>
          </a:xfrm>
          <a:prstGeom prst="rect">
            <a:avLst/>
          </a:prstGeom>
        </p:spPr>
      </p:pic>
      <p:sp>
        <p:nvSpPr>
          <p:cNvPr id="26" name="object 8">
            <a:extLst>
              <a:ext uri="{FF2B5EF4-FFF2-40B4-BE49-F238E27FC236}">
                <a16:creationId xmlns:a16="http://schemas.microsoft.com/office/drawing/2014/main" id="{6BAD6509-5A83-4FCB-C939-D74A2F05D997}"/>
              </a:ext>
            </a:extLst>
          </p:cNvPr>
          <p:cNvSpPr txBox="1">
            <a:spLocks/>
          </p:cNvSpPr>
          <p:nvPr/>
        </p:nvSpPr>
        <p:spPr>
          <a:xfrm>
            <a:off x="2005782" y="248110"/>
            <a:ext cx="4890407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Problem Statement:-</a:t>
            </a:r>
          </a:p>
        </p:txBody>
      </p:sp>
    </p:spTree>
    <p:extLst>
      <p:ext uri="{BB962C8B-B14F-4D97-AF65-F5344CB8AC3E}">
        <p14:creationId xmlns:p14="http://schemas.microsoft.com/office/powerpoint/2010/main" val="222849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F1F94-A1D2-215F-9D24-5573C14B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51CA3A-DB7F-B7AF-9AB5-04329FCAD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251A63-2F19-625F-BC18-D7E53216D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FDA2D-821A-9A43-70E0-F789FC8BF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4B228B-9602-7B8C-B1C7-F28047F0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56614894-EE81-2F6A-4C3F-44B6517C5FE1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B51C60AB-0266-8927-A2C9-34A0936DB3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6217E189-8527-1B45-CC9A-B4CF92508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9570" y="1030754"/>
            <a:ext cx="3920759" cy="457199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4E9B3AC3-C295-77CA-0876-3927670FFD89}"/>
              </a:ext>
            </a:extLst>
          </p:cNvPr>
          <p:cNvSpPr txBox="1">
            <a:spLocks/>
          </p:cNvSpPr>
          <p:nvPr/>
        </p:nvSpPr>
        <p:spPr>
          <a:xfrm>
            <a:off x="2863851" y="957169"/>
            <a:ext cx="6809708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Key Goals:-</a:t>
            </a:r>
          </a:p>
        </p:txBody>
      </p:sp>
      <p:grpSp>
        <p:nvGrpSpPr>
          <p:cNvPr id="78" name="object 8">
            <a:extLst>
              <a:ext uri="{FF2B5EF4-FFF2-40B4-BE49-F238E27FC236}">
                <a16:creationId xmlns:a16="http://schemas.microsoft.com/office/drawing/2014/main" id="{033E8B93-49DF-B125-D17E-1DF90C5F8BF0}"/>
              </a:ext>
            </a:extLst>
          </p:cNvPr>
          <p:cNvGrpSpPr/>
          <p:nvPr/>
        </p:nvGrpSpPr>
        <p:grpSpPr>
          <a:xfrm>
            <a:off x="1371600" y="2049993"/>
            <a:ext cx="4724400" cy="1543050"/>
            <a:chOff x="1219199" y="2362199"/>
            <a:chExt cx="4724400" cy="1543050"/>
          </a:xfrm>
        </p:grpSpPr>
        <p:pic>
          <p:nvPicPr>
            <p:cNvPr id="79" name="object 9">
              <a:extLst>
                <a:ext uri="{FF2B5EF4-FFF2-40B4-BE49-F238E27FC236}">
                  <a16:creationId xmlns:a16="http://schemas.microsoft.com/office/drawing/2014/main" id="{8C882FDE-8778-29CE-BE82-3DFE523658C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199" y="2362199"/>
              <a:ext cx="4724399" cy="1543049"/>
            </a:xfrm>
            <a:prstGeom prst="rect">
              <a:avLst/>
            </a:prstGeom>
          </p:spPr>
        </p:pic>
        <p:sp>
          <p:nvSpPr>
            <p:cNvPr id="80" name="object 10">
              <a:extLst>
                <a:ext uri="{FF2B5EF4-FFF2-40B4-BE49-F238E27FC236}">
                  <a16:creationId xmlns:a16="http://schemas.microsoft.com/office/drawing/2014/main" id="{07FF3B59-D160-B027-E804-44A74FE8A5BB}"/>
                </a:ext>
              </a:extLst>
            </p:cNvPr>
            <p:cNvSpPr/>
            <p:nvPr/>
          </p:nvSpPr>
          <p:spPr>
            <a:xfrm>
              <a:off x="1219199" y="2362199"/>
              <a:ext cx="4724400" cy="1543050"/>
            </a:xfrm>
            <a:custGeom>
              <a:avLst/>
              <a:gdLst/>
              <a:ahLst/>
              <a:cxnLst/>
              <a:rect l="l" t="t" r="r" b="b"/>
              <a:pathLst>
                <a:path w="4724400" h="1543050">
                  <a:moveTo>
                    <a:pt x="4648199" y="1543049"/>
                  </a:moveTo>
                  <a:lnTo>
                    <a:pt x="76199" y="1543049"/>
                  </a:lnTo>
                  <a:lnTo>
                    <a:pt x="68693" y="1542687"/>
                  </a:lnTo>
                  <a:lnTo>
                    <a:pt x="27882" y="1525782"/>
                  </a:lnTo>
                  <a:lnTo>
                    <a:pt x="3262" y="1488936"/>
                  </a:lnTo>
                  <a:lnTo>
                    <a:pt x="0" y="14668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4648199" y="0"/>
                  </a:lnTo>
                  <a:lnTo>
                    <a:pt x="4655706" y="362"/>
                  </a:lnTo>
                  <a:lnTo>
                    <a:pt x="4685020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471227"/>
                  </a:lnTo>
                  <a:lnTo>
                    <a:pt x="23194" y="1507532"/>
                  </a:lnTo>
                  <a:lnTo>
                    <a:pt x="54729" y="1530124"/>
                  </a:lnTo>
                  <a:lnTo>
                    <a:pt x="71822" y="1533524"/>
                  </a:lnTo>
                  <a:lnTo>
                    <a:pt x="4685020" y="1533524"/>
                  </a:lnTo>
                  <a:lnTo>
                    <a:pt x="4684156" y="1534041"/>
                  </a:lnTo>
                  <a:lnTo>
                    <a:pt x="4677360" y="1537249"/>
                  </a:lnTo>
                  <a:lnTo>
                    <a:pt x="4670286" y="1539787"/>
                  </a:lnTo>
                  <a:lnTo>
                    <a:pt x="4663068" y="1541599"/>
                  </a:lnTo>
                  <a:lnTo>
                    <a:pt x="4655706" y="1542687"/>
                  </a:lnTo>
                  <a:lnTo>
                    <a:pt x="4648199" y="1543049"/>
                  </a:lnTo>
                  <a:close/>
                </a:path>
                <a:path w="4724400" h="1543050">
                  <a:moveTo>
                    <a:pt x="4685020" y="1533524"/>
                  </a:moveTo>
                  <a:lnTo>
                    <a:pt x="4652577" y="1533524"/>
                  </a:lnTo>
                  <a:lnTo>
                    <a:pt x="4656912" y="1533097"/>
                  </a:lnTo>
                  <a:lnTo>
                    <a:pt x="4665500" y="1531389"/>
                  </a:lnTo>
                  <a:lnTo>
                    <a:pt x="4698441" y="1510900"/>
                  </a:lnTo>
                  <a:lnTo>
                    <a:pt x="4714447" y="1475563"/>
                  </a:lnTo>
                  <a:lnTo>
                    <a:pt x="4714874" y="1471227"/>
                  </a:lnTo>
                  <a:lnTo>
                    <a:pt x="4714874" y="71822"/>
                  </a:lnTo>
                  <a:lnTo>
                    <a:pt x="4714565" y="68693"/>
                  </a:lnTo>
                  <a:lnTo>
                    <a:pt x="4714447" y="67486"/>
                  </a:lnTo>
                  <a:lnTo>
                    <a:pt x="4698441" y="32149"/>
                  </a:lnTo>
                  <a:lnTo>
                    <a:pt x="4665500" y="11660"/>
                  </a:lnTo>
                  <a:lnTo>
                    <a:pt x="4652577" y="9524"/>
                  </a:lnTo>
                  <a:lnTo>
                    <a:pt x="4685020" y="9524"/>
                  </a:lnTo>
                  <a:lnTo>
                    <a:pt x="4715391" y="40243"/>
                  </a:lnTo>
                  <a:lnTo>
                    <a:pt x="4724399" y="1466849"/>
                  </a:lnTo>
                  <a:lnTo>
                    <a:pt x="4724037" y="1474356"/>
                  </a:lnTo>
                  <a:lnTo>
                    <a:pt x="4707132" y="1515167"/>
                  </a:lnTo>
                  <a:lnTo>
                    <a:pt x="4690670" y="1530124"/>
                  </a:lnTo>
                  <a:lnTo>
                    <a:pt x="4685020" y="1533524"/>
                  </a:lnTo>
                  <a:close/>
                </a:path>
              </a:pathLst>
            </a:custGeom>
            <a:solidFill>
              <a:srgbClr val="006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11">
              <a:extLst>
                <a:ext uri="{FF2B5EF4-FFF2-40B4-BE49-F238E27FC236}">
                  <a16:creationId xmlns:a16="http://schemas.microsoft.com/office/drawing/2014/main" id="{6F398155-5F13-7D61-6ECC-B6814328B67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3524" y="2752724"/>
              <a:ext cx="114299" cy="114299"/>
            </a:xfrm>
            <a:prstGeom prst="rect">
              <a:avLst/>
            </a:prstGeom>
          </p:spPr>
        </p:pic>
      </p:grpSp>
      <p:sp>
        <p:nvSpPr>
          <p:cNvPr id="82" name="object 12">
            <a:extLst>
              <a:ext uri="{FF2B5EF4-FFF2-40B4-BE49-F238E27FC236}">
                <a16:creationId xmlns:a16="http://schemas.microsoft.com/office/drawing/2014/main" id="{1603C6B4-1AB7-4933-9151-F033680C6F96}"/>
              </a:ext>
            </a:extLst>
          </p:cNvPr>
          <p:cNvSpPr txBox="1">
            <a:spLocks/>
          </p:cNvSpPr>
          <p:nvPr/>
        </p:nvSpPr>
        <p:spPr>
          <a:xfrm>
            <a:off x="1939926" y="2331378"/>
            <a:ext cx="1847850" cy="290195"/>
          </a:xfrm>
          <a:prstGeom prst="rect">
            <a:avLst/>
          </a:prstGeom>
        </p:spPr>
        <p:txBody>
          <a:bodyPr vert="horz" wrap="square" lIns="0" tIns="1714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650" b="1" spc="-6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lang="en-IN" sz="1700" b="1" spc="-6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en-IN" sz="1650" b="1" spc="-65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lang="en-IN" sz="1650" b="1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1650" b="1" spc="-5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lang="en-IN" sz="1650">
              <a:latin typeface="Arial"/>
              <a:cs typeface="Arial"/>
            </a:endParaRPr>
          </a:p>
        </p:txBody>
      </p:sp>
      <p:sp>
        <p:nvSpPr>
          <p:cNvPr id="83" name="object 13">
            <a:extLst>
              <a:ext uri="{FF2B5EF4-FFF2-40B4-BE49-F238E27FC236}">
                <a16:creationId xmlns:a16="http://schemas.microsoft.com/office/drawing/2014/main" id="{B2B8DD4D-DA61-72F6-D04D-4C79E7F59D0A}"/>
              </a:ext>
            </a:extLst>
          </p:cNvPr>
          <p:cNvSpPr txBox="1"/>
          <p:nvPr/>
        </p:nvSpPr>
        <p:spPr>
          <a:xfrm>
            <a:off x="1673225" y="2738004"/>
            <a:ext cx="3764279" cy="520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Instant</a:t>
            </a:r>
            <a:r>
              <a:rPr sz="1300" spc="-4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ransomware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detection</a:t>
            </a:r>
            <a:r>
              <a:rPr sz="1300" spc="-3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response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without delays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or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signature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dependencies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84" name="object 14">
            <a:extLst>
              <a:ext uri="{FF2B5EF4-FFF2-40B4-BE49-F238E27FC236}">
                <a16:creationId xmlns:a16="http://schemas.microsoft.com/office/drawing/2014/main" id="{829A2069-2DB7-383A-3638-2EA78BA9CD5D}"/>
              </a:ext>
            </a:extLst>
          </p:cNvPr>
          <p:cNvGrpSpPr/>
          <p:nvPr/>
        </p:nvGrpSpPr>
        <p:grpSpPr>
          <a:xfrm>
            <a:off x="6400801" y="2049993"/>
            <a:ext cx="4724400" cy="1543050"/>
            <a:chOff x="6248400" y="2362199"/>
            <a:chExt cx="4724400" cy="1543050"/>
          </a:xfrm>
        </p:grpSpPr>
        <p:pic>
          <p:nvPicPr>
            <p:cNvPr id="85" name="object 15">
              <a:extLst>
                <a:ext uri="{FF2B5EF4-FFF2-40B4-BE49-F238E27FC236}">
                  <a16:creationId xmlns:a16="http://schemas.microsoft.com/office/drawing/2014/main" id="{A72A0C15-1917-407F-FE86-356C1DBF264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8400" y="2362199"/>
              <a:ext cx="4724399" cy="1543049"/>
            </a:xfrm>
            <a:prstGeom prst="rect">
              <a:avLst/>
            </a:prstGeom>
          </p:spPr>
        </p:pic>
        <p:sp>
          <p:nvSpPr>
            <p:cNvPr id="86" name="object 16">
              <a:extLst>
                <a:ext uri="{FF2B5EF4-FFF2-40B4-BE49-F238E27FC236}">
                  <a16:creationId xmlns:a16="http://schemas.microsoft.com/office/drawing/2014/main" id="{62FA07CD-B445-8857-1C22-1111269CF4B9}"/>
                </a:ext>
              </a:extLst>
            </p:cNvPr>
            <p:cNvSpPr/>
            <p:nvPr/>
          </p:nvSpPr>
          <p:spPr>
            <a:xfrm>
              <a:off x="6248400" y="2362199"/>
              <a:ext cx="4724400" cy="1543050"/>
            </a:xfrm>
            <a:custGeom>
              <a:avLst/>
              <a:gdLst/>
              <a:ahLst/>
              <a:cxnLst/>
              <a:rect l="l" t="t" r="r" b="b"/>
              <a:pathLst>
                <a:path w="4724400" h="1543050">
                  <a:moveTo>
                    <a:pt x="4648199" y="1543049"/>
                  </a:moveTo>
                  <a:lnTo>
                    <a:pt x="76199" y="1543049"/>
                  </a:lnTo>
                  <a:lnTo>
                    <a:pt x="68693" y="1542687"/>
                  </a:lnTo>
                  <a:lnTo>
                    <a:pt x="27882" y="1525782"/>
                  </a:lnTo>
                  <a:lnTo>
                    <a:pt x="3262" y="1488936"/>
                  </a:lnTo>
                  <a:lnTo>
                    <a:pt x="0" y="14668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4648199" y="0"/>
                  </a:lnTo>
                  <a:lnTo>
                    <a:pt x="4655706" y="362"/>
                  </a:lnTo>
                  <a:lnTo>
                    <a:pt x="4685020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471227"/>
                  </a:lnTo>
                  <a:lnTo>
                    <a:pt x="23194" y="1507532"/>
                  </a:lnTo>
                  <a:lnTo>
                    <a:pt x="54729" y="1530124"/>
                  </a:lnTo>
                  <a:lnTo>
                    <a:pt x="71822" y="1533524"/>
                  </a:lnTo>
                  <a:lnTo>
                    <a:pt x="4685020" y="1533524"/>
                  </a:lnTo>
                  <a:lnTo>
                    <a:pt x="4684156" y="1534041"/>
                  </a:lnTo>
                  <a:lnTo>
                    <a:pt x="4677360" y="1537249"/>
                  </a:lnTo>
                  <a:lnTo>
                    <a:pt x="4670286" y="1539787"/>
                  </a:lnTo>
                  <a:lnTo>
                    <a:pt x="4663068" y="1541599"/>
                  </a:lnTo>
                  <a:lnTo>
                    <a:pt x="4655706" y="1542687"/>
                  </a:lnTo>
                  <a:lnTo>
                    <a:pt x="4648199" y="1543049"/>
                  </a:lnTo>
                  <a:close/>
                </a:path>
                <a:path w="4724400" h="1543050">
                  <a:moveTo>
                    <a:pt x="4685020" y="1533524"/>
                  </a:moveTo>
                  <a:lnTo>
                    <a:pt x="4652577" y="1533524"/>
                  </a:lnTo>
                  <a:lnTo>
                    <a:pt x="4656912" y="1533097"/>
                  </a:lnTo>
                  <a:lnTo>
                    <a:pt x="4665500" y="1531389"/>
                  </a:lnTo>
                  <a:lnTo>
                    <a:pt x="4698441" y="1510900"/>
                  </a:lnTo>
                  <a:lnTo>
                    <a:pt x="4714447" y="1475563"/>
                  </a:lnTo>
                  <a:lnTo>
                    <a:pt x="4714874" y="1471227"/>
                  </a:lnTo>
                  <a:lnTo>
                    <a:pt x="4714874" y="71822"/>
                  </a:lnTo>
                  <a:lnTo>
                    <a:pt x="4701205" y="35517"/>
                  </a:lnTo>
                  <a:lnTo>
                    <a:pt x="4669356" y="12830"/>
                  </a:lnTo>
                  <a:lnTo>
                    <a:pt x="4652577" y="9524"/>
                  </a:lnTo>
                  <a:lnTo>
                    <a:pt x="4685020" y="9524"/>
                  </a:lnTo>
                  <a:lnTo>
                    <a:pt x="4715391" y="40243"/>
                  </a:lnTo>
                  <a:lnTo>
                    <a:pt x="4724399" y="1466849"/>
                  </a:lnTo>
                  <a:lnTo>
                    <a:pt x="4724037" y="1474356"/>
                  </a:lnTo>
                  <a:lnTo>
                    <a:pt x="4707132" y="1515167"/>
                  </a:lnTo>
                  <a:lnTo>
                    <a:pt x="4690670" y="1530124"/>
                  </a:lnTo>
                  <a:lnTo>
                    <a:pt x="4685020" y="1533524"/>
                  </a:lnTo>
                  <a:close/>
                </a:path>
              </a:pathLst>
            </a:custGeom>
            <a:solidFill>
              <a:srgbClr val="006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17">
              <a:extLst>
                <a:ext uri="{FF2B5EF4-FFF2-40B4-BE49-F238E27FC236}">
                  <a16:creationId xmlns:a16="http://schemas.microsoft.com/office/drawing/2014/main" id="{4E4C460F-A627-0BEE-834D-D35A3E18CF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2724" y="2752724"/>
              <a:ext cx="114299" cy="114299"/>
            </a:xfrm>
            <a:prstGeom prst="rect">
              <a:avLst/>
            </a:prstGeom>
          </p:spPr>
        </p:pic>
      </p:grpSp>
      <p:sp>
        <p:nvSpPr>
          <p:cNvPr id="88" name="object 18">
            <a:extLst>
              <a:ext uri="{FF2B5EF4-FFF2-40B4-BE49-F238E27FC236}">
                <a16:creationId xmlns:a16="http://schemas.microsoft.com/office/drawing/2014/main" id="{A2F3F314-272C-9F6A-6449-FC6D03C9F5F2}"/>
              </a:ext>
            </a:extLst>
          </p:cNvPr>
          <p:cNvSpPr txBox="1"/>
          <p:nvPr/>
        </p:nvSpPr>
        <p:spPr>
          <a:xfrm>
            <a:off x="6969126" y="2331378"/>
            <a:ext cx="22567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FFFFFF"/>
                </a:solidFill>
                <a:latin typeface="Arial"/>
                <a:cs typeface="Arial"/>
              </a:rPr>
              <a:t>PID</a:t>
            </a:r>
            <a:r>
              <a:rPr sz="1700" b="1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-7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6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50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89" name="object 19">
            <a:extLst>
              <a:ext uri="{FF2B5EF4-FFF2-40B4-BE49-F238E27FC236}">
                <a16:creationId xmlns:a16="http://schemas.microsoft.com/office/drawing/2014/main" id="{264489FD-DF16-6EEB-2EDA-8667F34CC426}"/>
              </a:ext>
            </a:extLst>
          </p:cNvPr>
          <p:cNvSpPr txBox="1"/>
          <p:nvPr/>
        </p:nvSpPr>
        <p:spPr>
          <a:xfrm>
            <a:off x="6702426" y="2738004"/>
            <a:ext cx="3933825" cy="520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Precise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identification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of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exact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malicious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sz="1300" spc="-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using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sz="1300" spc="-7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D0D5DA"/>
                </a:solidFill>
                <a:latin typeface="Microsoft Sans Serif"/>
                <a:cs typeface="Microsoft Sans Serif"/>
              </a:rPr>
              <a:t>ID</a:t>
            </a:r>
            <a:r>
              <a:rPr sz="13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tracking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90" name="object 20">
            <a:extLst>
              <a:ext uri="{FF2B5EF4-FFF2-40B4-BE49-F238E27FC236}">
                <a16:creationId xmlns:a16="http://schemas.microsoft.com/office/drawing/2014/main" id="{EACE9BEF-272F-2A89-9578-17AAED27E633}"/>
              </a:ext>
            </a:extLst>
          </p:cNvPr>
          <p:cNvGrpSpPr/>
          <p:nvPr/>
        </p:nvGrpSpPr>
        <p:grpSpPr>
          <a:xfrm>
            <a:off x="1371600" y="3897844"/>
            <a:ext cx="4724400" cy="1543050"/>
            <a:chOff x="1219199" y="4210050"/>
            <a:chExt cx="4724400" cy="1543050"/>
          </a:xfrm>
        </p:grpSpPr>
        <p:pic>
          <p:nvPicPr>
            <p:cNvPr id="91" name="object 21">
              <a:extLst>
                <a:ext uri="{FF2B5EF4-FFF2-40B4-BE49-F238E27FC236}">
                  <a16:creationId xmlns:a16="http://schemas.microsoft.com/office/drawing/2014/main" id="{3A6579D0-1656-81B6-E768-6E7AADC3F89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9199" y="4210050"/>
              <a:ext cx="4724399" cy="1543049"/>
            </a:xfrm>
            <a:prstGeom prst="rect">
              <a:avLst/>
            </a:prstGeom>
          </p:spPr>
        </p:pic>
        <p:sp>
          <p:nvSpPr>
            <p:cNvPr id="92" name="object 22">
              <a:extLst>
                <a:ext uri="{FF2B5EF4-FFF2-40B4-BE49-F238E27FC236}">
                  <a16:creationId xmlns:a16="http://schemas.microsoft.com/office/drawing/2014/main" id="{32C36B58-4BEF-3CEB-2C63-F0640BC168D6}"/>
                </a:ext>
              </a:extLst>
            </p:cNvPr>
            <p:cNvSpPr/>
            <p:nvPr/>
          </p:nvSpPr>
          <p:spPr>
            <a:xfrm>
              <a:off x="1219199" y="4210050"/>
              <a:ext cx="4724400" cy="1543050"/>
            </a:xfrm>
            <a:custGeom>
              <a:avLst/>
              <a:gdLst/>
              <a:ahLst/>
              <a:cxnLst/>
              <a:rect l="l" t="t" r="r" b="b"/>
              <a:pathLst>
                <a:path w="4724400" h="1543050">
                  <a:moveTo>
                    <a:pt x="4648199" y="1543049"/>
                  </a:moveTo>
                  <a:lnTo>
                    <a:pt x="76199" y="1543049"/>
                  </a:lnTo>
                  <a:lnTo>
                    <a:pt x="68693" y="1542687"/>
                  </a:lnTo>
                  <a:lnTo>
                    <a:pt x="27882" y="1525782"/>
                  </a:lnTo>
                  <a:lnTo>
                    <a:pt x="3262" y="1488936"/>
                  </a:lnTo>
                  <a:lnTo>
                    <a:pt x="0" y="14668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4648199" y="0"/>
                  </a:lnTo>
                  <a:lnTo>
                    <a:pt x="4655706" y="362"/>
                  </a:lnTo>
                  <a:lnTo>
                    <a:pt x="4685020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471227"/>
                  </a:lnTo>
                  <a:lnTo>
                    <a:pt x="23194" y="1507532"/>
                  </a:lnTo>
                  <a:lnTo>
                    <a:pt x="54729" y="1530124"/>
                  </a:lnTo>
                  <a:lnTo>
                    <a:pt x="71822" y="1533524"/>
                  </a:lnTo>
                  <a:lnTo>
                    <a:pt x="4685020" y="1533524"/>
                  </a:lnTo>
                  <a:lnTo>
                    <a:pt x="4684156" y="1534041"/>
                  </a:lnTo>
                  <a:lnTo>
                    <a:pt x="4677360" y="1537249"/>
                  </a:lnTo>
                  <a:lnTo>
                    <a:pt x="4670286" y="1539787"/>
                  </a:lnTo>
                  <a:lnTo>
                    <a:pt x="4663068" y="1541599"/>
                  </a:lnTo>
                  <a:lnTo>
                    <a:pt x="4655706" y="1542687"/>
                  </a:lnTo>
                  <a:lnTo>
                    <a:pt x="4648199" y="1543049"/>
                  </a:lnTo>
                  <a:close/>
                </a:path>
                <a:path w="4724400" h="1543050">
                  <a:moveTo>
                    <a:pt x="4685020" y="1533524"/>
                  </a:moveTo>
                  <a:lnTo>
                    <a:pt x="4652577" y="1533524"/>
                  </a:lnTo>
                  <a:lnTo>
                    <a:pt x="4656912" y="1533097"/>
                  </a:lnTo>
                  <a:lnTo>
                    <a:pt x="4665500" y="1531389"/>
                  </a:lnTo>
                  <a:lnTo>
                    <a:pt x="4698441" y="1510900"/>
                  </a:lnTo>
                  <a:lnTo>
                    <a:pt x="4714447" y="1475563"/>
                  </a:lnTo>
                  <a:lnTo>
                    <a:pt x="4714874" y="1471227"/>
                  </a:lnTo>
                  <a:lnTo>
                    <a:pt x="4714874" y="71822"/>
                  </a:lnTo>
                  <a:lnTo>
                    <a:pt x="4714565" y="68693"/>
                  </a:lnTo>
                  <a:lnTo>
                    <a:pt x="4714447" y="67486"/>
                  </a:lnTo>
                  <a:lnTo>
                    <a:pt x="4698441" y="32149"/>
                  </a:lnTo>
                  <a:lnTo>
                    <a:pt x="4665500" y="11660"/>
                  </a:lnTo>
                  <a:lnTo>
                    <a:pt x="4652577" y="9524"/>
                  </a:lnTo>
                  <a:lnTo>
                    <a:pt x="4685020" y="9524"/>
                  </a:lnTo>
                  <a:lnTo>
                    <a:pt x="4715391" y="40243"/>
                  </a:lnTo>
                  <a:lnTo>
                    <a:pt x="4724399" y="1466849"/>
                  </a:lnTo>
                  <a:lnTo>
                    <a:pt x="4724037" y="1474356"/>
                  </a:lnTo>
                  <a:lnTo>
                    <a:pt x="4707132" y="1515167"/>
                  </a:lnTo>
                  <a:lnTo>
                    <a:pt x="4690669" y="1530124"/>
                  </a:lnTo>
                  <a:lnTo>
                    <a:pt x="4685020" y="1533524"/>
                  </a:lnTo>
                  <a:close/>
                </a:path>
              </a:pathLst>
            </a:custGeom>
            <a:solidFill>
              <a:srgbClr val="006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23">
              <a:extLst>
                <a:ext uri="{FF2B5EF4-FFF2-40B4-BE49-F238E27FC236}">
                  <a16:creationId xmlns:a16="http://schemas.microsoft.com/office/drawing/2014/main" id="{57564C6F-B2E5-4FFD-0F91-E222BF25D95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3524" y="4600574"/>
              <a:ext cx="114299" cy="114299"/>
            </a:xfrm>
            <a:prstGeom prst="rect">
              <a:avLst/>
            </a:prstGeom>
          </p:spPr>
        </p:pic>
      </p:grpSp>
      <p:sp>
        <p:nvSpPr>
          <p:cNvPr id="94" name="object 24">
            <a:extLst>
              <a:ext uri="{FF2B5EF4-FFF2-40B4-BE49-F238E27FC236}">
                <a16:creationId xmlns:a16="http://schemas.microsoft.com/office/drawing/2014/main" id="{1730C6F4-669C-CCBA-F3D2-44AF9E9080C4}"/>
              </a:ext>
            </a:extLst>
          </p:cNvPr>
          <p:cNvSpPr txBox="1"/>
          <p:nvPr/>
        </p:nvSpPr>
        <p:spPr>
          <a:xfrm>
            <a:off x="1673225" y="4184893"/>
            <a:ext cx="3618229" cy="9220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40"/>
              </a:spcBef>
            </a:pPr>
            <a:r>
              <a:rPr sz="1650" b="1" spc="-80" dirty="0">
                <a:solidFill>
                  <a:srgbClr val="FFFFFF"/>
                </a:solidFill>
                <a:latin typeface="Arial"/>
                <a:cs typeface="Arial"/>
              </a:rPr>
              <a:t>Automated</a:t>
            </a:r>
            <a:r>
              <a:rPr sz="16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Protection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130"/>
              </a:spcBef>
            </a:pP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Automatic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isolation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system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protection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without 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manual</a:t>
            </a:r>
            <a:r>
              <a:rPr sz="1300" spc="-3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intervention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95" name="object 25">
            <a:extLst>
              <a:ext uri="{FF2B5EF4-FFF2-40B4-BE49-F238E27FC236}">
                <a16:creationId xmlns:a16="http://schemas.microsoft.com/office/drawing/2014/main" id="{9EC8A5BF-B2DE-31BD-06C8-88CFB84CEB01}"/>
              </a:ext>
            </a:extLst>
          </p:cNvPr>
          <p:cNvGrpSpPr/>
          <p:nvPr/>
        </p:nvGrpSpPr>
        <p:grpSpPr>
          <a:xfrm>
            <a:off x="6400801" y="3897844"/>
            <a:ext cx="4724400" cy="1543050"/>
            <a:chOff x="6248400" y="4210050"/>
            <a:chExt cx="4724400" cy="1543050"/>
          </a:xfrm>
        </p:grpSpPr>
        <p:pic>
          <p:nvPicPr>
            <p:cNvPr id="96" name="object 26">
              <a:extLst>
                <a:ext uri="{FF2B5EF4-FFF2-40B4-BE49-F238E27FC236}">
                  <a16:creationId xmlns:a16="http://schemas.microsoft.com/office/drawing/2014/main" id="{2E2200A4-95E8-37CC-1D93-88F9EDFE13A4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48400" y="4210050"/>
              <a:ext cx="4724399" cy="1543049"/>
            </a:xfrm>
            <a:prstGeom prst="rect">
              <a:avLst/>
            </a:prstGeom>
          </p:spPr>
        </p:pic>
        <p:sp>
          <p:nvSpPr>
            <p:cNvPr id="97" name="object 27">
              <a:extLst>
                <a:ext uri="{FF2B5EF4-FFF2-40B4-BE49-F238E27FC236}">
                  <a16:creationId xmlns:a16="http://schemas.microsoft.com/office/drawing/2014/main" id="{0124B539-C844-9ECA-DC21-7361F1377DE5}"/>
                </a:ext>
              </a:extLst>
            </p:cNvPr>
            <p:cNvSpPr/>
            <p:nvPr/>
          </p:nvSpPr>
          <p:spPr>
            <a:xfrm>
              <a:off x="6248400" y="4210050"/>
              <a:ext cx="4724400" cy="1543050"/>
            </a:xfrm>
            <a:custGeom>
              <a:avLst/>
              <a:gdLst/>
              <a:ahLst/>
              <a:cxnLst/>
              <a:rect l="l" t="t" r="r" b="b"/>
              <a:pathLst>
                <a:path w="4724400" h="1543050">
                  <a:moveTo>
                    <a:pt x="4648199" y="1543049"/>
                  </a:moveTo>
                  <a:lnTo>
                    <a:pt x="76199" y="1543049"/>
                  </a:lnTo>
                  <a:lnTo>
                    <a:pt x="68693" y="1542687"/>
                  </a:lnTo>
                  <a:lnTo>
                    <a:pt x="27882" y="1525782"/>
                  </a:lnTo>
                  <a:lnTo>
                    <a:pt x="3262" y="1488936"/>
                  </a:lnTo>
                  <a:lnTo>
                    <a:pt x="0" y="14668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4648199" y="0"/>
                  </a:lnTo>
                  <a:lnTo>
                    <a:pt x="4655706" y="362"/>
                  </a:lnTo>
                  <a:lnTo>
                    <a:pt x="4685020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1471227"/>
                  </a:lnTo>
                  <a:lnTo>
                    <a:pt x="23194" y="1507532"/>
                  </a:lnTo>
                  <a:lnTo>
                    <a:pt x="54729" y="1530124"/>
                  </a:lnTo>
                  <a:lnTo>
                    <a:pt x="71822" y="1533524"/>
                  </a:lnTo>
                  <a:lnTo>
                    <a:pt x="4685020" y="1533524"/>
                  </a:lnTo>
                  <a:lnTo>
                    <a:pt x="4684156" y="1534041"/>
                  </a:lnTo>
                  <a:lnTo>
                    <a:pt x="4677360" y="1537249"/>
                  </a:lnTo>
                  <a:lnTo>
                    <a:pt x="4670286" y="1539787"/>
                  </a:lnTo>
                  <a:lnTo>
                    <a:pt x="4663068" y="1541599"/>
                  </a:lnTo>
                  <a:lnTo>
                    <a:pt x="4655706" y="1542687"/>
                  </a:lnTo>
                  <a:lnTo>
                    <a:pt x="4648199" y="1543049"/>
                  </a:lnTo>
                  <a:close/>
                </a:path>
                <a:path w="4724400" h="1543050">
                  <a:moveTo>
                    <a:pt x="4685020" y="1533524"/>
                  </a:moveTo>
                  <a:lnTo>
                    <a:pt x="4652577" y="1533524"/>
                  </a:lnTo>
                  <a:lnTo>
                    <a:pt x="4656912" y="1533097"/>
                  </a:lnTo>
                  <a:lnTo>
                    <a:pt x="4665500" y="1531389"/>
                  </a:lnTo>
                  <a:lnTo>
                    <a:pt x="4698441" y="1510900"/>
                  </a:lnTo>
                  <a:lnTo>
                    <a:pt x="4714447" y="1475563"/>
                  </a:lnTo>
                  <a:lnTo>
                    <a:pt x="4714874" y="1471227"/>
                  </a:lnTo>
                  <a:lnTo>
                    <a:pt x="4714874" y="71822"/>
                  </a:lnTo>
                  <a:lnTo>
                    <a:pt x="4714565" y="68693"/>
                  </a:lnTo>
                  <a:lnTo>
                    <a:pt x="4714447" y="67486"/>
                  </a:lnTo>
                  <a:lnTo>
                    <a:pt x="4698441" y="32149"/>
                  </a:lnTo>
                  <a:lnTo>
                    <a:pt x="4665500" y="11660"/>
                  </a:lnTo>
                  <a:lnTo>
                    <a:pt x="4652577" y="9524"/>
                  </a:lnTo>
                  <a:lnTo>
                    <a:pt x="4685020" y="9524"/>
                  </a:lnTo>
                  <a:lnTo>
                    <a:pt x="4715391" y="40243"/>
                  </a:lnTo>
                  <a:lnTo>
                    <a:pt x="4724399" y="1466849"/>
                  </a:lnTo>
                  <a:lnTo>
                    <a:pt x="4724037" y="1474356"/>
                  </a:lnTo>
                  <a:lnTo>
                    <a:pt x="4707132" y="1515167"/>
                  </a:lnTo>
                  <a:lnTo>
                    <a:pt x="4690669" y="1530124"/>
                  </a:lnTo>
                  <a:lnTo>
                    <a:pt x="4685020" y="1533524"/>
                  </a:lnTo>
                  <a:close/>
                </a:path>
              </a:pathLst>
            </a:custGeom>
            <a:solidFill>
              <a:srgbClr val="0066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28">
              <a:extLst>
                <a:ext uri="{FF2B5EF4-FFF2-40B4-BE49-F238E27FC236}">
                  <a16:creationId xmlns:a16="http://schemas.microsoft.com/office/drawing/2014/main" id="{1CA09ABB-35B8-C0B8-BDC2-4742777E71D9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2724" y="4600574"/>
              <a:ext cx="114299" cy="114299"/>
            </a:xfrm>
            <a:prstGeom prst="rect">
              <a:avLst/>
            </a:prstGeom>
          </p:spPr>
        </p:pic>
      </p:grpSp>
      <p:sp>
        <p:nvSpPr>
          <p:cNvPr id="99" name="object 29">
            <a:extLst>
              <a:ext uri="{FF2B5EF4-FFF2-40B4-BE49-F238E27FC236}">
                <a16:creationId xmlns:a16="http://schemas.microsoft.com/office/drawing/2014/main" id="{C12A8850-E138-6A32-1F25-DE96173CF343}"/>
              </a:ext>
            </a:extLst>
          </p:cNvPr>
          <p:cNvSpPr txBox="1"/>
          <p:nvPr/>
        </p:nvSpPr>
        <p:spPr>
          <a:xfrm>
            <a:off x="6702426" y="4179228"/>
            <a:ext cx="3904615" cy="927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700" b="1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50" b="1" spc="-50" dirty="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sz="16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120"/>
              </a:spcBef>
            </a:pP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Intuitive</a:t>
            </a:r>
            <a:r>
              <a:rPr sz="1300" spc="-20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75" dirty="0">
                <a:solidFill>
                  <a:srgbClr val="D0D5DA"/>
                </a:solidFill>
                <a:latin typeface="Microsoft Sans Serif"/>
                <a:cs typeface="Microsoft Sans Serif"/>
              </a:rPr>
              <a:t>GUI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comprehensive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logging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sz="1300" spc="-1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D0D5DA"/>
                </a:solidFill>
                <a:latin typeface="Microsoft Sans Serif"/>
                <a:cs typeface="Microsoft Sans Serif"/>
              </a:rPr>
              <a:t>detailed </a:t>
            </a:r>
            <a:r>
              <a:rPr sz="1300" dirty="0">
                <a:solidFill>
                  <a:srgbClr val="D0D5DA"/>
                </a:solidFill>
                <a:latin typeface="Microsoft Sans Serif"/>
                <a:cs typeface="Microsoft Sans Serif"/>
              </a:rPr>
              <a:t>event</a:t>
            </a:r>
            <a:r>
              <a:rPr sz="1300" spc="-75" dirty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D0D5DA"/>
                </a:solidFill>
                <a:latin typeface="Microsoft Sans Serif"/>
                <a:cs typeface="Microsoft Sans Serif"/>
              </a:rPr>
              <a:t>tracking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8567E01-BAA3-0A9F-1FFE-FE4C051CDB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2581" y="5958661"/>
            <a:ext cx="1676545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2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DC5E2-29BE-5273-586F-4D18624CA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B1A343-041D-61E6-9280-9135A2D62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48C94-297E-67CF-2E80-E77E35A44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D109D2-0E64-6724-427F-2E2F4995A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128B79-8389-C42D-FADB-4303B2EA5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506718D0-8BE6-3CE7-4257-AE2BFD876A51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>
            <a:extLst>
              <a:ext uri="{FF2B5EF4-FFF2-40B4-BE49-F238E27FC236}">
                <a16:creationId xmlns:a16="http://schemas.microsoft.com/office/drawing/2014/main" id="{9261837F-10D6-9DCF-A74C-877C0E6430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grpSp>
        <p:nvGrpSpPr>
          <p:cNvPr id="3" name="object 5"/>
          <p:cNvGrpSpPr/>
          <p:nvPr/>
        </p:nvGrpSpPr>
        <p:grpSpPr>
          <a:xfrm>
            <a:off x="2976840" y="1675417"/>
            <a:ext cx="882650" cy="957580"/>
            <a:chOff x="-4762" y="3483863"/>
            <a:chExt cx="882650" cy="957580"/>
          </a:xfrm>
        </p:grpSpPr>
        <p:sp>
          <p:nvSpPr>
            <p:cNvPr id="9" name="object 6"/>
            <p:cNvSpPr/>
            <p:nvPr/>
          </p:nvSpPr>
          <p:spPr>
            <a:xfrm>
              <a:off x="0" y="3483863"/>
              <a:ext cx="878205" cy="957580"/>
            </a:xfrm>
            <a:custGeom>
              <a:avLst/>
              <a:gdLst/>
              <a:ahLst/>
              <a:cxnLst/>
              <a:rect l="l" t="t" r="r" b="b"/>
              <a:pathLst>
                <a:path w="878205" h="957579">
                  <a:moveTo>
                    <a:pt x="87781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0" y="78486"/>
                  </a:lnTo>
                  <a:lnTo>
                    <a:pt x="628637" y="78486"/>
                  </a:lnTo>
                  <a:lnTo>
                    <a:pt x="636155" y="78854"/>
                  </a:lnTo>
                  <a:lnTo>
                    <a:pt x="676960" y="95758"/>
                  </a:lnTo>
                  <a:lnTo>
                    <a:pt x="701586" y="132600"/>
                  </a:lnTo>
                  <a:lnTo>
                    <a:pt x="704837" y="154686"/>
                  </a:lnTo>
                  <a:lnTo>
                    <a:pt x="704837" y="611886"/>
                  </a:lnTo>
                  <a:lnTo>
                    <a:pt x="692010" y="654240"/>
                  </a:lnTo>
                  <a:lnTo>
                    <a:pt x="657809" y="682294"/>
                  </a:lnTo>
                  <a:lnTo>
                    <a:pt x="628637" y="688086"/>
                  </a:lnTo>
                  <a:lnTo>
                    <a:pt x="0" y="688086"/>
                  </a:lnTo>
                  <a:lnTo>
                    <a:pt x="0" y="771144"/>
                  </a:lnTo>
                  <a:lnTo>
                    <a:pt x="0" y="957072"/>
                  </a:lnTo>
                  <a:lnTo>
                    <a:pt x="877811" y="957072"/>
                  </a:lnTo>
                  <a:lnTo>
                    <a:pt x="877811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571874"/>
              <a:ext cx="695324" cy="590549"/>
            </a:xfrm>
            <a:prstGeom prst="rect">
              <a:avLst/>
            </a:prstGeom>
          </p:spPr>
        </p:pic>
        <p:sp>
          <p:nvSpPr>
            <p:cNvPr id="14" name="object 8"/>
            <p:cNvSpPr/>
            <p:nvPr/>
          </p:nvSpPr>
          <p:spPr>
            <a:xfrm>
              <a:off x="0" y="3567112"/>
              <a:ext cx="700405" cy="600075"/>
            </a:xfrm>
            <a:custGeom>
              <a:avLst/>
              <a:gdLst/>
              <a:ahLst/>
              <a:cxnLst/>
              <a:rect l="l" t="t" r="r" b="b"/>
              <a:pathLst>
                <a:path w="700405" h="600075">
                  <a:moveTo>
                    <a:pt x="0" y="0"/>
                  </a:moveTo>
                  <a:lnTo>
                    <a:pt x="628649" y="0"/>
                  </a:lnTo>
                  <a:lnTo>
                    <a:pt x="633340" y="0"/>
                  </a:lnTo>
                  <a:lnTo>
                    <a:pt x="637986" y="457"/>
                  </a:lnTo>
                  <a:lnTo>
                    <a:pt x="642586" y="1372"/>
                  </a:lnTo>
                  <a:lnTo>
                    <a:pt x="647187" y="2287"/>
                  </a:lnTo>
                  <a:lnTo>
                    <a:pt x="651654" y="3642"/>
                  </a:lnTo>
                  <a:lnTo>
                    <a:pt x="655987" y="5437"/>
                  </a:lnTo>
                  <a:lnTo>
                    <a:pt x="660321" y="7232"/>
                  </a:lnTo>
                  <a:lnTo>
                    <a:pt x="664438" y="9433"/>
                  </a:lnTo>
                  <a:lnTo>
                    <a:pt x="668338" y="12039"/>
                  </a:lnTo>
                  <a:lnTo>
                    <a:pt x="672238" y="14645"/>
                  </a:lnTo>
                  <a:lnTo>
                    <a:pt x="696444" y="48433"/>
                  </a:lnTo>
                  <a:lnTo>
                    <a:pt x="700087" y="71437"/>
                  </a:lnTo>
                  <a:lnTo>
                    <a:pt x="700087" y="528637"/>
                  </a:lnTo>
                  <a:lnTo>
                    <a:pt x="700087" y="533328"/>
                  </a:lnTo>
                  <a:lnTo>
                    <a:pt x="699629" y="537973"/>
                  </a:lnTo>
                  <a:lnTo>
                    <a:pt x="698714" y="542574"/>
                  </a:lnTo>
                  <a:lnTo>
                    <a:pt x="697799" y="547174"/>
                  </a:lnTo>
                  <a:lnTo>
                    <a:pt x="696444" y="551641"/>
                  </a:lnTo>
                  <a:lnTo>
                    <a:pt x="694649" y="555975"/>
                  </a:lnTo>
                  <a:lnTo>
                    <a:pt x="692854" y="560308"/>
                  </a:lnTo>
                  <a:lnTo>
                    <a:pt x="690653" y="564425"/>
                  </a:lnTo>
                  <a:lnTo>
                    <a:pt x="688047" y="568325"/>
                  </a:lnTo>
                  <a:lnTo>
                    <a:pt x="685441" y="572226"/>
                  </a:lnTo>
                  <a:lnTo>
                    <a:pt x="668338" y="588035"/>
                  </a:lnTo>
                  <a:lnTo>
                    <a:pt x="664438" y="590641"/>
                  </a:lnTo>
                  <a:lnTo>
                    <a:pt x="628649" y="600074"/>
                  </a:lnTo>
                  <a:lnTo>
                    <a:pt x="0" y="600074"/>
                  </a:lnTo>
                </a:path>
              </a:pathLst>
            </a:custGeom>
            <a:ln w="9524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9"/>
          <p:cNvSpPr txBox="1"/>
          <p:nvPr/>
        </p:nvSpPr>
        <p:spPr>
          <a:xfrm>
            <a:off x="3023224" y="1960279"/>
            <a:ext cx="4051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105" dirty="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3898780" y="1893604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60A5FA"/>
                </a:solidFill>
                <a:latin typeface="Microsoft Sans Serif"/>
                <a:cs typeface="Microsoft Sans Serif"/>
              </a:rPr>
              <a:t>→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8" name="object 11"/>
          <p:cNvGrpSpPr/>
          <p:nvPr/>
        </p:nvGrpSpPr>
        <p:grpSpPr>
          <a:xfrm>
            <a:off x="4161177" y="1675417"/>
            <a:ext cx="1411605" cy="957580"/>
            <a:chOff x="1179575" y="3483863"/>
            <a:chExt cx="1411605" cy="957580"/>
          </a:xfrm>
        </p:grpSpPr>
        <p:sp>
          <p:nvSpPr>
            <p:cNvPr id="19" name="object 12"/>
            <p:cNvSpPr/>
            <p:nvPr/>
          </p:nvSpPr>
          <p:spPr>
            <a:xfrm>
              <a:off x="1179563" y="3483863"/>
              <a:ext cx="1411605" cy="957580"/>
            </a:xfrm>
            <a:custGeom>
              <a:avLst/>
              <a:gdLst/>
              <a:ahLst/>
              <a:cxnLst/>
              <a:rect l="l" t="t" r="r" b="b"/>
              <a:pathLst>
                <a:path w="1411605" h="957579">
                  <a:moveTo>
                    <a:pt x="1411224" y="0"/>
                  </a:moveTo>
                  <a:lnTo>
                    <a:pt x="1239774" y="0"/>
                  </a:lnTo>
                  <a:lnTo>
                    <a:pt x="1239774" y="154686"/>
                  </a:lnTo>
                  <a:lnTo>
                    <a:pt x="1239774" y="611886"/>
                  </a:lnTo>
                  <a:lnTo>
                    <a:pt x="1226947" y="654240"/>
                  </a:lnTo>
                  <a:lnTo>
                    <a:pt x="1192745" y="682294"/>
                  </a:lnTo>
                  <a:lnTo>
                    <a:pt x="1163574" y="688086"/>
                  </a:lnTo>
                  <a:lnTo>
                    <a:pt x="249174" y="688086"/>
                  </a:lnTo>
                  <a:lnTo>
                    <a:pt x="206832" y="675259"/>
                  </a:lnTo>
                  <a:lnTo>
                    <a:pt x="178777" y="641057"/>
                  </a:lnTo>
                  <a:lnTo>
                    <a:pt x="172974" y="611886"/>
                  </a:lnTo>
                  <a:lnTo>
                    <a:pt x="172974" y="154686"/>
                  </a:lnTo>
                  <a:lnTo>
                    <a:pt x="185813" y="112344"/>
                  </a:lnTo>
                  <a:lnTo>
                    <a:pt x="220014" y="84289"/>
                  </a:lnTo>
                  <a:lnTo>
                    <a:pt x="249174" y="78486"/>
                  </a:lnTo>
                  <a:lnTo>
                    <a:pt x="1163574" y="78486"/>
                  </a:lnTo>
                  <a:lnTo>
                    <a:pt x="1205928" y="91325"/>
                  </a:lnTo>
                  <a:lnTo>
                    <a:pt x="1233982" y="125526"/>
                  </a:lnTo>
                  <a:lnTo>
                    <a:pt x="1239774" y="154686"/>
                  </a:lnTo>
                  <a:lnTo>
                    <a:pt x="1239774" y="0"/>
                  </a:lnTo>
                  <a:lnTo>
                    <a:pt x="0" y="0"/>
                  </a:lnTo>
                  <a:lnTo>
                    <a:pt x="0" y="957072"/>
                  </a:lnTo>
                  <a:lnTo>
                    <a:pt x="1411224" y="957072"/>
                  </a:lnTo>
                  <a:lnTo>
                    <a:pt x="1411224" y="688086"/>
                  </a:lnTo>
                  <a:lnTo>
                    <a:pt x="1411224" y="78486"/>
                  </a:lnTo>
                  <a:lnTo>
                    <a:pt x="141122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2075" y="3571874"/>
              <a:ext cx="1047749" cy="590549"/>
            </a:xfrm>
            <a:prstGeom prst="rect">
              <a:avLst/>
            </a:prstGeom>
          </p:spPr>
        </p:pic>
        <p:sp>
          <p:nvSpPr>
            <p:cNvPr id="21" name="object 14"/>
            <p:cNvSpPr/>
            <p:nvPr/>
          </p:nvSpPr>
          <p:spPr>
            <a:xfrm>
              <a:off x="1357312" y="3567112"/>
              <a:ext cx="1057275" cy="600075"/>
            </a:xfrm>
            <a:custGeom>
              <a:avLst/>
              <a:gdLst/>
              <a:ahLst/>
              <a:cxnLst/>
              <a:rect l="l" t="t" r="r" b="b"/>
              <a:pathLst>
                <a:path w="1057275" h="600075">
                  <a:moveTo>
                    <a:pt x="0" y="5286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985837" y="0"/>
                  </a:lnTo>
                  <a:lnTo>
                    <a:pt x="990528" y="0"/>
                  </a:lnTo>
                  <a:lnTo>
                    <a:pt x="995173" y="457"/>
                  </a:lnTo>
                  <a:lnTo>
                    <a:pt x="999774" y="1372"/>
                  </a:lnTo>
                  <a:lnTo>
                    <a:pt x="1004374" y="2287"/>
                  </a:lnTo>
                  <a:lnTo>
                    <a:pt x="1008841" y="3642"/>
                  </a:lnTo>
                  <a:lnTo>
                    <a:pt x="1013175" y="5437"/>
                  </a:lnTo>
                  <a:lnTo>
                    <a:pt x="1017508" y="7232"/>
                  </a:lnTo>
                  <a:lnTo>
                    <a:pt x="1021625" y="9433"/>
                  </a:lnTo>
                  <a:lnTo>
                    <a:pt x="1025525" y="12039"/>
                  </a:lnTo>
                  <a:lnTo>
                    <a:pt x="1029426" y="14645"/>
                  </a:lnTo>
                  <a:lnTo>
                    <a:pt x="1033034" y="17606"/>
                  </a:lnTo>
                  <a:lnTo>
                    <a:pt x="1036351" y="20923"/>
                  </a:lnTo>
                  <a:lnTo>
                    <a:pt x="1039668" y="24240"/>
                  </a:lnTo>
                  <a:lnTo>
                    <a:pt x="1056817" y="62101"/>
                  </a:lnTo>
                  <a:lnTo>
                    <a:pt x="1057274" y="71437"/>
                  </a:lnTo>
                  <a:lnTo>
                    <a:pt x="1057274" y="528637"/>
                  </a:lnTo>
                  <a:lnTo>
                    <a:pt x="1057274" y="533328"/>
                  </a:lnTo>
                  <a:lnTo>
                    <a:pt x="1056817" y="537973"/>
                  </a:lnTo>
                  <a:lnTo>
                    <a:pt x="1055902" y="542574"/>
                  </a:lnTo>
                  <a:lnTo>
                    <a:pt x="1054987" y="547174"/>
                  </a:lnTo>
                  <a:lnTo>
                    <a:pt x="1045235" y="568325"/>
                  </a:lnTo>
                  <a:lnTo>
                    <a:pt x="1042629" y="572226"/>
                  </a:lnTo>
                  <a:lnTo>
                    <a:pt x="1025525" y="588035"/>
                  </a:lnTo>
                  <a:lnTo>
                    <a:pt x="1021625" y="590641"/>
                  </a:lnTo>
                  <a:lnTo>
                    <a:pt x="1017508" y="592841"/>
                  </a:lnTo>
                  <a:lnTo>
                    <a:pt x="1013175" y="594637"/>
                  </a:lnTo>
                  <a:lnTo>
                    <a:pt x="1008841" y="596432"/>
                  </a:lnTo>
                  <a:lnTo>
                    <a:pt x="985837" y="600074"/>
                  </a:lnTo>
                  <a:lnTo>
                    <a:pt x="71437" y="600074"/>
                  </a:lnTo>
                  <a:lnTo>
                    <a:pt x="31748" y="588035"/>
                  </a:lnTo>
                  <a:lnTo>
                    <a:pt x="27848" y="585429"/>
                  </a:lnTo>
                  <a:lnTo>
                    <a:pt x="12039" y="568325"/>
                  </a:lnTo>
                  <a:lnTo>
                    <a:pt x="9433" y="564425"/>
                  </a:lnTo>
                  <a:lnTo>
                    <a:pt x="7232" y="560308"/>
                  </a:lnTo>
                  <a:lnTo>
                    <a:pt x="5437" y="555975"/>
                  </a:lnTo>
                  <a:lnTo>
                    <a:pt x="3642" y="551641"/>
                  </a:lnTo>
                  <a:lnTo>
                    <a:pt x="2287" y="547174"/>
                  </a:lnTo>
                  <a:lnTo>
                    <a:pt x="1372" y="542574"/>
                  </a:lnTo>
                  <a:lnTo>
                    <a:pt x="457" y="537973"/>
                  </a:lnTo>
                  <a:lnTo>
                    <a:pt x="0" y="533328"/>
                  </a:lnTo>
                  <a:lnTo>
                    <a:pt x="0" y="528637"/>
                  </a:lnTo>
                  <a:close/>
                </a:path>
              </a:pathLst>
            </a:custGeom>
            <a:ln w="9524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5"/>
          <p:cNvSpPr txBox="1"/>
          <p:nvPr/>
        </p:nvSpPr>
        <p:spPr>
          <a:xfrm>
            <a:off x="4379941" y="1960279"/>
            <a:ext cx="9702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70" dirty="0">
                <a:solidFill>
                  <a:srgbClr val="FFFFFF"/>
                </a:solidFill>
                <a:latin typeface="Trebuchet MS"/>
                <a:cs typeface="Trebuchet MS"/>
              </a:rPr>
              <a:t>Initialization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5614321" y="1893604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BF83FB"/>
                </a:solidFill>
                <a:latin typeface="Microsoft Sans Serif"/>
                <a:cs typeface="Microsoft Sans Serif"/>
              </a:rPr>
              <a:t>→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4" name="object 17"/>
          <p:cNvGrpSpPr/>
          <p:nvPr/>
        </p:nvGrpSpPr>
        <p:grpSpPr>
          <a:xfrm>
            <a:off x="5877202" y="1675417"/>
            <a:ext cx="1564005" cy="957580"/>
            <a:chOff x="2895600" y="3483863"/>
            <a:chExt cx="1564005" cy="957580"/>
          </a:xfrm>
        </p:grpSpPr>
        <p:sp>
          <p:nvSpPr>
            <p:cNvPr id="25" name="object 18"/>
            <p:cNvSpPr/>
            <p:nvPr/>
          </p:nvSpPr>
          <p:spPr>
            <a:xfrm>
              <a:off x="2895587" y="3483863"/>
              <a:ext cx="1564005" cy="957580"/>
            </a:xfrm>
            <a:custGeom>
              <a:avLst/>
              <a:gdLst/>
              <a:ahLst/>
              <a:cxnLst/>
              <a:rect l="l" t="t" r="r" b="b"/>
              <a:pathLst>
                <a:path w="1564004" h="957579">
                  <a:moveTo>
                    <a:pt x="1563624" y="0"/>
                  </a:moveTo>
                  <a:lnTo>
                    <a:pt x="1390650" y="0"/>
                  </a:lnTo>
                  <a:lnTo>
                    <a:pt x="1390650" y="154686"/>
                  </a:lnTo>
                  <a:lnTo>
                    <a:pt x="1390650" y="611886"/>
                  </a:lnTo>
                  <a:lnTo>
                    <a:pt x="1377823" y="654240"/>
                  </a:lnTo>
                  <a:lnTo>
                    <a:pt x="1343621" y="682294"/>
                  </a:lnTo>
                  <a:lnTo>
                    <a:pt x="1314450" y="688086"/>
                  </a:lnTo>
                  <a:lnTo>
                    <a:pt x="247650" y="688086"/>
                  </a:lnTo>
                  <a:lnTo>
                    <a:pt x="205308" y="675259"/>
                  </a:lnTo>
                  <a:lnTo>
                    <a:pt x="177253" y="641057"/>
                  </a:lnTo>
                  <a:lnTo>
                    <a:pt x="171450" y="611886"/>
                  </a:lnTo>
                  <a:lnTo>
                    <a:pt x="171450" y="154686"/>
                  </a:lnTo>
                  <a:lnTo>
                    <a:pt x="184289" y="112344"/>
                  </a:lnTo>
                  <a:lnTo>
                    <a:pt x="218490" y="84289"/>
                  </a:lnTo>
                  <a:lnTo>
                    <a:pt x="247650" y="78486"/>
                  </a:lnTo>
                  <a:lnTo>
                    <a:pt x="1314450" y="78486"/>
                  </a:lnTo>
                  <a:lnTo>
                    <a:pt x="1356791" y="91325"/>
                  </a:lnTo>
                  <a:lnTo>
                    <a:pt x="1384858" y="125526"/>
                  </a:lnTo>
                  <a:lnTo>
                    <a:pt x="1390650" y="154686"/>
                  </a:lnTo>
                  <a:lnTo>
                    <a:pt x="1390650" y="0"/>
                  </a:lnTo>
                  <a:lnTo>
                    <a:pt x="0" y="0"/>
                  </a:lnTo>
                  <a:lnTo>
                    <a:pt x="0" y="957072"/>
                  </a:lnTo>
                  <a:lnTo>
                    <a:pt x="1563624" y="957072"/>
                  </a:lnTo>
                  <a:lnTo>
                    <a:pt x="1563624" y="688086"/>
                  </a:lnTo>
                  <a:lnTo>
                    <a:pt x="1563624" y="78486"/>
                  </a:lnTo>
                  <a:lnTo>
                    <a:pt x="156362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575" y="3571874"/>
              <a:ext cx="1200149" cy="590549"/>
            </a:xfrm>
            <a:prstGeom prst="rect">
              <a:avLst/>
            </a:prstGeom>
          </p:spPr>
        </p:pic>
        <p:sp>
          <p:nvSpPr>
            <p:cNvPr id="27" name="object 20"/>
            <p:cNvSpPr/>
            <p:nvPr/>
          </p:nvSpPr>
          <p:spPr>
            <a:xfrm>
              <a:off x="3071812" y="3567112"/>
              <a:ext cx="1209675" cy="600075"/>
            </a:xfrm>
            <a:custGeom>
              <a:avLst/>
              <a:gdLst/>
              <a:ahLst/>
              <a:cxnLst/>
              <a:rect l="l" t="t" r="r" b="b"/>
              <a:pathLst>
                <a:path w="1209675" h="600075">
                  <a:moveTo>
                    <a:pt x="0" y="5286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38237" y="0"/>
                  </a:lnTo>
                  <a:lnTo>
                    <a:pt x="1142928" y="0"/>
                  </a:lnTo>
                  <a:lnTo>
                    <a:pt x="1147573" y="457"/>
                  </a:lnTo>
                  <a:lnTo>
                    <a:pt x="1152174" y="1372"/>
                  </a:lnTo>
                  <a:lnTo>
                    <a:pt x="1156774" y="2287"/>
                  </a:lnTo>
                  <a:lnTo>
                    <a:pt x="1161241" y="3642"/>
                  </a:lnTo>
                  <a:lnTo>
                    <a:pt x="1165575" y="5437"/>
                  </a:lnTo>
                  <a:lnTo>
                    <a:pt x="1169908" y="7232"/>
                  </a:lnTo>
                  <a:lnTo>
                    <a:pt x="1200241" y="35649"/>
                  </a:lnTo>
                  <a:lnTo>
                    <a:pt x="1209674" y="71437"/>
                  </a:lnTo>
                  <a:lnTo>
                    <a:pt x="1209674" y="528637"/>
                  </a:lnTo>
                  <a:lnTo>
                    <a:pt x="1209674" y="533328"/>
                  </a:lnTo>
                  <a:lnTo>
                    <a:pt x="1209217" y="537973"/>
                  </a:lnTo>
                  <a:lnTo>
                    <a:pt x="1208302" y="542574"/>
                  </a:lnTo>
                  <a:lnTo>
                    <a:pt x="1207387" y="547174"/>
                  </a:lnTo>
                  <a:lnTo>
                    <a:pt x="1197635" y="568325"/>
                  </a:lnTo>
                  <a:lnTo>
                    <a:pt x="1195029" y="572226"/>
                  </a:lnTo>
                  <a:lnTo>
                    <a:pt x="1161241" y="596432"/>
                  </a:lnTo>
                  <a:lnTo>
                    <a:pt x="1152174" y="598702"/>
                  </a:lnTo>
                  <a:lnTo>
                    <a:pt x="1147573" y="599617"/>
                  </a:lnTo>
                  <a:lnTo>
                    <a:pt x="1142928" y="600074"/>
                  </a:lnTo>
                  <a:lnTo>
                    <a:pt x="1138237" y="600074"/>
                  </a:lnTo>
                  <a:lnTo>
                    <a:pt x="71437" y="600074"/>
                  </a:lnTo>
                  <a:lnTo>
                    <a:pt x="31748" y="588035"/>
                  </a:lnTo>
                  <a:lnTo>
                    <a:pt x="27848" y="585429"/>
                  </a:lnTo>
                  <a:lnTo>
                    <a:pt x="12039" y="568325"/>
                  </a:lnTo>
                  <a:lnTo>
                    <a:pt x="9433" y="564425"/>
                  </a:lnTo>
                  <a:lnTo>
                    <a:pt x="7232" y="560308"/>
                  </a:lnTo>
                  <a:lnTo>
                    <a:pt x="5437" y="555975"/>
                  </a:lnTo>
                  <a:lnTo>
                    <a:pt x="3642" y="551641"/>
                  </a:lnTo>
                  <a:lnTo>
                    <a:pt x="2287" y="547174"/>
                  </a:lnTo>
                  <a:lnTo>
                    <a:pt x="1372" y="542574"/>
                  </a:lnTo>
                  <a:lnTo>
                    <a:pt x="457" y="537973"/>
                  </a:lnTo>
                  <a:lnTo>
                    <a:pt x="0" y="533328"/>
                  </a:lnTo>
                  <a:lnTo>
                    <a:pt x="0" y="528637"/>
                  </a:lnTo>
                  <a:close/>
                </a:path>
              </a:pathLst>
            </a:custGeom>
            <a:ln w="9524">
              <a:solidFill>
                <a:srgbClr val="2DD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1"/>
          <p:cNvSpPr txBox="1"/>
          <p:nvPr/>
        </p:nvSpPr>
        <p:spPr>
          <a:xfrm>
            <a:off x="6291638" y="1878363"/>
            <a:ext cx="730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384">
              <a:lnSpc>
                <a:spcPct val="111100"/>
              </a:lnSpc>
              <a:spcBef>
                <a:spcPts val="100"/>
              </a:spcBef>
            </a:pPr>
            <a:r>
              <a:rPr sz="900" b="1" spc="95" dirty="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95" dirty="0">
                <a:solidFill>
                  <a:srgbClr val="FFFFFF"/>
                </a:solidFill>
                <a:latin typeface="Trebuchet MS"/>
                <a:cs typeface="Trebuchet MS"/>
              </a:rPr>
              <a:t>Log </a:t>
            </a:r>
            <a:r>
              <a:rPr sz="900" b="1" spc="90" dirty="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9" name="object 22"/>
          <p:cNvSpPr txBox="1"/>
          <p:nvPr/>
        </p:nvSpPr>
        <p:spPr>
          <a:xfrm>
            <a:off x="7482263" y="1893604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2DD4BE"/>
                </a:solidFill>
                <a:latin typeface="Microsoft Sans Serif"/>
                <a:cs typeface="Microsoft Sans Serif"/>
              </a:rPr>
              <a:t>→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0" name="object 23"/>
          <p:cNvGrpSpPr/>
          <p:nvPr/>
        </p:nvGrpSpPr>
        <p:grpSpPr>
          <a:xfrm>
            <a:off x="7742577" y="1675417"/>
            <a:ext cx="1259205" cy="957580"/>
            <a:chOff x="4760975" y="3483863"/>
            <a:chExt cx="1259205" cy="957580"/>
          </a:xfrm>
        </p:grpSpPr>
        <p:sp>
          <p:nvSpPr>
            <p:cNvPr id="31" name="object 24"/>
            <p:cNvSpPr/>
            <p:nvPr/>
          </p:nvSpPr>
          <p:spPr>
            <a:xfrm>
              <a:off x="4760963" y="3483863"/>
              <a:ext cx="1259205" cy="957580"/>
            </a:xfrm>
            <a:custGeom>
              <a:avLst/>
              <a:gdLst/>
              <a:ahLst/>
              <a:cxnLst/>
              <a:rect l="l" t="t" r="r" b="b"/>
              <a:pathLst>
                <a:path w="1259204" h="957579">
                  <a:moveTo>
                    <a:pt x="1258824" y="0"/>
                  </a:moveTo>
                  <a:lnTo>
                    <a:pt x="1087374" y="0"/>
                  </a:lnTo>
                  <a:lnTo>
                    <a:pt x="1087374" y="154686"/>
                  </a:lnTo>
                  <a:lnTo>
                    <a:pt x="1087374" y="611886"/>
                  </a:lnTo>
                  <a:lnTo>
                    <a:pt x="1074547" y="654240"/>
                  </a:lnTo>
                  <a:lnTo>
                    <a:pt x="1040345" y="682294"/>
                  </a:lnTo>
                  <a:lnTo>
                    <a:pt x="1011174" y="688086"/>
                  </a:lnTo>
                  <a:lnTo>
                    <a:pt x="249174" y="688086"/>
                  </a:lnTo>
                  <a:lnTo>
                    <a:pt x="206832" y="675259"/>
                  </a:lnTo>
                  <a:lnTo>
                    <a:pt x="178777" y="641057"/>
                  </a:lnTo>
                  <a:lnTo>
                    <a:pt x="172974" y="611886"/>
                  </a:lnTo>
                  <a:lnTo>
                    <a:pt x="172974" y="154686"/>
                  </a:lnTo>
                  <a:lnTo>
                    <a:pt x="185813" y="112344"/>
                  </a:lnTo>
                  <a:lnTo>
                    <a:pt x="220014" y="84289"/>
                  </a:lnTo>
                  <a:lnTo>
                    <a:pt x="249174" y="78486"/>
                  </a:lnTo>
                  <a:lnTo>
                    <a:pt x="1011174" y="78486"/>
                  </a:lnTo>
                  <a:lnTo>
                    <a:pt x="1053515" y="91325"/>
                  </a:lnTo>
                  <a:lnTo>
                    <a:pt x="1081582" y="125526"/>
                  </a:lnTo>
                  <a:lnTo>
                    <a:pt x="1087374" y="154686"/>
                  </a:lnTo>
                  <a:lnTo>
                    <a:pt x="1087374" y="0"/>
                  </a:lnTo>
                  <a:lnTo>
                    <a:pt x="0" y="0"/>
                  </a:lnTo>
                  <a:lnTo>
                    <a:pt x="0" y="957072"/>
                  </a:lnTo>
                  <a:lnTo>
                    <a:pt x="1258824" y="957072"/>
                  </a:lnTo>
                  <a:lnTo>
                    <a:pt x="1258824" y="688086"/>
                  </a:lnTo>
                  <a:lnTo>
                    <a:pt x="1258824" y="78486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3475" y="3571874"/>
              <a:ext cx="895349" cy="590549"/>
            </a:xfrm>
            <a:prstGeom prst="rect">
              <a:avLst/>
            </a:prstGeom>
          </p:spPr>
        </p:pic>
        <p:sp>
          <p:nvSpPr>
            <p:cNvPr id="33" name="object 26"/>
            <p:cNvSpPr/>
            <p:nvPr/>
          </p:nvSpPr>
          <p:spPr>
            <a:xfrm>
              <a:off x="4938712" y="3567112"/>
              <a:ext cx="904875" cy="600075"/>
            </a:xfrm>
            <a:custGeom>
              <a:avLst/>
              <a:gdLst/>
              <a:ahLst/>
              <a:cxnLst/>
              <a:rect l="l" t="t" r="r" b="b"/>
              <a:pathLst>
                <a:path w="904875" h="600075">
                  <a:moveTo>
                    <a:pt x="0" y="5286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33437" y="0"/>
                  </a:lnTo>
                  <a:lnTo>
                    <a:pt x="838128" y="0"/>
                  </a:lnTo>
                  <a:lnTo>
                    <a:pt x="842773" y="457"/>
                  </a:lnTo>
                  <a:lnTo>
                    <a:pt x="847374" y="1372"/>
                  </a:lnTo>
                  <a:lnTo>
                    <a:pt x="851974" y="2287"/>
                  </a:lnTo>
                  <a:lnTo>
                    <a:pt x="856441" y="3642"/>
                  </a:lnTo>
                  <a:lnTo>
                    <a:pt x="860775" y="5437"/>
                  </a:lnTo>
                  <a:lnTo>
                    <a:pt x="865108" y="7232"/>
                  </a:lnTo>
                  <a:lnTo>
                    <a:pt x="869225" y="9433"/>
                  </a:lnTo>
                  <a:lnTo>
                    <a:pt x="873125" y="12039"/>
                  </a:lnTo>
                  <a:lnTo>
                    <a:pt x="877025" y="14645"/>
                  </a:lnTo>
                  <a:lnTo>
                    <a:pt x="901231" y="48433"/>
                  </a:lnTo>
                  <a:lnTo>
                    <a:pt x="904874" y="71437"/>
                  </a:lnTo>
                  <a:lnTo>
                    <a:pt x="904874" y="528637"/>
                  </a:lnTo>
                  <a:lnTo>
                    <a:pt x="904874" y="533328"/>
                  </a:lnTo>
                  <a:lnTo>
                    <a:pt x="904417" y="537973"/>
                  </a:lnTo>
                  <a:lnTo>
                    <a:pt x="903502" y="542574"/>
                  </a:lnTo>
                  <a:lnTo>
                    <a:pt x="902586" y="547174"/>
                  </a:lnTo>
                  <a:lnTo>
                    <a:pt x="901231" y="551641"/>
                  </a:lnTo>
                  <a:lnTo>
                    <a:pt x="899436" y="555975"/>
                  </a:lnTo>
                  <a:lnTo>
                    <a:pt x="897641" y="560308"/>
                  </a:lnTo>
                  <a:lnTo>
                    <a:pt x="895441" y="564425"/>
                  </a:lnTo>
                  <a:lnTo>
                    <a:pt x="892835" y="568325"/>
                  </a:lnTo>
                  <a:lnTo>
                    <a:pt x="890229" y="572226"/>
                  </a:lnTo>
                  <a:lnTo>
                    <a:pt x="856441" y="596432"/>
                  </a:lnTo>
                  <a:lnTo>
                    <a:pt x="833437" y="600074"/>
                  </a:lnTo>
                  <a:lnTo>
                    <a:pt x="71437" y="600074"/>
                  </a:lnTo>
                  <a:lnTo>
                    <a:pt x="31748" y="588035"/>
                  </a:lnTo>
                  <a:lnTo>
                    <a:pt x="27848" y="585429"/>
                  </a:lnTo>
                  <a:lnTo>
                    <a:pt x="12039" y="568325"/>
                  </a:lnTo>
                  <a:lnTo>
                    <a:pt x="9433" y="564425"/>
                  </a:lnTo>
                  <a:lnTo>
                    <a:pt x="7232" y="560308"/>
                  </a:lnTo>
                  <a:lnTo>
                    <a:pt x="5437" y="555975"/>
                  </a:lnTo>
                  <a:lnTo>
                    <a:pt x="3642" y="551641"/>
                  </a:lnTo>
                  <a:lnTo>
                    <a:pt x="2287" y="547174"/>
                  </a:lnTo>
                  <a:lnTo>
                    <a:pt x="1372" y="542574"/>
                  </a:lnTo>
                  <a:lnTo>
                    <a:pt x="457" y="537973"/>
                  </a:lnTo>
                  <a:lnTo>
                    <a:pt x="0" y="533328"/>
                  </a:lnTo>
                  <a:lnTo>
                    <a:pt x="0" y="528637"/>
                  </a:lnTo>
                  <a:close/>
                </a:path>
              </a:pathLst>
            </a:custGeom>
            <a:ln w="9524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27"/>
          <p:cNvSpPr txBox="1"/>
          <p:nvPr/>
        </p:nvSpPr>
        <p:spPr>
          <a:xfrm>
            <a:off x="7994380" y="1960279"/>
            <a:ext cx="756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95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5" name="object 28"/>
          <p:cNvSpPr txBox="1"/>
          <p:nvPr/>
        </p:nvSpPr>
        <p:spPr>
          <a:xfrm>
            <a:off x="9045405" y="1893604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60A5FA"/>
                </a:solidFill>
                <a:latin typeface="Microsoft Sans Serif"/>
                <a:cs typeface="Microsoft Sans Serif"/>
              </a:rPr>
              <a:t>→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6" name="object 4"/>
          <p:cNvSpPr txBox="1">
            <a:spLocks/>
          </p:cNvSpPr>
          <p:nvPr/>
        </p:nvSpPr>
        <p:spPr>
          <a:xfrm>
            <a:off x="4297650" y="1098837"/>
            <a:ext cx="2910840" cy="2997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D0D5DA"/>
                </a:solidFill>
              </a:rPr>
              <a:t>HORUS</a:t>
            </a:r>
            <a:r>
              <a:rPr lang="en-IN" sz="1800" spc="55" dirty="0">
                <a:solidFill>
                  <a:srgbClr val="D0D5DA"/>
                </a:solidFill>
              </a:rPr>
              <a:t> </a:t>
            </a:r>
            <a:r>
              <a:rPr lang="en-IN" sz="1800" spc="100" dirty="0">
                <a:solidFill>
                  <a:srgbClr val="D0D5DA"/>
                </a:solidFill>
              </a:rPr>
              <a:t>Workflow</a:t>
            </a:r>
            <a:r>
              <a:rPr lang="en-IN" sz="1800" spc="60" dirty="0">
                <a:solidFill>
                  <a:srgbClr val="D0D5DA"/>
                </a:solidFill>
              </a:rPr>
              <a:t> </a:t>
            </a:r>
            <a:r>
              <a:rPr lang="en-IN" sz="1800" spc="-10" dirty="0">
                <a:solidFill>
                  <a:srgbClr val="D0D5DA"/>
                </a:solidFill>
              </a:rPr>
              <a:t>Chart</a:t>
            </a:r>
            <a:endParaRPr lang="en-IN" sz="1800" dirty="0"/>
          </a:p>
        </p:txBody>
      </p:sp>
      <p:grpSp>
        <p:nvGrpSpPr>
          <p:cNvPr id="37" name="object 29"/>
          <p:cNvGrpSpPr/>
          <p:nvPr/>
        </p:nvGrpSpPr>
        <p:grpSpPr>
          <a:xfrm>
            <a:off x="4145925" y="3500135"/>
            <a:ext cx="1564005" cy="957580"/>
            <a:chOff x="6324600" y="3483863"/>
            <a:chExt cx="1564005" cy="957580"/>
          </a:xfrm>
        </p:grpSpPr>
        <p:sp>
          <p:nvSpPr>
            <p:cNvPr id="38" name="object 30"/>
            <p:cNvSpPr/>
            <p:nvPr/>
          </p:nvSpPr>
          <p:spPr>
            <a:xfrm>
              <a:off x="6324587" y="3483863"/>
              <a:ext cx="1564005" cy="957580"/>
            </a:xfrm>
            <a:custGeom>
              <a:avLst/>
              <a:gdLst/>
              <a:ahLst/>
              <a:cxnLst/>
              <a:rect l="l" t="t" r="r" b="b"/>
              <a:pathLst>
                <a:path w="1564004" h="957579">
                  <a:moveTo>
                    <a:pt x="1563624" y="0"/>
                  </a:moveTo>
                  <a:lnTo>
                    <a:pt x="1390650" y="0"/>
                  </a:lnTo>
                  <a:lnTo>
                    <a:pt x="1390650" y="154686"/>
                  </a:lnTo>
                  <a:lnTo>
                    <a:pt x="1390650" y="611886"/>
                  </a:lnTo>
                  <a:lnTo>
                    <a:pt x="1377823" y="654240"/>
                  </a:lnTo>
                  <a:lnTo>
                    <a:pt x="1343621" y="682294"/>
                  </a:lnTo>
                  <a:lnTo>
                    <a:pt x="1314450" y="688086"/>
                  </a:lnTo>
                  <a:lnTo>
                    <a:pt x="247650" y="688086"/>
                  </a:lnTo>
                  <a:lnTo>
                    <a:pt x="205308" y="675259"/>
                  </a:lnTo>
                  <a:lnTo>
                    <a:pt x="177253" y="641057"/>
                  </a:lnTo>
                  <a:lnTo>
                    <a:pt x="171450" y="611886"/>
                  </a:lnTo>
                  <a:lnTo>
                    <a:pt x="171450" y="154686"/>
                  </a:lnTo>
                  <a:lnTo>
                    <a:pt x="184289" y="112344"/>
                  </a:lnTo>
                  <a:lnTo>
                    <a:pt x="218490" y="84289"/>
                  </a:lnTo>
                  <a:lnTo>
                    <a:pt x="247650" y="78486"/>
                  </a:lnTo>
                  <a:lnTo>
                    <a:pt x="1314450" y="78486"/>
                  </a:lnTo>
                  <a:lnTo>
                    <a:pt x="1356791" y="91325"/>
                  </a:lnTo>
                  <a:lnTo>
                    <a:pt x="1384858" y="125526"/>
                  </a:lnTo>
                  <a:lnTo>
                    <a:pt x="1390650" y="154686"/>
                  </a:lnTo>
                  <a:lnTo>
                    <a:pt x="1390650" y="0"/>
                  </a:lnTo>
                  <a:lnTo>
                    <a:pt x="0" y="0"/>
                  </a:lnTo>
                  <a:lnTo>
                    <a:pt x="0" y="957072"/>
                  </a:lnTo>
                  <a:lnTo>
                    <a:pt x="1563624" y="957072"/>
                  </a:lnTo>
                  <a:lnTo>
                    <a:pt x="1563624" y="688086"/>
                  </a:lnTo>
                  <a:lnTo>
                    <a:pt x="1563624" y="78486"/>
                  </a:lnTo>
                  <a:lnTo>
                    <a:pt x="156362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5575" y="3571874"/>
              <a:ext cx="1200149" cy="590549"/>
            </a:xfrm>
            <a:prstGeom prst="rect">
              <a:avLst/>
            </a:prstGeom>
          </p:spPr>
        </p:pic>
        <p:sp>
          <p:nvSpPr>
            <p:cNvPr id="40" name="object 32"/>
            <p:cNvSpPr/>
            <p:nvPr/>
          </p:nvSpPr>
          <p:spPr>
            <a:xfrm>
              <a:off x="6500812" y="3567112"/>
              <a:ext cx="1209675" cy="600075"/>
            </a:xfrm>
            <a:custGeom>
              <a:avLst/>
              <a:gdLst/>
              <a:ahLst/>
              <a:cxnLst/>
              <a:rect l="l" t="t" r="r" b="b"/>
              <a:pathLst>
                <a:path w="1209675" h="600075">
                  <a:moveTo>
                    <a:pt x="0" y="5286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38237" y="0"/>
                  </a:lnTo>
                  <a:lnTo>
                    <a:pt x="1142928" y="0"/>
                  </a:lnTo>
                  <a:lnTo>
                    <a:pt x="1147573" y="457"/>
                  </a:lnTo>
                  <a:lnTo>
                    <a:pt x="1152174" y="1372"/>
                  </a:lnTo>
                  <a:lnTo>
                    <a:pt x="1156774" y="2287"/>
                  </a:lnTo>
                  <a:lnTo>
                    <a:pt x="1161241" y="3642"/>
                  </a:lnTo>
                  <a:lnTo>
                    <a:pt x="1165575" y="5437"/>
                  </a:lnTo>
                  <a:lnTo>
                    <a:pt x="1169908" y="7232"/>
                  </a:lnTo>
                  <a:lnTo>
                    <a:pt x="1200241" y="35649"/>
                  </a:lnTo>
                  <a:lnTo>
                    <a:pt x="1209674" y="71437"/>
                  </a:lnTo>
                  <a:lnTo>
                    <a:pt x="1209674" y="528637"/>
                  </a:lnTo>
                  <a:lnTo>
                    <a:pt x="1209674" y="533328"/>
                  </a:lnTo>
                  <a:lnTo>
                    <a:pt x="1209217" y="537973"/>
                  </a:lnTo>
                  <a:lnTo>
                    <a:pt x="1208302" y="542574"/>
                  </a:lnTo>
                  <a:lnTo>
                    <a:pt x="1207387" y="547174"/>
                  </a:lnTo>
                  <a:lnTo>
                    <a:pt x="1197635" y="568325"/>
                  </a:lnTo>
                  <a:lnTo>
                    <a:pt x="1195029" y="572226"/>
                  </a:lnTo>
                  <a:lnTo>
                    <a:pt x="1161241" y="596432"/>
                  </a:lnTo>
                  <a:lnTo>
                    <a:pt x="1152174" y="598702"/>
                  </a:lnTo>
                  <a:lnTo>
                    <a:pt x="1147573" y="599617"/>
                  </a:lnTo>
                  <a:lnTo>
                    <a:pt x="1142928" y="600074"/>
                  </a:lnTo>
                  <a:lnTo>
                    <a:pt x="1138237" y="600074"/>
                  </a:lnTo>
                  <a:lnTo>
                    <a:pt x="71437" y="600074"/>
                  </a:lnTo>
                  <a:lnTo>
                    <a:pt x="31748" y="588035"/>
                  </a:lnTo>
                  <a:lnTo>
                    <a:pt x="27848" y="585429"/>
                  </a:lnTo>
                  <a:lnTo>
                    <a:pt x="12039" y="568325"/>
                  </a:lnTo>
                  <a:lnTo>
                    <a:pt x="9433" y="564425"/>
                  </a:lnTo>
                  <a:lnTo>
                    <a:pt x="7232" y="560308"/>
                  </a:lnTo>
                  <a:lnTo>
                    <a:pt x="5437" y="555975"/>
                  </a:lnTo>
                  <a:lnTo>
                    <a:pt x="3642" y="551641"/>
                  </a:lnTo>
                  <a:lnTo>
                    <a:pt x="2287" y="547174"/>
                  </a:lnTo>
                  <a:lnTo>
                    <a:pt x="1372" y="542574"/>
                  </a:lnTo>
                  <a:lnTo>
                    <a:pt x="457" y="537973"/>
                  </a:lnTo>
                  <a:lnTo>
                    <a:pt x="0" y="533328"/>
                  </a:lnTo>
                  <a:lnTo>
                    <a:pt x="0" y="528637"/>
                  </a:lnTo>
                  <a:close/>
                </a:path>
              </a:pathLst>
            </a:custGeom>
            <a:ln w="9524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33"/>
          <p:cNvSpPr txBox="1"/>
          <p:nvPr/>
        </p:nvSpPr>
        <p:spPr>
          <a:xfrm>
            <a:off x="4531191" y="3703081"/>
            <a:ext cx="793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">
              <a:lnSpc>
                <a:spcPct val="111100"/>
              </a:lnSpc>
              <a:spcBef>
                <a:spcPts val="100"/>
              </a:spcBef>
            </a:pPr>
            <a:r>
              <a:rPr sz="900" b="1" spc="95" dirty="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sz="900" b="1" spc="65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2" name="object 34"/>
          <p:cNvSpPr txBox="1"/>
          <p:nvPr/>
        </p:nvSpPr>
        <p:spPr>
          <a:xfrm>
            <a:off x="5753070" y="3718322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BF83FB"/>
                </a:solidFill>
                <a:latin typeface="Microsoft Sans Serif"/>
                <a:cs typeface="Microsoft Sans Serif"/>
              </a:rPr>
              <a:t>→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3" name="object 35"/>
          <p:cNvGrpSpPr/>
          <p:nvPr/>
        </p:nvGrpSpPr>
        <p:grpSpPr>
          <a:xfrm>
            <a:off x="6011301" y="3500135"/>
            <a:ext cx="1411605" cy="957580"/>
            <a:chOff x="8189976" y="3483863"/>
            <a:chExt cx="1411605" cy="957580"/>
          </a:xfrm>
        </p:grpSpPr>
        <p:sp>
          <p:nvSpPr>
            <p:cNvPr id="44" name="object 36"/>
            <p:cNvSpPr/>
            <p:nvPr/>
          </p:nvSpPr>
          <p:spPr>
            <a:xfrm>
              <a:off x="8189963" y="3483863"/>
              <a:ext cx="1411605" cy="957580"/>
            </a:xfrm>
            <a:custGeom>
              <a:avLst/>
              <a:gdLst/>
              <a:ahLst/>
              <a:cxnLst/>
              <a:rect l="l" t="t" r="r" b="b"/>
              <a:pathLst>
                <a:path w="1411604" h="957579">
                  <a:moveTo>
                    <a:pt x="1411224" y="0"/>
                  </a:moveTo>
                  <a:lnTo>
                    <a:pt x="1239774" y="0"/>
                  </a:lnTo>
                  <a:lnTo>
                    <a:pt x="1239774" y="154686"/>
                  </a:lnTo>
                  <a:lnTo>
                    <a:pt x="1239774" y="611886"/>
                  </a:lnTo>
                  <a:lnTo>
                    <a:pt x="1226947" y="654240"/>
                  </a:lnTo>
                  <a:lnTo>
                    <a:pt x="1192733" y="682294"/>
                  </a:lnTo>
                  <a:lnTo>
                    <a:pt x="1163574" y="688086"/>
                  </a:lnTo>
                  <a:lnTo>
                    <a:pt x="249174" y="688086"/>
                  </a:lnTo>
                  <a:lnTo>
                    <a:pt x="206832" y="675259"/>
                  </a:lnTo>
                  <a:lnTo>
                    <a:pt x="178777" y="641057"/>
                  </a:lnTo>
                  <a:lnTo>
                    <a:pt x="172974" y="611886"/>
                  </a:lnTo>
                  <a:lnTo>
                    <a:pt x="172974" y="154686"/>
                  </a:lnTo>
                  <a:lnTo>
                    <a:pt x="185813" y="112344"/>
                  </a:lnTo>
                  <a:lnTo>
                    <a:pt x="220014" y="84289"/>
                  </a:lnTo>
                  <a:lnTo>
                    <a:pt x="249174" y="78486"/>
                  </a:lnTo>
                  <a:lnTo>
                    <a:pt x="1163574" y="78486"/>
                  </a:lnTo>
                  <a:lnTo>
                    <a:pt x="1205915" y="91325"/>
                  </a:lnTo>
                  <a:lnTo>
                    <a:pt x="1233982" y="125526"/>
                  </a:lnTo>
                  <a:lnTo>
                    <a:pt x="1239774" y="154686"/>
                  </a:lnTo>
                  <a:lnTo>
                    <a:pt x="1239774" y="0"/>
                  </a:lnTo>
                  <a:lnTo>
                    <a:pt x="0" y="0"/>
                  </a:lnTo>
                  <a:lnTo>
                    <a:pt x="0" y="957072"/>
                  </a:lnTo>
                  <a:lnTo>
                    <a:pt x="1411224" y="957072"/>
                  </a:lnTo>
                  <a:lnTo>
                    <a:pt x="1411224" y="688086"/>
                  </a:lnTo>
                  <a:lnTo>
                    <a:pt x="1411224" y="78486"/>
                  </a:lnTo>
                  <a:lnTo>
                    <a:pt x="141122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72474" y="3571874"/>
              <a:ext cx="1047749" cy="590549"/>
            </a:xfrm>
            <a:prstGeom prst="rect">
              <a:avLst/>
            </a:prstGeom>
          </p:spPr>
        </p:pic>
        <p:sp>
          <p:nvSpPr>
            <p:cNvPr id="46" name="object 38"/>
            <p:cNvSpPr/>
            <p:nvPr/>
          </p:nvSpPr>
          <p:spPr>
            <a:xfrm>
              <a:off x="8367712" y="3567112"/>
              <a:ext cx="1057275" cy="600075"/>
            </a:xfrm>
            <a:custGeom>
              <a:avLst/>
              <a:gdLst/>
              <a:ahLst/>
              <a:cxnLst/>
              <a:rect l="l" t="t" r="r" b="b"/>
              <a:pathLst>
                <a:path w="1057275" h="600075">
                  <a:moveTo>
                    <a:pt x="0" y="5286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985837" y="0"/>
                  </a:lnTo>
                  <a:lnTo>
                    <a:pt x="990528" y="0"/>
                  </a:lnTo>
                  <a:lnTo>
                    <a:pt x="995173" y="457"/>
                  </a:lnTo>
                  <a:lnTo>
                    <a:pt x="999774" y="1372"/>
                  </a:lnTo>
                  <a:lnTo>
                    <a:pt x="1004374" y="2287"/>
                  </a:lnTo>
                  <a:lnTo>
                    <a:pt x="1008841" y="3642"/>
                  </a:lnTo>
                  <a:lnTo>
                    <a:pt x="1013175" y="5437"/>
                  </a:lnTo>
                  <a:lnTo>
                    <a:pt x="1017508" y="7232"/>
                  </a:lnTo>
                  <a:lnTo>
                    <a:pt x="1021625" y="9433"/>
                  </a:lnTo>
                  <a:lnTo>
                    <a:pt x="1025525" y="12039"/>
                  </a:lnTo>
                  <a:lnTo>
                    <a:pt x="1029426" y="14645"/>
                  </a:lnTo>
                  <a:lnTo>
                    <a:pt x="1033034" y="17606"/>
                  </a:lnTo>
                  <a:lnTo>
                    <a:pt x="1036351" y="20923"/>
                  </a:lnTo>
                  <a:lnTo>
                    <a:pt x="1039668" y="24240"/>
                  </a:lnTo>
                  <a:lnTo>
                    <a:pt x="1056817" y="62101"/>
                  </a:lnTo>
                  <a:lnTo>
                    <a:pt x="1057274" y="71437"/>
                  </a:lnTo>
                  <a:lnTo>
                    <a:pt x="1057274" y="528637"/>
                  </a:lnTo>
                  <a:lnTo>
                    <a:pt x="1057274" y="533328"/>
                  </a:lnTo>
                  <a:lnTo>
                    <a:pt x="1056817" y="537973"/>
                  </a:lnTo>
                  <a:lnTo>
                    <a:pt x="1055902" y="542574"/>
                  </a:lnTo>
                  <a:lnTo>
                    <a:pt x="1054987" y="547174"/>
                  </a:lnTo>
                  <a:lnTo>
                    <a:pt x="1045235" y="568325"/>
                  </a:lnTo>
                  <a:lnTo>
                    <a:pt x="1042629" y="572226"/>
                  </a:lnTo>
                  <a:lnTo>
                    <a:pt x="1025525" y="588035"/>
                  </a:lnTo>
                  <a:lnTo>
                    <a:pt x="1021625" y="590641"/>
                  </a:lnTo>
                  <a:lnTo>
                    <a:pt x="1017508" y="592841"/>
                  </a:lnTo>
                  <a:lnTo>
                    <a:pt x="1013175" y="594637"/>
                  </a:lnTo>
                  <a:lnTo>
                    <a:pt x="1008841" y="596432"/>
                  </a:lnTo>
                  <a:lnTo>
                    <a:pt x="985837" y="600074"/>
                  </a:lnTo>
                  <a:lnTo>
                    <a:pt x="71437" y="600074"/>
                  </a:lnTo>
                  <a:lnTo>
                    <a:pt x="31748" y="588035"/>
                  </a:lnTo>
                  <a:lnTo>
                    <a:pt x="27848" y="585429"/>
                  </a:lnTo>
                  <a:lnTo>
                    <a:pt x="12039" y="568325"/>
                  </a:lnTo>
                  <a:lnTo>
                    <a:pt x="9433" y="564425"/>
                  </a:lnTo>
                  <a:lnTo>
                    <a:pt x="7232" y="560308"/>
                  </a:lnTo>
                  <a:lnTo>
                    <a:pt x="5437" y="555975"/>
                  </a:lnTo>
                  <a:lnTo>
                    <a:pt x="3642" y="551641"/>
                  </a:lnTo>
                  <a:lnTo>
                    <a:pt x="2287" y="547174"/>
                  </a:lnTo>
                  <a:lnTo>
                    <a:pt x="1372" y="542574"/>
                  </a:lnTo>
                  <a:lnTo>
                    <a:pt x="457" y="537973"/>
                  </a:lnTo>
                  <a:lnTo>
                    <a:pt x="0" y="533328"/>
                  </a:lnTo>
                  <a:lnTo>
                    <a:pt x="0" y="528637"/>
                  </a:lnTo>
                  <a:close/>
                </a:path>
              </a:pathLst>
            </a:custGeom>
            <a:ln w="9524">
              <a:solidFill>
                <a:srgbClr val="2DD4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39"/>
          <p:cNvSpPr txBox="1"/>
          <p:nvPr/>
        </p:nvSpPr>
        <p:spPr>
          <a:xfrm>
            <a:off x="6426964" y="3703081"/>
            <a:ext cx="584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">
              <a:lnSpc>
                <a:spcPct val="111100"/>
              </a:lnSpc>
              <a:spcBef>
                <a:spcPts val="100"/>
              </a:spcBef>
            </a:pPr>
            <a:r>
              <a:rPr sz="900" b="1" spc="90" dirty="0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sz="900" b="1" spc="80" dirty="0">
                <a:solidFill>
                  <a:srgbClr val="FFFFFF"/>
                </a:solidFill>
                <a:latin typeface="Trebuchet MS"/>
                <a:cs typeface="Trebuchet MS"/>
              </a:rPr>
              <a:t>Isolation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8" name="object 40"/>
          <p:cNvSpPr txBox="1"/>
          <p:nvPr/>
        </p:nvSpPr>
        <p:spPr>
          <a:xfrm>
            <a:off x="7468611" y="3718322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2DD4BE"/>
                </a:solidFill>
                <a:latin typeface="Microsoft Sans Serif"/>
                <a:cs typeface="Microsoft Sans Serif"/>
              </a:rPr>
              <a:t>→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9" name="object 41"/>
          <p:cNvGrpSpPr/>
          <p:nvPr/>
        </p:nvGrpSpPr>
        <p:grpSpPr>
          <a:xfrm>
            <a:off x="7727325" y="3500135"/>
            <a:ext cx="1259205" cy="957580"/>
            <a:chOff x="9906000" y="3483863"/>
            <a:chExt cx="1259205" cy="957580"/>
          </a:xfrm>
        </p:grpSpPr>
        <p:sp>
          <p:nvSpPr>
            <p:cNvPr id="50" name="object 42"/>
            <p:cNvSpPr/>
            <p:nvPr/>
          </p:nvSpPr>
          <p:spPr>
            <a:xfrm>
              <a:off x="9905988" y="3483863"/>
              <a:ext cx="1259205" cy="957580"/>
            </a:xfrm>
            <a:custGeom>
              <a:avLst/>
              <a:gdLst/>
              <a:ahLst/>
              <a:cxnLst/>
              <a:rect l="l" t="t" r="r" b="b"/>
              <a:pathLst>
                <a:path w="1259204" h="957579">
                  <a:moveTo>
                    <a:pt x="1258824" y="0"/>
                  </a:moveTo>
                  <a:lnTo>
                    <a:pt x="1085850" y="0"/>
                  </a:lnTo>
                  <a:lnTo>
                    <a:pt x="1085850" y="154686"/>
                  </a:lnTo>
                  <a:lnTo>
                    <a:pt x="1085850" y="611886"/>
                  </a:lnTo>
                  <a:lnTo>
                    <a:pt x="1073023" y="654240"/>
                  </a:lnTo>
                  <a:lnTo>
                    <a:pt x="1038809" y="682294"/>
                  </a:lnTo>
                  <a:lnTo>
                    <a:pt x="1009650" y="688086"/>
                  </a:lnTo>
                  <a:lnTo>
                    <a:pt x="247650" y="688086"/>
                  </a:lnTo>
                  <a:lnTo>
                    <a:pt x="205308" y="675259"/>
                  </a:lnTo>
                  <a:lnTo>
                    <a:pt x="177253" y="641057"/>
                  </a:lnTo>
                  <a:lnTo>
                    <a:pt x="171450" y="611886"/>
                  </a:lnTo>
                  <a:lnTo>
                    <a:pt x="171450" y="154686"/>
                  </a:lnTo>
                  <a:lnTo>
                    <a:pt x="184289" y="112344"/>
                  </a:lnTo>
                  <a:lnTo>
                    <a:pt x="218490" y="84289"/>
                  </a:lnTo>
                  <a:lnTo>
                    <a:pt x="247650" y="78486"/>
                  </a:lnTo>
                  <a:lnTo>
                    <a:pt x="1009650" y="78486"/>
                  </a:lnTo>
                  <a:lnTo>
                    <a:pt x="1051991" y="91325"/>
                  </a:lnTo>
                  <a:lnTo>
                    <a:pt x="1080058" y="125526"/>
                  </a:lnTo>
                  <a:lnTo>
                    <a:pt x="1085850" y="154686"/>
                  </a:lnTo>
                  <a:lnTo>
                    <a:pt x="1085850" y="0"/>
                  </a:lnTo>
                  <a:lnTo>
                    <a:pt x="0" y="0"/>
                  </a:lnTo>
                  <a:lnTo>
                    <a:pt x="0" y="957072"/>
                  </a:lnTo>
                  <a:lnTo>
                    <a:pt x="1258824" y="957072"/>
                  </a:lnTo>
                  <a:lnTo>
                    <a:pt x="1258824" y="688086"/>
                  </a:lnTo>
                  <a:lnTo>
                    <a:pt x="1258824" y="78486"/>
                  </a:lnTo>
                  <a:lnTo>
                    <a:pt x="125882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86975" y="3571874"/>
              <a:ext cx="895349" cy="590549"/>
            </a:xfrm>
            <a:prstGeom prst="rect">
              <a:avLst/>
            </a:prstGeom>
          </p:spPr>
        </p:pic>
        <p:sp>
          <p:nvSpPr>
            <p:cNvPr id="52" name="object 44"/>
            <p:cNvSpPr/>
            <p:nvPr/>
          </p:nvSpPr>
          <p:spPr>
            <a:xfrm>
              <a:off x="10082212" y="3567112"/>
              <a:ext cx="904875" cy="600075"/>
            </a:xfrm>
            <a:custGeom>
              <a:avLst/>
              <a:gdLst/>
              <a:ahLst/>
              <a:cxnLst/>
              <a:rect l="l" t="t" r="r" b="b"/>
              <a:pathLst>
                <a:path w="904875" h="600075">
                  <a:moveTo>
                    <a:pt x="0" y="5286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33437" y="0"/>
                  </a:lnTo>
                  <a:lnTo>
                    <a:pt x="838128" y="0"/>
                  </a:lnTo>
                  <a:lnTo>
                    <a:pt x="842773" y="457"/>
                  </a:lnTo>
                  <a:lnTo>
                    <a:pt x="847374" y="1372"/>
                  </a:lnTo>
                  <a:lnTo>
                    <a:pt x="851974" y="2287"/>
                  </a:lnTo>
                  <a:lnTo>
                    <a:pt x="856441" y="3642"/>
                  </a:lnTo>
                  <a:lnTo>
                    <a:pt x="860775" y="5437"/>
                  </a:lnTo>
                  <a:lnTo>
                    <a:pt x="865108" y="7232"/>
                  </a:lnTo>
                  <a:lnTo>
                    <a:pt x="869225" y="9433"/>
                  </a:lnTo>
                  <a:lnTo>
                    <a:pt x="873125" y="12039"/>
                  </a:lnTo>
                  <a:lnTo>
                    <a:pt x="877025" y="14645"/>
                  </a:lnTo>
                  <a:lnTo>
                    <a:pt x="901231" y="48433"/>
                  </a:lnTo>
                  <a:lnTo>
                    <a:pt x="904874" y="71437"/>
                  </a:lnTo>
                  <a:lnTo>
                    <a:pt x="904874" y="528637"/>
                  </a:lnTo>
                  <a:lnTo>
                    <a:pt x="904874" y="533328"/>
                  </a:lnTo>
                  <a:lnTo>
                    <a:pt x="904417" y="537973"/>
                  </a:lnTo>
                  <a:lnTo>
                    <a:pt x="903502" y="542574"/>
                  </a:lnTo>
                  <a:lnTo>
                    <a:pt x="902586" y="547174"/>
                  </a:lnTo>
                  <a:lnTo>
                    <a:pt x="901231" y="551641"/>
                  </a:lnTo>
                  <a:lnTo>
                    <a:pt x="899436" y="555975"/>
                  </a:lnTo>
                  <a:lnTo>
                    <a:pt x="897641" y="560308"/>
                  </a:lnTo>
                  <a:lnTo>
                    <a:pt x="895441" y="564425"/>
                  </a:lnTo>
                  <a:lnTo>
                    <a:pt x="892835" y="568325"/>
                  </a:lnTo>
                  <a:lnTo>
                    <a:pt x="890229" y="572226"/>
                  </a:lnTo>
                  <a:lnTo>
                    <a:pt x="856441" y="596432"/>
                  </a:lnTo>
                  <a:lnTo>
                    <a:pt x="833437" y="600074"/>
                  </a:lnTo>
                  <a:lnTo>
                    <a:pt x="71437" y="600074"/>
                  </a:lnTo>
                  <a:lnTo>
                    <a:pt x="31748" y="588035"/>
                  </a:lnTo>
                  <a:lnTo>
                    <a:pt x="27848" y="585429"/>
                  </a:lnTo>
                  <a:lnTo>
                    <a:pt x="12039" y="568325"/>
                  </a:lnTo>
                  <a:lnTo>
                    <a:pt x="9433" y="564425"/>
                  </a:lnTo>
                  <a:lnTo>
                    <a:pt x="7232" y="560308"/>
                  </a:lnTo>
                  <a:lnTo>
                    <a:pt x="5437" y="555975"/>
                  </a:lnTo>
                  <a:lnTo>
                    <a:pt x="3642" y="551641"/>
                  </a:lnTo>
                  <a:lnTo>
                    <a:pt x="2287" y="547174"/>
                  </a:lnTo>
                  <a:lnTo>
                    <a:pt x="1372" y="542574"/>
                  </a:lnTo>
                  <a:lnTo>
                    <a:pt x="457" y="537973"/>
                  </a:lnTo>
                  <a:lnTo>
                    <a:pt x="0" y="533328"/>
                  </a:lnTo>
                  <a:lnTo>
                    <a:pt x="0" y="528637"/>
                  </a:lnTo>
                  <a:close/>
                </a:path>
              </a:pathLst>
            </a:custGeom>
            <a:ln w="9524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45"/>
          <p:cNvSpPr txBox="1"/>
          <p:nvPr/>
        </p:nvSpPr>
        <p:spPr>
          <a:xfrm>
            <a:off x="8044129" y="3784997"/>
            <a:ext cx="629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135" dirty="0">
                <a:solidFill>
                  <a:srgbClr val="FFFFFF"/>
                </a:solidFill>
                <a:latin typeface="Trebuchet MS"/>
                <a:cs typeface="Trebuchet MS"/>
              </a:rPr>
              <a:t>Logging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4" name="object 46"/>
          <p:cNvSpPr txBox="1"/>
          <p:nvPr/>
        </p:nvSpPr>
        <p:spPr>
          <a:xfrm>
            <a:off x="9031753" y="3718322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60" dirty="0">
                <a:solidFill>
                  <a:srgbClr val="60A5FA"/>
                </a:solidFill>
                <a:latin typeface="Microsoft Sans Serif"/>
                <a:cs typeface="Microsoft Sans Serif"/>
              </a:rPr>
              <a:t>→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5" name="object 47"/>
          <p:cNvGrpSpPr/>
          <p:nvPr/>
        </p:nvGrpSpPr>
        <p:grpSpPr>
          <a:xfrm>
            <a:off x="9287900" y="3500135"/>
            <a:ext cx="730250" cy="957580"/>
            <a:chOff x="11466575" y="3483863"/>
            <a:chExt cx="730250" cy="957580"/>
          </a:xfrm>
        </p:grpSpPr>
        <p:sp>
          <p:nvSpPr>
            <p:cNvPr id="56" name="object 48"/>
            <p:cNvSpPr/>
            <p:nvPr/>
          </p:nvSpPr>
          <p:spPr>
            <a:xfrm>
              <a:off x="11466563" y="3483863"/>
              <a:ext cx="725805" cy="957580"/>
            </a:xfrm>
            <a:custGeom>
              <a:avLst/>
              <a:gdLst/>
              <a:ahLst/>
              <a:cxnLst/>
              <a:rect l="l" t="t" r="r" b="b"/>
              <a:pathLst>
                <a:path w="725804" h="957579">
                  <a:moveTo>
                    <a:pt x="725424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725424" y="957072"/>
                  </a:lnTo>
                  <a:lnTo>
                    <a:pt x="725424" y="771144"/>
                  </a:lnTo>
                  <a:lnTo>
                    <a:pt x="725424" y="688086"/>
                  </a:lnTo>
                  <a:lnTo>
                    <a:pt x="249174" y="688086"/>
                  </a:lnTo>
                  <a:lnTo>
                    <a:pt x="241668" y="687730"/>
                  </a:lnTo>
                  <a:lnTo>
                    <a:pt x="200863" y="670826"/>
                  </a:lnTo>
                  <a:lnTo>
                    <a:pt x="176237" y="633984"/>
                  </a:lnTo>
                  <a:lnTo>
                    <a:pt x="172974" y="611886"/>
                  </a:lnTo>
                  <a:lnTo>
                    <a:pt x="172974" y="154686"/>
                  </a:lnTo>
                  <a:lnTo>
                    <a:pt x="185813" y="112344"/>
                  </a:lnTo>
                  <a:lnTo>
                    <a:pt x="220014" y="84289"/>
                  </a:lnTo>
                  <a:lnTo>
                    <a:pt x="249174" y="78486"/>
                  </a:lnTo>
                  <a:lnTo>
                    <a:pt x="725424" y="78486"/>
                  </a:lnTo>
                  <a:lnTo>
                    <a:pt x="725424" y="73152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9074" y="3571874"/>
              <a:ext cx="542925" cy="590549"/>
            </a:xfrm>
            <a:prstGeom prst="rect">
              <a:avLst/>
            </a:prstGeom>
          </p:spPr>
        </p:pic>
        <p:sp>
          <p:nvSpPr>
            <p:cNvPr id="58" name="object 50"/>
            <p:cNvSpPr/>
            <p:nvPr/>
          </p:nvSpPr>
          <p:spPr>
            <a:xfrm>
              <a:off x="11644312" y="3567112"/>
              <a:ext cx="548005" cy="600075"/>
            </a:xfrm>
            <a:custGeom>
              <a:avLst/>
              <a:gdLst/>
              <a:ahLst/>
              <a:cxnLst/>
              <a:rect l="l" t="t" r="r" b="b"/>
              <a:pathLst>
                <a:path w="548004" h="600075">
                  <a:moveTo>
                    <a:pt x="547687" y="600074"/>
                  </a:moveTo>
                  <a:lnTo>
                    <a:pt x="71437" y="600074"/>
                  </a:lnTo>
                  <a:lnTo>
                    <a:pt x="66746" y="600074"/>
                  </a:lnTo>
                  <a:lnTo>
                    <a:pt x="31748" y="588035"/>
                  </a:lnTo>
                  <a:lnTo>
                    <a:pt x="27848" y="585429"/>
                  </a:lnTo>
                  <a:lnTo>
                    <a:pt x="12039" y="568325"/>
                  </a:lnTo>
                  <a:lnTo>
                    <a:pt x="9433" y="564425"/>
                  </a:lnTo>
                  <a:lnTo>
                    <a:pt x="7232" y="560308"/>
                  </a:lnTo>
                  <a:lnTo>
                    <a:pt x="5437" y="555975"/>
                  </a:lnTo>
                  <a:lnTo>
                    <a:pt x="3642" y="551641"/>
                  </a:lnTo>
                  <a:lnTo>
                    <a:pt x="2287" y="547174"/>
                  </a:lnTo>
                  <a:lnTo>
                    <a:pt x="1372" y="542574"/>
                  </a:lnTo>
                  <a:lnTo>
                    <a:pt x="457" y="537973"/>
                  </a:lnTo>
                  <a:lnTo>
                    <a:pt x="0" y="533328"/>
                  </a:lnTo>
                  <a:lnTo>
                    <a:pt x="0" y="528637"/>
                  </a:lnTo>
                  <a:lnTo>
                    <a:pt x="0" y="71437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47687" y="0"/>
                  </a:lnTo>
                </a:path>
              </a:pathLst>
            </a:custGeom>
            <a:ln w="9524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1"/>
          <p:cNvSpPr txBox="1"/>
          <p:nvPr/>
        </p:nvSpPr>
        <p:spPr>
          <a:xfrm>
            <a:off x="9692103" y="3784997"/>
            <a:ext cx="3073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95" dirty="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60" name="object 4">
            <a:extLst>
              <a:ext uri="{FF2B5EF4-FFF2-40B4-BE49-F238E27FC236}">
                <a16:creationId xmlns:a16="http://schemas.microsoft.com/office/drawing/2014/main" id="{B3B1222C-7D21-0CFC-D9B4-D43AC2663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96106" y="304278"/>
            <a:ext cx="5737081" cy="569387"/>
          </a:xfrm>
          <a:prstGeom prst="rect">
            <a:avLst/>
          </a:prstGeom>
        </p:spPr>
      </p:pic>
      <p:sp>
        <p:nvSpPr>
          <p:cNvPr id="61" name="object 8">
            <a:extLst>
              <a:ext uri="{FF2B5EF4-FFF2-40B4-BE49-F238E27FC236}">
                <a16:creationId xmlns:a16="http://schemas.microsoft.com/office/drawing/2014/main" id="{4C9FAECC-32BD-C6AF-22DE-BA5FDC81CBD0}"/>
              </a:ext>
            </a:extLst>
          </p:cNvPr>
          <p:cNvSpPr txBox="1">
            <a:spLocks/>
          </p:cNvSpPr>
          <p:nvPr/>
        </p:nvSpPr>
        <p:spPr>
          <a:xfrm>
            <a:off x="1707855" y="275897"/>
            <a:ext cx="5371371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Overall Workflow Process:-</a:t>
            </a:r>
          </a:p>
        </p:txBody>
      </p:sp>
    </p:spTree>
    <p:extLst>
      <p:ext uri="{BB962C8B-B14F-4D97-AF65-F5344CB8AC3E}">
        <p14:creationId xmlns:p14="http://schemas.microsoft.com/office/powerpoint/2010/main" val="333045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AA7FC-8483-D9EE-DB01-A2454562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A09080-FFA4-B316-8B07-0CF727384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1459F5-54D5-7407-CDA6-A4B332655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FCB816-523A-B787-0B3A-BB71F26C1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594BA-EAEA-9431-B139-E9A2DCAB7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3" descr="A low poly bird on a dark background&#10;&#10;AI-generated content may be incorrect.">
            <a:extLst>
              <a:ext uri="{FF2B5EF4-FFF2-40B4-BE49-F238E27FC236}">
                <a16:creationId xmlns:a16="http://schemas.microsoft.com/office/drawing/2014/main" id="{36369DCC-71F3-51C5-533E-6D590FF14FF7}"/>
              </a:ext>
            </a:extLst>
          </p:cNvPr>
          <p:cNvPicPr/>
          <p:nvPr/>
        </p:nvPicPr>
        <p:blipFill>
          <a:blip r:embed="rId2" cstate="print"/>
          <a:srcRect b="6306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2" name="object 24" descr="A logo of a university&#10;&#10;AI-generated content may be incorrect.">
            <a:extLst>
              <a:ext uri="{FF2B5EF4-FFF2-40B4-BE49-F238E27FC236}">
                <a16:creationId xmlns:a16="http://schemas.microsoft.com/office/drawing/2014/main" id="{951C74AA-19E8-37FB-C745-E4F6D8BB21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160" y="161376"/>
            <a:ext cx="1285422" cy="1239721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6B77B75B-E4B1-F7C4-A532-8B4B78EB2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6106" y="304278"/>
            <a:ext cx="2639920" cy="569387"/>
          </a:xfrm>
          <a:prstGeom prst="rect">
            <a:avLst/>
          </a:prstGeom>
        </p:spPr>
      </p:pic>
      <p:sp>
        <p:nvSpPr>
          <p:cNvPr id="5" name="object 8">
            <a:extLst>
              <a:ext uri="{FF2B5EF4-FFF2-40B4-BE49-F238E27FC236}">
                <a16:creationId xmlns:a16="http://schemas.microsoft.com/office/drawing/2014/main" id="{878FDF7D-DC6E-ADA3-3E7E-2C2463B914B9}"/>
              </a:ext>
            </a:extLst>
          </p:cNvPr>
          <p:cNvSpPr txBox="1">
            <a:spLocks/>
          </p:cNvSpPr>
          <p:nvPr/>
        </p:nvSpPr>
        <p:spPr>
          <a:xfrm>
            <a:off x="1707855" y="275897"/>
            <a:ext cx="2480687" cy="569387"/>
          </a:xfrm>
          <a:prstGeom prst="rect">
            <a:avLst/>
          </a:prstGeom>
        </p:spPr>
        <p:txBody>
          <a:bodyPr vert="horz" wrap="square" lIns="0" tIns="1524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3600" dirty="0">
                <a:solidFill>
                  <a:srgbClr val="FFFF00"/>
                </a:solidFill>
              </a:rPr>
              <a:t>Detection:-</a:t>
            </a:r>
          </a:p>
        </p:txBody>
      </p:sp>
    </p:spTree>
    <p:extLst>
      <p:ext uri="{BB962C8B-B14F-4D97-AF65-F5344CB8AC3E}">
        <p14:creationId xmlns:p14="http://schemas.microsoft.com/office/powerpoint/2010/main" val="168353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773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MingLiU_HKSCS-ExtB</vt:lpstr>
      <vt:lpstr>Aptos</vt:lpstr>
      <vt:lpstr>Aptos Display</vt:lpstr>
      <vt:lpstr>Arial</vt:lpstr>
      <vt:lpstr>Georgia</vt:lpstr>
      <vt:lpstr>Microsoft Sans Serif</vt:lpstr>
      <vt:lpstr>Roboto Bk</vt:lpstr>
      <vt:lpstr>Roboto Lt</vt:lpstr>
      <vt:lpstr>Segoe UI Symbol</vt:lpstr>
      <vt:lpstr>Sitka Text</vt:lpstr>
      <vt:lpstr>Tahoma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 singh</dc:creator>
  <cp:lastModifiedBy>prem singh</cp:lastModifiedBy>
  <cp:revision>2</cp:revision>
  <dcterms:created xsi:type="dcterms:W3CDTF">2025-10-30T08:01:04Z</dcterms:created>
  <dcterms:modified xsi:type="dcterms:W3CDTF">2025-10-30T14:55:11Z</dcterms:modified>
</cp:coreProperties>
</file>