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Raleway"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18574a5e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518574a5e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2518574a5e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2518574a5e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518574a5e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2518574a5e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518574a5e_0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518574a5e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518574a5e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518574a5e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518574a5e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518574a5e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518574a5e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2518574a5e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2518574a5e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2518574a5e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2518574a5e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2518574a5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518574a5e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2518574a5e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518574a5e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518574a5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518574a5e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2518574a5e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2518574a5e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2518574a5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2518574a5e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2518574a5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2518574a5e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2518574a5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518574a5e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518574a5e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518574a5e_0_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518574a5e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518574a5e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518574a5e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518574a5e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518574a5e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518574a5e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518574a5e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518574a5e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518574a5e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18574a5e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2518574a5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csuohio.edu/sites/default/files/82B-2016.pdf"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www.datagenetics.com/blog/december3201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Battleship</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Aiden Van Dyke &amp; Jacob Burritt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display the game grid?</a:t>
            </a:r>
            <a:endParaRPr/>
          </a:p>
        </p:txBody>
      </p:sp>
      <p:sp>
        <p:nvSpPr>
          <p:cNvPr id="143" name="Google Shape;143;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Traditional displays get expensive quick for sizes above 1 inch, so for something big, we needed to roll our own solution</a:t>
            </a:r>
            <a:endParaRPr/>
          </a:p>
          <a:p>
            <a:pPr marL="0" lvl="0" indent="0" algn="l" rtl="0">
              <a:spcBef>
                <a:spcPts val="1200"/>
              </a:spcBef>
              <a:spcAft>
                <a:spcPts val="0"/>
              </a:spcAft>
              <a:buNone/>
            </a:pPr>
            <a:r>
              <a:rPr lang="en"/>
              <a:t>WS2812b LEDs are cheap and have plenty of libraries available, so these were cut into 10 strips of 10 LEDs and soldered into a grid pattern to create a RGB Matrix, </a:t>
            </a:r>
            <a:endParaRPr/>
          </a:p>
          <a:p>
            <a:pPr marL="0" lvl="0" indent="0" algn="l" rtl="0">
              <a:spcBef>
                <a:spcPts val="1200"/>
              </a:spcBef>
              <a:spcAft>
                <a:spcPts val="1200"/>
              </a:spcAft>
              <a:buNone/>
            </a:pPr>
            <a:r>
              <a:rPr lang="en"/>
              <a:t>The player and enemy grid are combined into this single display and shown when relevant in order to save cost, complexity, and size.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RGB Matrix - Power Requirements</a:t>
            </a:r>
            <a:endParaRPr/>
          </a:p>
        </p:txBody>
      </p:sp>
      <p:sp>
        <p:nvSpPr>
          <p:cNvPr id="149" name="Google Shape;149;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Each RGB LED draws a max of 60 milliamps, so 100 LEDs could draw 6 amps</a:t>
            </a:r>
            <a:endParaRPr/>
          </a:p>
          <a:p>
            <a:pPr marL="0" lvl="0" indent="0" algn="l" rtl="0">
              <a:spcBef>
                <a:spcPts val="1200"/>
              </a:spcBef>
              <a:spcAft>
                <a:spcPts val="0"/>
              </a:spcAft>
              <a:buNone/>
            </a:pPr>
            <a:r>
              <a:rPr lang="en"/>
              <a:t>That’s way too much for an Arduino, so a separate power supply was attached, composed of 3xAA batteries, with a shared ground connection back to the Arduino (important when devices have different power supplies)</a:t>
            </a:r>
            <a:endParaRPr/>
          </a:p>
          <a:p>
            <a:pPr marL="0" lvl="0" indent="0" algn="l" rtl="0">
              <a:spcBef>
                <a:spcPts val="1200"/>
              </a:spcBef>
              <a:spcAft>
                <a:spcPts val="1200"/>
              </a:spcAft>
              <a:buNone/>
            </a:pPr>
            <a:r>
              <a:rPr lang="en"/>
              <a:t>A 220 ohm resistor at the first LED Data-In line and a polarized capacitor was added near the battery in order to protect the LED strip from current fluctuations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Basic Algorithm:</a:t>
            </a:r>
            <a:r>
              <a:rPr lang="en"/>
              <a:t> Search for a ship, then once a hit is found, switch to destroy mode until the ship is sunk</a:t>
            </a:r>
            <a:endParaRPr/>
          </a:p>
          <a:p>
            <a:pPr marL="0" lvl="0" indent="0" algn="l" rtl="0">
              <a:spcBef>
                <a:spcPts val="1200"/>
              </a:spcBef>
              <a:spcAft>
                <a:spcPts val="0"/>
              </a:spcAft>
              <a:buNone/>
            </a:pPr>
            <a:r>
              <a:rPr lang="en"/>
              <a:t>One way to do this is through random guessing in search mode</a:t>
            </a:r>
            <a:endParaRPr/>
          </a:p>
          <a:p>
            <a:pPr marL="0" lvl="0" indent="0" algn="l" rtl="0">
              <a:spcBef>
                <a:spcPts val="1200"/>
              </a:spcBef>
              <a:spcAft>
                <a:spcPts val="0"/>
              </a:spcAft>
              <a:buNone/>
            </a:pPr>
            <a:r>
              <a:rPr lang="en"/>
              <a:t>Once we’ve found a ship with a hit, we can add each square that touches that hit to a list</a:t>
            </a:r>
            <a:endParaRPr/>
          </a:p>
          <a:p>
            <a:pPr marL="0" lvl="0" indent="0" algn="l" rtl="0">
              <a:spcBef>
                <a:spcPts val="1200"/>
              </a:spcBef>
              <a:spcAft>
                <a:spcPts val="0"/>
              </a:spcAft>
              <a:buNone/>
            </a:pPr>
            <a:r>
              <a:rPr lang="en"/>
              <a:t>We can then hit all squares in that list before returning to search mode</a:t>
            </a:r>
            <a:endParaRPr/>
          </a:p>
          <a:p>
            <a:pPr marL="0" lvl="0" indent="0" algn="l" rtl="0">
              <a:spcBef>
                <a:spcPts val="1200"/>
              </a:spcBef>
              <a:spcAft>
                <a:spcPts val="1200"/>
              </a:spcAft>
              <a:buNone/>
            </a:pPr>
            <a:r>
              <a:rPr lang="en"/>
              <a:t>This has expectly poor results, usually requiring around 90 turns to sink all the opponents ships</a:t>
            </a:r>
            <a:endParaRPr/>
          </a:p>
        </p:txBody>
      </p:sp>
      <p:sp>
        <p:nvSpPr>
          <p:cNvPr id="155" name="Google Shape;155;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create a computer opponent?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parity</a:t>
            </a:r>
            <a:endParaRPr/>
          </a:p>
        </p:txBody>
      </p:sp>
      <p:sp>
        <p:nvSpPr>
          <p:cNvPr id="161" name="Google Shape;161;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slightly better algorithm involves thinking of the game grid like a checkerboard</a:t>
            </a:r>
            <a:endParaRPr/>
          </a:p>
          <a:p>
            <a:pPr marL="0" lvl="0" indent="0" algn="l" rtl="0">
              <a:spcBef>
                <a:spcPts val="1200"/>
              </a:spcBef>
              <a:spcAft>
                <a:spcPts val="0"/>
              </a:spcAft>
              <a:buNone/>
            </a:pPr>
            <a:r>
              <a:rPr lang="en"/>
              <a:t>Since every ship is at least 2 units long, we can speed up the guessing by only targeting every other square in search mode, like only moving on white or black squares on a checkerboard</a:t>
            </a:r>
            <a:endParaRPr/>
          </a:p>
          <a:p>
            <a:pPr marL="0" lvl="0" indent="0" algn="l" rtl="0">
              <a:spcBef>
                <a:spcPts val="1200"/>
              </a:spcBef>
              <a:spcAft>
                <a:spcPts val="1200"/>
              </a:spcAft>
              <a:buNone/>
            </a:pPr>
            <a:r>
              <a:rPr lang="en"/>
              <a:t>This is better than just random search, but it’s still not a very efficient algorithm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Probability Algorithm - Search Mode</a:t>
            </a:r>
            <a:endParaRPr/>
          </a:p>
        </p:txBody>
      </p:sp>
      <p:sp>
        <p:nvSpPr>
          <p:cNvPr id="167" name="Google Shape;167;p26"/>
          <p:cNvSpPr txBox="1">
            <a:spLocks noGrp="1"/>
          </p:cNvSpPr>
          <p:nvPr>
            <p:ph type="body" idx="1"/>
          </p:nvPr>
        </p:nvSpPr>
        <p:spPr>
          <a:xfrm>
            <a:off x="729325" y="2078875"/>
            <a:ext cx="5223600" cy="22611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a:t>For each ship that hasn’t been sunk, we check where it can be placed. Everywhere that the ship can be placed has those squares value incremented by 1 from a starting value of 0</a:t>
            </a:r>
            <a:endParaRPr/>
          </a:p>
          <a:p>
            <a:pPr marL="0" lvl="0" indent="0" algn="just" rtl="0">
              <a:spcBef>
                <a:spcPts val="1200"/>
              </a:spcBef>
              <a:spcAft>
                <a:spcPts val="0"/>
              </a:spcAft>
              <a:buNone/>
            </a:pPr>
            <a:r>
              <a:rPr lang="en"/>
              <a:t>There are more ways to place ships in the center, so they score higher</a:t>
            </a:r>
            <a:endParaRPr/>
          </a:p>
          <a:p>
            <a:pPr marL="0" lvl="0" indent="0" algn="just" rtl="0">
              <a:spcBef>
                <a:spcPts val="1200"/>
              </a:spcBef>
              <a:spcAft>
                <a:spcPts val="1200"/>
              </a:spcAft>
              <a:buNone/>
            </a:pPr>
            <a:r>
              <a:rPr lang="en"/>
              <a:t>Once the highest probability value has been determined, the AI randomly picks from the squares that have that maximum value, with the probability values adjusting as misses and sunk ships reduce the possible positions that unknown ships could be in</a:t>
            </a:r>
            <a:endParaRPr/>
          </a:p>
        </p:txBody>
      </p:sp>
      <p:pic>
        <p:nvPicPr>
          <p:cNvPr id="168" name="Google Shape;168;p26"/>
          <p:cNvPicPr preferRelativeResize="0"/>
          <p:nvPr/>
        </p:nvPicPr>
        <p:blipFill>
          <a:blip r:embed="rId3">
            <a:alphaModFix/>
          </a:blip>
          <a:stretch>
            <a:fillRect/>
          </a:stretch>
        </p:blipFill>
        <p:spPr>
          <a:xfrm>
            <a:off x="6024650" y="1905075"/>
            <a:ext cx="2471575" cy="2512699"/>
          </a:xfrm>
          <a:prstGeom prst="rect">
            <a:avLst/>
          </a:prstGeom>
          <a:noFill/>
          <a:ln>
            <a:noFill/>
          </a:ln>
        </p:spPr>
      </p:pic>
      <p:sp>
        <p:nvSpPr>
          <p:cNvPr id="169" name="Google Shape;169;p26"/>
          <p:cNvSpPr txBox="1"/>
          <p:nvPr/>
        </p:nvSpPr>
        <p:spPr>
          <a:xfrm>
            <a:off x="5743638" y="4417775"/>
            <a:ext cx="30336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dk2"/>
                </a:solidFill>
              </a:rPr>
              <a:t>The probability grid at the start of the game.</a:t>
            </a:r>
            <a:endParaRPr sz="1100">
              <a:solidFill>
                <a:schemeClr val="dk2"/>
              </a:solidFill>
            </a:endParaRPr>
          </a:p>
          <a:p>
            <a:pPr marL="0" lvl="0" indent="0" algn="ctr" rtl="0">
              <a:spcBef>
                <a:spcPts val="0"/>
              </a:spcBef>
              <a:spcAft>
                <a:spcPts val="0"/>
              </a:spcAft>
              <a:buNone/>
            </a:pPr>
            <a:r>
              <a:rPr lang="en" sz="1100">
                <a:solidFill>
                  <a:schemeClr val="dk2"/>
                </a:solidFill>
              </a:rPr>
              <a:t>Image from Boyd &amp; Boyd, 2016</a:t>
            </a:r>
            <a:endParaRPr sz="11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Probability Algorithm - After the first shot</a:t>
            </a:r>
            <a:endParaRPr/>
          </a:p>
        </p:txBody>
      </p:sp>
      <p:sp>
        <p:nvSpPr>
          <p:cNvPr id="175" name="Google Shape;175;p27"/>
          <p:cNvSpPr txBox="1">
            <a:spLocks noGrp="1"/>
          </p:cNvSpPr>
          <p:nvPr>
            <p:ph type="body" idx="1"/>
          </p:nvPr>
        </p:nvSpPr>
        <p:spPr>
          <a:xfrm>
            <a:off x="729325" y="2078875"/>
            <a:ext cx="4980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the example to the right, E5 has been shot at and missed.  Since E5 is right near the center of the board (where at the start a ship would be most likely to be) and it’s now known to not contain a ship, that center point of the board is no longer a “hot spot”, though it is still “hotter” than the edges of the board.</a:t>
            </a:r>
            <a:endParaRPr/>
          </a:p>
        </p:txBody>
      </p:sp>
      <p:pic>
        <p:nvPicPr>
          <p:cNvPr id="176" name="Google Shape;176;p27"/>
          <p:cNvPicPr preferRelativeResize="0"/>
          <p:nvPr/>
        </p:nvPicPr>
        <p:blipFill>
          <a:blip r:embed="rId3">
            <a:alphaModFix/>
          </a:blip>
          <a:stretch>
            <a:fillRect/>
          </a:stretch>
        </p:blipFill>
        <p:spPr>
          <a:xfrm>
            <a:off x="5946800" y="1810700"/>
            <a:ext cx="2525349" cy="2584850"/>
          </a:xfrm>
          <a:prstGeom prst="rect">
            <a:avLst/>
          </a:prstGeom>
          <a:noFill/>
          <a:ln>
            <a:noFill/>
          </a:ln>
        </p:spPr>
      </p:pic>
      <p:sp>
        <p:nvSpPr>
          <p:cNvPr id="177" name="Google Shape;177;p27"/>
          <p:cNvSpPr txBox="1"/>
          <p:nvPr/>
        </p:nvSpPr>
        <p:spPr>
          <a:xfrm>
            <a:off x="5709475" y="4395550"/>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2"/>
                </a:solidFill>
              </a:rPr>
              <a:t>Image from Boyd &amp; Boyd, 2016</a:t>
            </a:r>
            <a:endParaRPr sz="12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Probability Algorithm - Destroy Mode</a:t>
            </a:r>
            <a:endParaRPr/>
          </a:p>
        </p:txBody>
      </p:sp>
      <p:sp>
        <p:nvSpPr>
          <p:cNvPr id="183" name="Google Shape;183;p28"/>
          <p:cNvSpPr txBox="1">
            <a:spLocks noGrp="1"/>
          </p:cNvSpPr>
          <p:nvPr>
            <p:ph type="body" idx="1"/>
          </p:nvPr>
        </p:nvSpPr>
        <p:spPr>
          <a:xfrm>
            <a:off x="729325" y="2078875"/>
            <a:ext cx="49776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When the AI encounters a hit, it switches to destroy mode, where instead of considering the all squares on the entire board that haven’t been shot at yet, it considers only those  that can be reached by a ship </a:t>
            </a:r>
            <a:r>
              <a:rPr lang="en" i="1"/>
              <a:t>that intersects the original hit square </a:t>
            </a:r>
            <a:r>
              <a:rPr lang="en"/>
              <a:t>-- in other words, it will search up, down, left, and right from the original hit square.</a:t>
            </a:r>
            <a:endParaRPr/>
          </a:p>
          <a:p>
            <a:pPr marL="0" lvl="0" indent="0" algn="l" rtl="0">
              <a:spcBef>
                <a:spcPts val="1200"/>
              </a:spcBef>
              <a:spcAft>
                <a:spcPts val="1200"/>
              </a:spcAft>
              <a:buNone/>
            </a:pPr>
            <a:r>
              <a:rPr lang="en"/>
              <a:t>The AI stays in destroy mode until all hit squares are part of a sunken ship, at which point it will return to hunt mode.</a:t>
            </a:r>
            <a:endParaRPr/>
          </a:p>
        </p:txBody>
      </p:sp>
      <p:pic>
        <p:nvPicPr>
          <p:cNvPr id="184" name="Google Shape;184;p28"/>
          <p:cNvPicPr preferRelativeResize="0"/>
          <p:nvPr/>
        </p:nvPicPr>
        <p:blipFill>
          <a:blip r:embed="rId3">
            <a:alphaModFix/>
          </a:blip>
          <a:stretch>
            <a:fillRect/>
          </a:stretch>
        </p:blipFill>
        <p:spPr>
          <a:xfrm>
            <a:off x="5915215" y="1853850"/>
            <a:ext cx="2568936" cy="2551925"/>
          </a:xfrm>
          <a:prstGeom prst="rect">
            <a:avLst/>
          </a:prstGeom>
          <a:noFill/>
          <a:ln>
            <a:noFill/>
          </a:ln>
        </p:spPr>
      </p:pic>
      <p:sp>
        <p:nvSpPr>
          <p:cNvPr id="185" name="Google Shape;185;p28"/>
          <p:cNvSpPr txBox="1"/>
          <p:nvPr/>
        </p:nvSpPr>
        <p:spPr>
          <a:xfrm>
            <a:off x="5816538" y="4339975"/>
            <a:ext cx="2766300" cy="738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2"/>
                </a:solidFill>
              </a:rPr>
              <a:t>The probability grid upon the first hit. All ships are still in play.</a:t>
            </a:r>
            <a:endParaRPr sz="1200">
              <a:solidFill>
                <a:schemeClr val="dk2"/>
              </a:solidFill>
            </a:endParaRPr>
          </a:p>
          <a:p>
            <a:pPr marL="0" lvl="0" indent="0" algn="ctr" rtl="0">
              <a:spcBef>
                <a:spcPts val="0"/>
              </a:spcBef>
              <a:spcAft>
                <a:spcPts val="0"/>
              </a:spcAft>
              <a:buNone/>
            </a:pPr>
            <a:r>
              <a:rPr lang="en" sz="1200">
                <a:solidFill>
                  <a:schemeClr val="dk2"/>
                </a:solidFill>
              </a:rPr>
              <a:t>Image from Boyd &amp; Boyd, 2016.</a:t>
            </a:r>
            <a:endParaRPr sz="12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deal with the Arduino UNO’s limited RAM</a:t>
            </a:r>
            <a:endParaRPr/>
          </a:p>
        </p:txBody>
      </p:sp>
      <p:sp>
        <p:nvSpPr>
          <p:cNvPr id="191" name="Google Shape;191;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Use minimal libraries and switch to libraries that use less RAM when possible (FastLED vs Adafruit_NeoPixel)</a:t>
            </a:r>
            <a:endParaRPr/>
          </a:p>
          <a:p>
            <a:pPr marL="0" lvl="0" indent="0" algn="l" rtl="0">
              <a:spcBef>
                <a:spcPts val="1200"/>
              </a:spcBef>
              <a:spcAft>
                <a:spcPts val="0"/>
              </a:spcAft>
              <a:buNone/>
            </a:pPr>
            <a:r>
              <a:rPr lang="en"/>
              <a:t>Store strings as C style char arrays instead of as String objects</a:t>
            </a:r>
            <a:endParaRPr/>
          </a:p>
          <a:p>
            <a:pPr marL="0" lvl="0" indent="0" algn="l" rtl="0">
              <a:spcBef>
                <a:spcPts val="1200"/>
              </a:spcBef>
              <a:spcAft>
                <a:spcPts val="0"/>
              </a:spcAft>
              <a:buNone/>
            </a:pPr>
            <a:r>
              <a:rPr lang="en"/>
              <a:t>This helps keep the heap from filling with unusable holes and memory issues</a:t>
            </a:r>
            <a:endParaRPr/>
          </a:p>
          <a:p>
            <a:pPr marL="0" lvl="0" indent="0" algn="l" rtl="0">
              <a:spcBef>
                <a:spcPts val="1200"/>
              </a:spcBef>
              <a:spcAft>
                <a:spcPts val="0"/>
              </a:spcAft>
              <a:buNone/>
            </a:pPr>
            <a:r>
              <a:rPr lang="en"/>
              <a:t>Even more dynamic memory can be preserved by storing string constants in program memory, which has 32 KBs vs the 2 KBs for dynamic RAM (PROGMEM)</a:t>
            </a:r>
            <a:endParaRPr/>
          </a:p>
          <a:p>
            <a:pPr marL="0" lvl="0" indent="0" algn="l" rtl="0">
              <a:spcBef>
                <a:spcPts val="1200"/>
              </a:spcBef>
              <a:spcAft>
                <a:spcPts val="0"/>
              </a:spcAft>
              <a:buNone/>
            </a:pPr>
            <a:r>
              <a:rPr lang="en"/>
              <a:t>This requires special handling, mostly with LCD helper methods</a:t>
            </a:r>
            <a:endParaRPr/>
          </a:p>
          <a:p>
            <a:pPr marL="0" lvl="0" indent="0" algn="l" rtl="0">
              <a:spcBef>
                <a:spcPts val="1200"/>
              </a:spcBef>
              <a:spcAft>
                <a:spcPts val="1200"/>
              </a:spcAft>
              <a:buNone/>
            </a:pPr>
            <a:r>
              <a:rPr lang="en"/>
              <a:t>Need to copy program memory strings over to dynamic memory as we use them (strlcpy_P(), etc)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and Operation</a:t>
            </a:r>
            <a:endParaRPr/>
          </a:p>
        </p:txBody>
      </p:sp>
      <p:sp>
        <p:nvSpPr>
          <p:cNvPr id="197" name="Google Shape;197;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 a joystick and buttons for user input</a:t>
            </a:r>
            <a:endParaRPr/>
          </a:p>
          <a:p>
            <a:pPr marL="0" lvl="0" indent="0" algn="l" rtl="0">
              <a:spcBef>
                <a:spcPts val="1200"/>
              </a:spcBef>
              <a:spcAft>
                <a:spcPts val="0"/>
              </a:spcAft>
              <a:buNone/>
            </a:pPr>
            <a:r>
              <a:rPr lang="en"/>
              <a:t>An LCD can be used to display messages for the user</a:t>
            </a:r>
            <a:endParaRPr/>
          </a:p>
          <a:p>
            <a:pPr marL="0" lvl="0" indent="0" algn="l" rtl="0">
              <a:spcBef>
                <a:spcPts val="1200"/>
              </a:spcBef>
              <a:spcAft>
                <a:spcPts val="0"/>
              </a:spcAft>
              <a:buNone/>
            </a:pPr>
            <a:r>
              <a:rPr lang="en"/>
              <a:t>A custom built RGB LED Matrix can display the grid</a:t>
            </a:r>
            <a:endParaRPr/>
          </a:p>
          <a:p>
            <a:pPr marL="0" lvl="0" indent="0" algn="l" rtl="0">
              <a:spcBef>
                <a:spcPts val="1200"/>
              </a:spcBef>
              <a:spcAft>
                <a:spcPts val="0"/>
              </a:spcAft>
              <a:buNone/>
            </a:pPr>
            <a:r>
              <a:rPr lang="en"/>
              <a:t>Use a probability density grid for determining where the enemy should fire at</a:t>
            </a:r>
            <a:endParaRPr/>
          </a:p>
          <a:p>
            <a:pPr marL="0" lvl="0" indent="0" algn="l" rtl="0">
              <a:spcBef>
                <a:spcPts val="1200"/>
              </a:spcBef>
              <a:spcAft>
                <a:spcPts val="1200"/>
              </a:spcAft>
              <a:buNone/>
            </a:pPr>
            <a:r>
              <a:rPr lang="en"/>
              <a:t>Use smaller libraries, C style strings, and program memory storage to save RAM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Game Loop</a:t>
            </a:r>
            <a:endParaRPr/>
          </a:p>
        </p:txBody>
      </p:sp>
      <p:sp>
        <p:nvSpPr>
          <p:cNvPr id="203" name="Google Shape;203;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First, the enemy ships are placed in random positions and orientations</a:t>
            </a:r>
            <a:endParaRPr/>
          </a:p>
          <a:p>
            <a:pPr marL="0" lvl="0" indent="0" algn="l" rtl="0">
              <a:spcBef>
                <a:spcPts val="1200"/>
              </a:spcBef>
              <a:spcAft>
                <a:spcPts val="0"/>
              </a:spcAft>
              <a:buNone/>
            </a:pPr>
            <a:r>
              <a:rPr lang="en"/>
              <a:t>Next, the player positions their ships, according to the rules of the game</a:t>
            </a:r>
            <a:endParaRPr/>
          </a:p>
          <a:p>
            <a:pPr marL="0" lvl="0" indent="0" algn="l" rtl="0">
              <a:spcBef>
                <a:spcPts val="1200"/>
              </a:spcBef>
              <a:spcAft>
                <a:spcPts val="0"/>
              </a:spcAft>
              <a:buNone/>
            </a:pPr>
            <a:r>
              <a:rPr lang="en"/>
              <a:t>After pressing a button to confirm, the basic gameplay loop starts, with both the player and the computer getting a chance to fire at each other’s ships</a:t>
            </a:r>
            <a:endParaRPr/>
          </a:p>
          <a:p>
            <a:pPr marL="0" lvl="0" indent="0" algn="l" rtl="0">
              <a:spcBef>
                <a:spcPts val="1200"/>
              </a:spcBef>
              <a:spcAft>
                <a:spcPts val="1200"/>
              </a:spcAft>
              <a:buNone/>
            </a:pPr>
            <a:r>
              <a:rPr lang="en"/>
              <a:t>When all the player or enemy ships have been sunk, the game ends and a game over message is displayed to user.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 of Contents</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Introduction</a:t>
            </a:r>
            <a:endParaRPr/>
          </a:p>
          <a:p>
            <a:pPr marL="0" lvl="0" indent="0" algn="l" rtl="0">
              <a:spcBef>
                <a:spcPts val="1200"/>
              </a:spcBef>
              <a:spcAft>
                <a:spcPts val="0"/>
              </a:spcAft>
              <a:buNone/>
            </a:pPr>
            <a:r>
              <a:rPr lang="en"/>
              <a:t>Project Objectives</a:t>
            </a:r>
            <a:endParaRPr/>
          </a:p>
          <a:p>
            <a:pPr marL="0" lvl="0" indent="0" algn="l" rtl="0">
              <a:spcBef>
                <a:spcPts val="1200"/>
              </a:spcBef>
              <a:spcAft>
                <a:spcPts val="0"/>
              </a:spcAft>
              <a:buNone/>
            </a:pPr>
            <a:r>
              <a:rPr lang="en"/>
              <a:t>Requirements and Parameters</a:t>
            </a:r>
            <a:endParaRPr/>
          </a:p>
          <a:p>
            <a:pPr marL="0" lvl="0" indent="0" algn="l" rtl="0">
              <a:spcBef>
                <a:spcPts val="1200"/>
              </a:spcBef>
              <a:spcAft>
                <a:spcPts val="0"/>
              </a:spcAft>
              <a:buNone/>
            </a:pPr>
            <a:r>
              <a:rPr lang="en"/>
              <a:t>Problems</a:t>
            </a:r>
            <a:endParaRPr/>
          </a:p>
          <a:p>
            <a:pPr marL="0" lvl="0" indent="0" algn="l" rtl="0">
              <a:spcBef>
                <a:spcPts val="1200"/>
              </a:spcBef>
              <a:spcAft>
                <a:spcPts val="0"/>
              </a:spcAft>
              <a:buNone/>
            </a:pPr>
            <a:r>
              <a:rPr lang="en"/>
              <a:t>Design and Operation</a:t>
            </a:r>
            <a:endParaRPr/>
          </a:p>
          <a:p>
            <a:pPr marL="0" lvl="0" indent="0" algn="l" rtl="0">
              <a:spcBef>
                <a:spcPts val="1200"/>
              </a:spcBef>
              <a:spcAft>
                <a:spcPts val="0"/>
              </a:spcAft>
              <a:buNone/>
            </a:pPr>
            <a:r>
              <a:rPr lang="en"/>
              <a:t>Applications</a:t>
            </a:r>
            <a:endParaRPr/>
          </a:p>
          <a:p>
            <a:pPr marL="0" lvl="0" indent="0" algn="l" rtl="0">
              <a:spcBef>
                <a:spcPts val="1200"/>
              </a:spcBef>
              <a:spcAft>
                <a:spcPts val="1200"/>
              </a:spcAft>
              <a:buNone/>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pic>
        <p:nvPicPr>
          <p:cNvPr id="208" name="Google Shape;208;p32"/>
          <p:cNvPicPr preferRelativeResize="0"/>
          <p:nvPr/>
        </p:nvPicPr>
        <p:blipFill>
          <a:blip r:embed="rId3">
            <a:alphaModFix/>
          </a:blip>
          <a:stretch>
            <a:fillRect/>
          </a:stretch>
        </p:blipFill>
        <p:spPr>
          <a:xfrm>
            <a:off x="523425" y="120462"/>
            <a:ext cx="8097172" cy="4902576"/>
          </a:xfrm>
          <a:prstGeom prst="rect">
            <a:avLst/>
          </a:prstGeom>
          <a:noFill/>
          <a:ln>
            <a:noFill/>
          </a:ln>
        </p:spPr>
      </p:pic>
      <p:sp>
        <p:nvSpPr>
          <p:cNvPr id="209" name="Google Shape;209;p3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700" b="1"/>
              <a:t>Battleship - Schematic</a:t>
            </a:r>
            <a:endParaRPr sz="17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a:t>
            </a:r>
            <a:endParaRPr/>
          </a:p>
        </p:txBody>
      </p:sp>
      <p:sp>
        <p:nvSpPr>
          <p:cNvPr id="215" name="Google Shape;215;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Arcade games (Displays, input)</a:t>
            </a:r>
            <a:endParaRPr/>
          </a:p>
          <a:p>
            <a:pPr marL="0" lvl="0" indent="0" algn="l" rtl="0">
              <a:spcBef>
                <a:spcPts val="1200"/>
              </a:spcBef>
              <a:spcAft>
                <a:spcPts val="0"/>
              </a:spcAft>
              <a:buNone/>
            </a:pPr>
            <a:r>
              <a:rPr lang="en"/>
              <a:t>LED lighting, digital signage, &amp; visualizers, and their power requirements</a:t>
            </a:r>
            <a:endParaRPr/>
          </a:p>
          <a:p>
            <a:pPr marL="0" lvl="0" indent="0" algn="l" rtl="0">
              <a:spcBef>
                <a:spcPts val="1200"/>
              </a:spcBef>
              <a:spcAft>
                <a:spcPts val="1200"/>
              </a:spcAft>
              <a:buNone/>
            </a:pPr>
            <a:r>
              <a:rPr lang="en"/>
              <a:t>Techniques for saving microcontroller memory (Useful for embedded devices)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 - Lessons Learned</a:t>
            </a:r>
            <a:endParaRPr/>
          </a:p>
        </p:txBody>
      </p:sp>
      <p:sp>
        <p:nvSpPr>
          <p:cNvPr id="221" name="Google Shape;221;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Syncing two independent devices is more difficult than you might think (this caused us to switch to one player vs. a computer with one board instead of two human players with one board each)</a:t>
            </a:r>
            <a:endParaRPr/>
          </a:p>
          <a:p>
            <a:pPr marL="0" lvl="0" indent="0" algn="l" rtl="0">
              <a:spcBef>
                <a:spcPts val="1200"/>
              </a:spcBef>
              <a:spcAft>
                <a:spcPts val="0"/>
              </a:spcAft>
              <a:buNone/>
            </a:pPr>
            <a:r>
              <a:rPr lang="en"/>
              <a:t>RGB Matrices are great for basic grids that need to be more than a few centimeters large, but power consumption must be kept in mind</a:t>
            </a:r>
            <a:endParaRPr/>
          </a:p>
          <a:p>
            <a:pPr marL="0" lvl="0" indent="0" algn="l" rtl="0">
              <a:spcBef>
                <a:spcPts val="1200"/>
              </a:spcBef>
              <a:spcAft>
                <a:spcPts val="0"/>
              </a:spcAft>
              <a:buNone/>
            </a:pPr>
            <a:r>
              <a:rPr lang="en"/>
              <a:t>Simple everyday board games like battleship show how probability can help increase chances of winning</a:t>
            </a:r>
            <a:endParaRPr/>
          </a:p>
          <a:p>
            <a:pPr marL="0" lvl="0" indent="0" algn="l" rtl="0">
              <a:spcBef>
                <a:spcPts val="1200"/>
              </a:spcBef>
              <a:spcAft>
                <a:spcPts val="1200"/>
              </a:spcAft>
              <a:buNone/>
            </a:pPr>
            <a:r>
              <a:rPr lang="en"/>
              <a:t>On microcontrollers, memory is a very important thing to consider (It’s easy to run out)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27" name="Google Shape;227;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Boyd, J. [Jacob], &amp; Boyd, J. [Johnathan]. (2016). Battleship Playing Program Utilizing Probability Density Functions </a:t>
            </a:r>
            <a:r>
              <a:rPr lang="en" u="sng">
                <a:solidFill>
                  <a:schemeClr val="hlink"/>
                </a:solidFill>
                <a:hlinkClick r:id="rId3"/>
              </a:rPr>
              <a:t>https://www.csuohio.edu/sites/default/files/82B-2016.pdf</a:t>
            </a:r>
            <a:endParaRPr/>
          </a:p>
          <a:p>
            <a:pPr marL="0" lvl="0" indent="0" algn="l" rtl="0">
              <a:spcBef>
                <a:spcPts val="1200"/>
              </a:spcBef>
              <a:spcAft>
                <a:spcPts val="0"/>
              </a:spcAft>
              <a:buNone/>
            </a:pPr>
            <a:r>
              <a:rPr lang="en"/>
              <a:t>Berry, N. (2011, December 3). Battleship. </a:t>
            </a:r>
            <a:r>
              <a:rPr lang="en" u="sng">
                <a:solidFill>
                  <a:schemeClr val="hlink"/>
                </a:solidFill>
                <a:hlinkClick r:id="rId4"/>
              </a:rPr>
              <a:t>http://www.datagenetics.com/blog/december32011</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9" name="Google Shape;99;p1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Classic board games often make great computer science projects, as they tend to be manageable for students, have logical rules, and can even be fun</a:t>
            </a:r>
            <a:endParaRPr/>
          </a:p>
          <a:p>
            <a:pPr marL="0" lvl="0" indent="0" algn="l" rtl="0">
              <a:spcBef>
                <a:spcPts val="1200"/>
              </a:spcBef>
              <a:spcAft>
                <a:spcPts val="1200"/>
              </a:spcAft>
              <a:buNone/>
            </a:pPr>
            <a:r>
              <a:rPr lang="en"/>
              <a:t>Because of this, we choose to implement the classic game of Battleship for the Arduino project</a:t>
            </a:r>
            <a:endParaRPr/>
          </a:p>
        </p:txBody>
      </p:sp>
      <p:pic>
        <p:nvPicPr>
          <p:cNvPr id="100" name="Google Shape;100;p15"/>
          <p:cNvPicPr preferRelativeResize="0"/>
          <p:nvPr/>
        </p:nvPicPr>
        <p:blipFill>
          <a:blip r:embed="rId3">
            <a:alphaModFix/>
          </a:blip>
          <a:stretch>
            <a:fillRect/>
          </a:stretch>
        </p:blipFill>
        <p:spPr>
          <a:xfrm>
            <a:off x="4643550" y="1853838"/>
            <a:ext cx="3774300" cy="2508929"/>
          </a:xfrm>
          <a:prstGeom prst="rect">
            <a:avLst/>
          </a:prstGeom>
          <a:noFill/>
          <a:ln>
            <a:noFill/>
          </a:ln>
          <a:effectLst>
            <a:outerShdw blurRad="57150" dist="57150" dir="2580000" algn="bl" rotWithShape="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Battleship Rules</a:t>
            </a:r>
            <a:endParaRPr/>
          </a:p>
        </p:txBody>
      </p:sp>
      <p:sp>
        <p:nvSpPr>
          <p:cNvPr id="106" name="Google Shape;106;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Players each place a few ships (typically five) of various sizes on a 10 by 10 grid</a:t>
            </a:r>
            <a:endParaRPr/>
          </a:p>
          <a:p>
            <a:pPr marL="0" lvl="0" indent="0" algn="l" rtl="0">
              <a:spcBef>
                <a:spcPts val="1200"/>
              </a:spcBef>
              <a:spcAft>
                <a:spcPts val="0"/>
              </a:spcAft>
              <a:buNone/>
            </a:pPr>
            <a:r>
              <a:rPr lang="en"/>
              <a:t>They then take turns trying to guess the location of the other’s ships by calling out grid coordinates</a:t>
            </a:r>
            <a:endParaRPr/>
          </a:p>
          <a:p>
            <a:pPr marL="0" lvl="0" indent="0" algn="l" rtl="0">
              <a:spcBef>
                <a:spcPts val="1200"/>
              </a:spcBef>
              <a:spcAft>
                <a:spcPts val="0"/>
              </a:spcAft>
              <a:buNone/>
            </a:pPr>
            <a:r>
              <a:rPr lang="en"/>
              <a:t>If the shot would pass through an opponent’s ship, the opponent says hit. Otherwise, they say miss.</a:t>
            </a:r>
            <a:endParaRPr/>
          </a:p>
          <a:p>
            <a:pPr marL="0" lvl="0" indent="0" algn="l" rtl="0">
              <a:spcBef>
                <a:spcPts val="1200"/>
              </a:spcBef>
              <a:spcAft>
                <a:spcPts val="0"/>
              </a:spcAft>
              <a:buNone/>
            </a:pPr>
            <a:r>
              <a:rPr lang="en"/>
              <a:t>If after a hit, all of the points that a ship covers is a hit, the opponent tells the player that they sunk that ship, as well as telling them what kind of ship it is (thus how long it is)</a:t>
            </a:r>
            <a:endParaRPr/>
          </a:p>
          <a:p>
            <a:pPr marL="0" lvl="0" indent="0" algn="l" rtl="0">
              <a:spcBef>
                <a:spcPts val="1200"/>
              </a:spcBef>
              <a:spcAft>
                <a:spcPts val="1200"/>
              </a:spcAft>
              <a:buNone/>
            </a:pPr>
            <a:r>
              <a:rPr lang="en"/>
              <a:t>Whoever sinks all of their opponents ships first wins.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Objectives</a:t>
            </a:r>
            <a:endParaRPr/>
          </a:p>
        </p:txBody>
      </p:sp>
      <p:sp>
        <p:nvSpPr>
          <p:cNvPr id="112" name="Google Shape;112;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Play a game of Battleship against a competent computer opponent</a:t>
            </a:r>
            <a:endParaRPr/>
          </a:p>
          <a:p>
            <a:pPr marL="0" lvl="0" indent="0" algn="l" rtl="0">
              <a:spcBef>
                <a:spcPts val="1200"/>
              </a:spcBef>
              <a:spcAft>
                <a:spcPts val="0"/>
              </a:spcAft>
              <a:buNone/>
            </a:pPr>
            <a:r>
              <a:rPr lang="en"/>
              <a:t>Do so via a LED Matrix</a:t>
            </a:r>
            <a:endParaRPr/>
          </a:p>
          <a:p>
            <a:pPr marL="0" lvl="0" indent="0" algn="l" rtl="0">
              <a:spcBef>
                <a:spcPts val="1200"/>
              </a:spcBef>
              <a:spcAft>
                <a:spcPts val="1200"/>
              </a:spcAft>
              <a:buNone/>
            </a:pPr>
            <a:r>
              <a:rPr lang="en"/>
              <a:t>Use as few pins and wires as possible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Requirements and Parameters</a:t>
            </a: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Confirm and Cancel actions</a:t>
            </a:r>
            <a:endParaRPr/>
          </a:p>
          <a:p>
            <a:pPr marL="0" lvl="0" indent="0" algn="l" rtl="0">
              <a:spcBef>
                <a:spcPts val="1200"/>
              </a:spcBef>
              <a:spcAft>
                <a:spcPts val="0"/>
              </a:spcAft>
              <a:buNone/>
            </a:pPr>
            <a:r>
              <a:rPr lang="en"/>
              <a:t>Move a cursor to select squares</a:t>
            </a:r>
            <a:endParaRPr/>
          </a:p>
          <a:p>
            <a:pPr marL="0" lvl="0" indent="0" algn="l" rtl="0">
              <a:spcBef>
                <a:spcPts val="1200"/>
              </a:spcBef>
              <a:spcAft>
                <a:spcPts val="0"/>
              </a:spcAft>
              <a:buNone/>
            </a:pPr>
            <a:r>
              <a:rPr lang="en"/>
              <a:t>A way of seeing which mode the user is in</a:t>
            </a:r>
            <a:endParaRPr/>
          </a:p>
          <a:p>
            <a:pPr marL="0" lvl="0" indent="0" algn="l" rtl="0">
              <a:spcBef>
                <a:spcPts val="1200"/>
              </a:spcBef>
              <a:spcAft>
                <a:spcPts val="0"/>
              </a:spcAft>
              <a:buNone/>
            </a:pPr>
            <a:r>
              <a:rPr lang="en"/>
              <a:t>Visualization of the grid</a:t>
            </a:r>
            <a:endParaRPr/>
          </a:p>
          <a:p>
            <a:pPr marL="0" lvl="0" indent="0" algn="l" rtl="0">
              <a:spcBef>
                <a:spcPts val="1200"/>
              </a:spcBef>
              <a:spcAft>
                <a:spcPts val="1200"/>
              </a:spcAft>
              <a:buNone/>
            </a:pPr>
            <a:r>
              <a:rPr lang="en"/>
              <a:t>Algorithms that can place enemy ships and fire at player ships in a logical way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Problems</a:t>
            </a: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to get user input?</a:t>
            </a:r>
            <a:endParaRPr/>
          </a:p>
          <a:p>
            <a:pPr marL="0" lvl="0" indent="0" algn="l" rtl="0">
              <a:spcBef>
                <a:spcPts val="1200"/>
              </a:spcBef>
              <a:spcAft>
                <a:spcPts val="0"/>
              </a:spcAft>
              <a:buNone/>
            </a:pPr>
            <a:r>
              <a:rPr lang="en"/>
              <a:t>How to send messages to the user?</a:t>
            </a:r>
            <a:endParaRPr/>
          </a:p>
          <a:p>
            <a:pPr marL="0" lvl="0" indent="0" algn="l" rtl="0">
              <a:spcBef>
                <a:spcPts val="1200"/>
              </a:spcBef>
              <a:spcAft>
                <a:spcPts val="0"/>
              </a:spcAft>
              <a:buNone/>
            </a:pPr>
            <a:r>
              <a:rPr lang="en"/>
              <a:t>How to display the game grid?</a:t>
            </a:r>
            <a:endParaRPr/>
          </a:p>
          <a:p>
            <a:pPr marL="0" lvl="0" indent="0" algn="l" rtl="0">
              <a:spcBef>
                <a:spcPts val="1200"/>
              </a:spcBef>
              <a:spcAft>
                <a:spcPts val="0"/>
              </a:spcAft>
              <a:buNone/>
            </a:pPr>
            <a:r>
              <a:rPr lang="en"/>
              <a:t>How to create a computer opponent?</a:t>
            </a:r>
            <a:endParaRPr/>
          </a:p>
          <a:p>
            <a:pPr marL="0" lvl="0" indent="0" algn="l" rtl="0">
              <a:spcBef>
                <a:spcPts val="1200"/>
              </a:spcBef>
              <a:spcAft>
                <a:spcPts val="1200"/>
              </a:spcAft>
              <a:buNone/>
            </a:pPr>
            <a:r>
              <a:rPr lang="en"/>
              <a:t>How to make all this work with only 2 Kilobytes of dynamic 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get input?</a:t>
            </a:r>
            <a:endParaRPr/>
          </a:p>
        </p:txBody>
      </p:sp>
      <p:sp>
        <p:nvSpPr>
          <p:cNvPr id="130" name="Google Shape;130;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 a joystick to control a virtual cursor</a:t>
            </a:r>
            <a:endParaRPr/>
          </a:p>
          <a:p>
            <a:pPr marL="0" lvl="0" indent="0" algn="l" rtl="0">
              <a:spcBef>
                <a:spcPts val="1200"/>
              </a:spcBef>
              <a:spcAft>
                <a:spcPts val="0"/>
              </a:spcAft>
              <a:buNone/>
            </a:pPr>
            <a:r>
              <a:rPr lang="en"/>
              <a:t>Use a deadzone (as shown in image) to reduce sensitivity of the cursor</a:t>
            </a:r>
            <a:endParaRPr/>
          </a:p>
          <a:p>
            <a:pPr marL="0" lvl="0" indent="0" algn="l" rtl="0">
              <a:spcBef>
                <a:spcPts val="1200"/>
              </a:spcBef>
              <a:spcAft>
                <a:spcPts val="0"/>
              </a:spcAft>
              <a:buNone/>
            </a:pPr>
            <a:r>
              <a:rPr lang="en"/>
              <a:t>Wrap around the edges by adding and then taking the modulus of the grid size</a:t>
            </a:r>
            <a:endParaRPr/>
          </a:p>
          <a:p>
            <a:pPr marL="0" lvl="0" indent="0" algn="l" rtl="0">
              <a:spcBef>
                <a:spcPts val="1200"/>
              </a:spcBef>
              <a:spcAft>
                <a:spcPts val="0"/>
              </a:spcAft>
              <a:buNone/>
            </a:pPr>
            <a:r>
              <a:rPr lang="en"/>
              <a:t>Use buttons for confirm and cancel actions. </a:t>
            </a:r>
            <a:endParaRPr/>
          </a:p>
          <a:p>
            <a:pPr marL="0" lvl="0" indent="0" algn="l" rtl="0">
              <a:spcBef>
                <a:spcPts val="1200"/>
              </a:spcBef>
              <a:spcAft>
                <a:spcPts val="1200"/>
              </a:spcAft>
              <a:buNone/>
            </a:pPr>
            <a:r>
              <a:rPr lang="en"/>
              <a:t>Use internal Arduino pull up resistor (Remember to check for LOW, not HIGH)</a:t>
            </a:r>
            <a:endParaRPr/>
          </a:p>
        </p:txBody>
      </p:sp>
      <p:pic>
        <p:nvPicPr>
          <p:cNvPr id="131" name="Google Shape;131;p20"/>
          <p:cNvPicPr preferRelativeResize="0"/>
          <p:nvPr/>
        </p:nvPicPr>
        <p:blipFill>
          <a:blip r:embed="rId3">
            <a:alphaModFix/>
          </a:blip>
          <a:stretch>
            <a:fillRect/>
          </a:stretch>
        </p:blipFill>
        <p:spPr>
          <a:xfrm>
            <a:off x="4221375" y="741650"/>
            <a:ext cx="4564026" cy="1689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can we send messages to the user?</a:t>
            </a:r>
            <a:endParaRPr/>
          </a:p>
        </p:txBody>
      </p:sp>
      <p:sp>
        <p:nvSpPr>
          <p:cNvPr id="137" name="Google Shape;137;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can be accomplished easily through the use of a LCD module</a:t>
            </a:r>
            <a:endParaRPr/>
          </a:p>
          <a:p>
            <a:pPr marL="0" lvl="0" indent="0" algn="l" rtl="0">
              <a:spcBef>
                <a:spcPts val="1200"/>
              </a:spcBef>
              <a:spcAft>
                <a:spcPts val="0"/>
              </a:spcAft>
              <a:buNone/>
            </a:pPr>
            <a:r>
              <a:rPr lang="en"/>
              <a:t>LCDs on Arduino usually require at least 6 data pins to operate, but though the use of a $1.50 I2C adapter, we can reduce that down to only 2 + GND &amp; VCC.</a:t>
            </a:r>
            <a:endParaRPr/>
          </a:p>
          <a:p>
            <a:pPr marL="0" lvl="0" indent="0" algn="l" rtl="0">
              <a:spcBef>
                <a:spcPts val="1200"/>
              </a:spcBef>
              <a:spcAft>
                <a:spcPts val="1200"/>
              </a:spcAft>
              <a:buNone/>
            </a:pPr>
            <a:r>
              <a:rPr lang="en"/>
              <a:t>Ended up not being necessary for this project, but the reduction in wires was nice.</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1573</Words>
  <Application>Microsoft Office PowerPoint</Application>
  <PresentationFormat>On-screen Show (16:9)</PresentationFormat>
  <Paragraphs>108</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Lato</vt:lpstr>
      <vt:lpstr>Arial</vt:lpstr>
      <vt:lpstr>Raleway</vt:lpstr>
      <vt:lpstr>Streamline</vt:lpstr>
      <vt:lpstr>Battleship</vt:lpstr>
      <vt:lpstr>Table of Contents</vt:lpstr>
      <vt:lpstr>Introduction</vt:lpstr>
      <vt:lpstr>Basic Battleship Rules</vt:lpstr>
      <vt:lpstr>Project Objectives</vt:lpstr>
      <vt:lpstr>Requirements and Parameters</vt:lpstr>
      <vt:lpstr>Problems</vt:lpstr>
      <vt:lpstr>How to get input?</vt:lpstr>
      <vt:lpstr>How can we send messages to the user?</vt:lpstr>
      <vt:lpstr>How to display the game grid?</vt:lpstr>
      <vt:lpstr>RGB Matrix - Power Requirements</vt:lpstr>
      <vt:lpstr>How to create a computer opponent?</vt:lpstr>
      <vt:lpstr>Using parity</vt:lpstr>
      <vt:lpstr>The Probability Algorithm - Search Mode</vt:lpstr>
      <vt:lpstr>The Probability Algorithm - After the first shot</vt:lpstr>
      <vt:lpstr>The Probability Algorithm - Destroy Mode</vt:lpstr>
      <vt:lpstr>How to deal with the Arduino UNO’s limited RAM</vt:lpstr>
      <vt:lpstr>Design and Operation</vt:lpstr>
      <vt:lpstr>Basic Game Loop</vt:lpstr>
      <vt:lpstr>PowerPoint Presentation</vt:lpstr>
      <vt:lpstr>Applications</vt:lpstr>
      <vt:lpstr>Conclusions - Lessons Learned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Battleship</dc:title>
  <cp:lastModifiedBy>Aiden Van Dyke</cp:lastModifiedBy>
  <cp:revision>1</cp:revision>
  <dcterms:modified xsi:type="dcterms:W3CDTF">2022-04-20T18:12:07Z</dcterms:modified>
</cp:coreProperties>
</file>