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99533-B76A-426C-B7F2-042BEE1B685C}">
  <a:tblStyle styleId="{E1C99533-B76A-426C-B7F2-042BEE1B68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ACEF9F-4875-4309-B924-101754716C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95eea8a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95eea8a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d77b35c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d77b35c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ced6048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ced6048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95eea8a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95eea8a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5eea8a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5eea8a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95eea8a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95eea8a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ced6048b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ced6048b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d6046c9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d6046c9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ced6048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ced6048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5f08c2e77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5f08c2e77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5f08c2e7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5f08c2e7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95eea8ab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95eea8ab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95eea8ab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95eea8ab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773c178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773c178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75bb75b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c75bb75b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773c178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773c178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5f08c2e7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5f08c2e7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75bb75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75bb75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95eea8a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95eea8a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95eea8abd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95eea8abd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95eea8a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95eea8a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713f81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713f81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owardsdatascience.com/introduction-to-recommender-systems-2-deep-neural-network-based-recommendation-systems-4e4484e6474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eeradvocate.com/" TargetMode="External"/><Relationship Id="rId4" Type="http://schemas.openxmlformats.org/officeDocument/2006/relationships/hyperlink" Target="https://www.kaggle.com/rdoume/beerreviews" TargetMode="External"/><Relationship Id="rId5" Type="http://schemas.openxmlformats.org/officeDocument/2006/relationships/hyperlink" Target="https://cseweb.ucsd.edu/~jmcauley/datasets.html#multi_asp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arxiv.org/abs/1708.05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0700" y="580400"/>
            <a:ext cx="6990300" cy="30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Neural Network Based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Recommendation System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12125" y="3596300"/>
            <a:ext cx="42555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 Zhou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Kevan Loo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 Wu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Yuntian Wang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972700" y="3596300"/>
            <a:ext cx="42555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Yizhou Sun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7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792400" y="1751700"/>
            <a:ext cx="70305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methods for explicit feedback recommendation system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Factorization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Feedforward Neural Networks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Based Recommendation (RNN)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improve upon these typical methods?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Collaborative Filtering, He et al. (2017)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the power of Matrix Factorization and neural networks to improve recommendation performance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4235100" y="1216000"/>
            <a:ext cx="40992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Collaborative Filtering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Combines use of DNN’s with Matrix Factorization to capture addition user-item interactions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Pre-training of sub-models provide good initializations for final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Can’t capture time related properties of user-item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775"/>
            <a:ext cx="3885576" cy="26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Recommendation as a classification problem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3913275" y="1953163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probability that an item is relevant to a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025" y="2473187"/>
            <a:ext cx="3463275" cy="15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4">
            <a:alphaModFix/>
          </a:blip>
          <a:srcRect b="0" l="0" r="51028" t="0"/>
          <a:stretch/>
        </p:blipFill>
        <p:spPr>
          <a:xfrm>
            <a:off x="1372825" y="1705175"/>
            <a:ext cx="2229335" cy="27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50922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Random Recommender </a:t>
            </a:r>
            <a:endParaRPr b="1" sz="1900"/>
          </a:p>
          <a:p>
            <a:pPr indent="-31083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Randomly assign 0-5 score to each user-item combination in the test set</a:t>
            </a:r>
            <a:endParaRPr sz="1400"/>
          </a:p>
          <a:p>
            <a:pPr indent="-31083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Perform poorly as expected</a:t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Matrix Factorization</a:t>
            </a:r>
            <a:endParaRPr sz="1400"/>
          </a:p>
          <a:p>
            <a:pPr indent="-310832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Decompose user-beer rating matrix into a set of user factors and a set of beer factors</a:t>
            </a:r>
            <a:endParaRPr sz="1400"/>
          </a:p>
          <a:p>
            <a:pPr indent="-310832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Number of factors = 10</a:t>
            </a:r>
            <a:endParaRPr sz="1400"/>
          </a:p>
          <a:p>
            <a:pPr indent="-310832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Predict score from 0-5 given a user ID and beer ID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Matrix Factorization</a:t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52" y="1597875"/>
            <a:ext cx="3516901" cy="25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4444650" y="1593375"/>
            <a:ext cx="408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Element wise product between user embedding and item embedding like MF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GMF layer consists of an output fully connected layer, h, and a sigmoid activation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GMF allows learning of latent dimensions with varying importance when compared to vanilla MF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Embedding Model</a:t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9" y="1501600"/>
            <a:ext cx="3065625" cy="29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4444650" y="1593375"/>
            <a:ext cx="408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Concatenation of user and item embeddings in combination with hidden layers learn interactions between users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and items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fully connected layer is followed by a Batch Normalization layer, a dropout layer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ReLU is used as the activation function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Factorization (GMF + MLP)</a:t>
            </a:r>
            <a:endParaRPr/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75" y="1364750"/>
            <a:ext cx="5288776" cy="33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Factorization (GMF + MLP)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4444650" y="1593375"/>
            <a:ext cx="408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MLP and GMF models are trained separately until convergence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Weights of the pretrained models are used as initialization for the combined 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Output of MLP and GMF are scaled by an 𝞪 and (1-𝞪) hyperparameter,  concatenated, then fed into a fully connected layer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1398925"/>
            <a:ext cx="4161500" cy="26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Precision@5</a:t>
            </a:r>
            <a:r>
              <a:rPr lang="en"/>
              <a:t> = (# of recommended items @5 that are relevant) / (# of recommended items @5)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Recall@5</a:t>
            </a:r>
            <a:r>
              <a:rPr lang="en"/>
              <a:t> = (# of recommended items @5 that are relevant) / (total # of relevant items)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" name="Google Shape;402;p31"/>
          <p:cNvGraphicFramePr/>
          <p:nvPr/>
        </p:nvGraphicFramePr>
        <p:xfrm>
          <a:off x="2217150" y="9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{D4ACEF9F-4875-4309-B924-101754716C9D}</a:tableStyleId>
              </a:tblPr>
              <a:tblGrid>
                <a:gridCol w="2204950"/>
                <a:gridCol w="1276775"/>
                <a:gridCol w="12767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Precision@5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Recall@5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Recommender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0.3858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0.1570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Matrix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Factorization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0.4434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0.3394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Generalized Matrix Factorization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0.6198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0.4561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MLP Embedding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0.6595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0.4911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GMF + MLP (NeuMF)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0.6802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0.5492</a:t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31"/>
          <p:cNvSpPr txBox="1"/>
          <p:nvPr>
            <p:ph type="title"/>
          </p:nvPr>
        </p:nvSpPr>
        <p:spPr>
          <a:xfrm>
            <a:off x="1627675" y="122700"/>
            <a:ext cx="56727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Results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Problem Statement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56000"/>
            <a:ext cx="70305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Pandemic time: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are drinking alcohol more (</a:t>
            </a:r>
            <a:r>
              <a:rPr b="1" lang="en" sz="1600"/>
              <a:t>60%</a:t>
            </a:r>
            <a:r>
              <a:rPr lang="en" sz="1600"/>
              <a:t>   overall,  </a:t>
            </a:r>
            <a:r>
              <a:rPr b="1" lang="en" sz="1600"/>
              <a:t>500%</a:t>
            </a:r>
            <a:r>
              <a:rPr lang="en" sz="1600"/>
              <a:t>   online sales)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Taprooms and bars are closed</a:t>
            </a:r>
            <a:endParaRPr sz="16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People are getting sick of the same beers they buy ---- need for an algorithm to give you beer recommendations based on your current preferences.</a:t>
            </a:r>
            <a:endParaRPr sz="1600"/>
          </a:p>
        </p:txBody>
      </p:sp>
      <p:sp>
        <p:nvSpPr>
          <p:cNvPr id="286" name="Google Shape;286;p14"/>
          <p:cNvSpPr/>
          <p:nvPr/>
        </p:nvSpPr>
        <p:spPr>
          <a:xfrm>
            <a:off x="5401275" y="1967850"/>
            <a:ext cx="133500" cy="24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6907575" y="1967850"/>
            <a:ext cx="133500" cy="24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with Existing Approaches</a:t>
            </a:r>
            <a:endParaRPr/>
          </a:p>
        </p:txBody>
      </p:sp>
      <p:sp>
        <p:nvSpPr>
          <p:cNvPr id="409" name="Google Shape;409;p3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Generalized Matrix Factorization and MLP Embedding model both outperformed the baseline Random Recommender and baseline Matrix Factorization models in Precision@5 and Recall@5</a:t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Neural Factorization model combining GMF and MLP outperformed all the models we tested with a </a:t>
            </a:r>
            <a:r>
              <a:rPr lang="en" sz="1400"/>
              <a:t>Recall@5 of </a:t>
            </a:r>
            <a:r>
              <a:rPr lang="en" sz="1400" u="sng"/>
              <a:t>0.5492</a:t>
            </a:r>
            <a:r>
              <a:rPr lang="en" sz="1400"/>
              <a:t> </a:t>
            </a:r>
            <a:r>
              <a:rPr lang="en" sz="1400"/>
              <a:t>and a Precision@5 of </a:t>
            </a:r>
            <a:r>
              <a:rPr lang="en" sz="1400" u="sng"/>
              <a:t>0.6802</a:t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377375" y="1597875"/>
            <a:ext cx="82743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We were able to implement a creative solution to improving beer recommendation based on BeerAdvocate.com user-item ratings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Neural MF model combining GMF and MLP models showed great improvement in recommendation performance when compared to the baseline models and each submodel by itself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improvement of recommendation performance on the beer ratings dataset shows that combining the power of deep learning with existing collaborative filtering solutions improves the capture of user-item relationships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421" name="Google Shape;421;p34"/>
          <p:cNvSpPr txBox="1"/>
          <p:nvPr>
            <p:ph idx="1" type="body"/>
          </p:nvPr>
        </p:nvSpPr>
        <p:spPr>
          <a:xfrm>
            <a:off x="850050" y="1469775"/>
            <a:ext cx="7030500" cy="3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https://stackoverflow.com/questions/35393775/how-can-i-ensure-that-the-users-and-items-appear-in-both-train-and-test-data-set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https://discuss.pytorch.org/t/merging-two-models/45637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https://surprise.readthedocs.io/en/stable/FAQ.html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uFill>
                  <a:noFill/>
                </a:uFill>
                <a:hlinkClick r:id="rId3"/>
              </a:rPr>
              <a:t>https://towardsdatascience.com/introduction-to-recommender-systems-2-deep-neural-network-based-recommendation-systems-4e4484e64746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http://staff.ustc.edu.cn/~hexn/papers/www17-ncf.pdf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- Q </a:t>
            </a:r>
            <a:r>
              <a:rPr lang="en" sz="2400"/>
              <a:t>&amp; </a:t>
            </a:r>
            <a:r>
              <a:rPr lang="en"/>
              <a:t>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62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792400" y="1142100"/>
            <a:ext cx="70305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BeerAdvocate.com</a:t>
            </a:r>
            <a:r>
              <a:rPr lang="en" sz="1600"/>
              <a:t> is one of the most accredited and popular craft beer rating/ranking sites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includes reviews from users on how the beers: taste, look, feel, smell, and overall score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also provides the brewery name, beer name, and review time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contains 1.5 Million reviews of beers from BeerAdvocate.com </a:t>
            </a:r>
            <a:endParaRPr sz="1600"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https://www.kaggle.com/rdoume/beerreviews</a:t>
            </a:r>
            <a:endParaRPr sz="11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https://cseweb.ucsd.edu/~jmcauley/datasets.html#multi_aspect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7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removing the NaN rows</a:t>
            </a:r>
            <a:endParaRPr sz="1100"/>
          </a:p>
        </p:txBody>
      </p:sp>
      <p:graphicFrame>
        <p:nvGraphicFramePr>
          <p:cNvPr id="299" name="Google Shape;299;p16"/>
          <p:cNvGraphicFramePr/>
          <p:nvPr/>
        </p:nvGraphicFramePr>
        <p:xfrm>
          <a:off x="684950" y="1902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{E1C99533-B76A-426C-B7F2-042BEE1B685C}</a:tableStyleId>
              </a:tblPr>
              <a:tblGrid>
                <a:gridCol w="422600"/>
                <a:gridCol w="496750"/>
                <a:gridCol w="730725"/>
                <a:gridCol w="609150"/>
                <a:gridCol w="463000"/>
                <a:gridCol w="416650"/>
                <a:gridCol w="482550"/>
                <a:gridCol w="435150"/>
                <a:gridCol w="692825"/>
                <a:gridCol w="545025"/>
                <a:gridCol w="488150"/>
                <a:gridCol w="655450"/>
                <a:gridCol w="519125"/>
                <a:gridCol w="816925"/>
              </a:tblGrid>
              <a:tr h="3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brewery_id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brewery_name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review_time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review_overall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review_aroma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review_appearance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review_profilename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beer_style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review_palate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review_taste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beer_name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beer_abv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beer_beerid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10325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Vecchio Birraio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1234817823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stcules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Hefeweizen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Sausa Weizen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47986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10325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Vecchio Birraio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1235915097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stcules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English Strong Ale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Red Moon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6.2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48213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10325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Vecchio Birraio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1235916604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stcules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Foreign / Export Stout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 Horse Black Beer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6.5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48215</a:t>
                      </a:r>
                      <a:endParaRPr sz="6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75" y="1187850"/>
            <a:ext cx="4014500" cy="37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575" y="1187850"/>
            <a:ext cx="2006633" cy="37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587650" y="1375500"/>
            <a:ext cx="352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Top Reviewed Breweries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Boston Beer Company (Samuel Adams)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Dogfish Head Brewery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Stone Brewing Co.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Sierra Nevada Brewing Co.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Bell's Brewery, Inc.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Rogue Ales                 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4612075" y="13755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Top Reviewed Beers 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90 Minute IPA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India Pale Ale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Old Rasputin Russian Imperial Stout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Sierra Nevada Celebration Ale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Two Hearted Ale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Stone Ruination IPA 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587650" y="29064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Top Reviewed Beer Styles 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American IPA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American Double / Imperial IPA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American Pale Ale (APA)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Russian Imperial Stout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American Double / Imperial Stout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American Porter        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612075" y="2906400"/>
            <a:ext cx="39354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Top 10 Popular (Reviewed + Highest Rating) Beers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                                          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90 Minute IPA   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Old Rasputin Russian Imperial Stout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Sierra Nevada Celebration Ale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Two Hearted Ale 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Stone Ruination IPA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Arrogant Bastard Ale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Sierra Nevada Pale Ale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Stone IPA (India Pale Ale)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Pliny The Elder                              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50"/>
              <a:buFont typeface="Nunito"/>
              <a:buAutoNum type="arabicPeriod"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Founders Breakfast Stout      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00" y="1335750"/>
            <a:ext cx="6747900" cy="2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1477975" y="3947225"/>
            <a:ext cx="56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Most users gives 0 reviews; and most beers receive 0 reviews.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There are 33387 unique users and 66051 unique beers in the dataset.</a:t>
            </a:r>
            <a:endParaRPr b="1" sz="1050">
              <a:solidFill>
                <a:srgbClr val="21212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There are 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99.93%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missing entries in the sparse user-item matrix.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137875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NaN values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all users who give less than 5 ratings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Did a 60%-20%-20% train, validation, test split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 that the training set contains all the users and beers in the dataset to avoid new user or new item in the validation and test set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88550" y="0"/>
            <a:ext cx="6366900" cy="13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Approach </a:t>
            </a:r>
            <a:endParaRPr sz="4000"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532250" y="1191775"/>
            <a:ext cx="37092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</a:t>
            </a: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Pre-Preparation</a:t>
            </a: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Baseline Model: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Random Recommender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Matrix Factorization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Combined Model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 &amp; Comparison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725" y="1191777"/>
            <a:ext cx="4533826" cy="27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4241450" y="4077775"/>
            <a:ext cx="45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" sz="12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https://arxiv.org/abs/1708.05031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