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36286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80563-1E87-46D1-95C0-D882153451AB}"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219558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162489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208045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304796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2595154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15227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1911069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50029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298211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0563-1E87-46D1-95C0-D882153451AB}"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6272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80563-1E87-46D1-95C0-D882153451AB}"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51861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80563-1E87-46D1-95C0-D882153451AB}"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233796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80563-1E87-46D1-95C0-D882153451AB}"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39454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80563-1E87-46D1-95C0-D882153451AB}"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388820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80563-1E87-46D1-95C0-D882153451AB}"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12942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80563-1E87-46D1-95C0-D882153451AB}"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64F6-2DE9-4A7F-87D6-A245B4B7CD24}" type="slidenum">
              <a:rPr lang="en-US" smtClean="0"/>
              <a:t>‹#›</a:t>
            </a:fld>
            <a:endParaRPr lang="en-US"/>
          </a:p>
        </p:txBody>
      </p:sp>
    </p:spTree>
    <p:extLst>
      <p:ext uri="{BB962C8B-B14F-4D97-AF65-F5344CB8AC3E}">
        <p14:creationId xmlns:p14="http://schemas.microsoft.com/office/powerpoint/2010/main" val="205263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980563-1E87-46D1-95C0-D882153451AB}" type="datetimeFigureOut">
              <a:rPr lang="en-US" smtClean="0"/>
              <a:t>11/1/2021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2364F6-2DE9-4A7F-87D6-A245B4B7CD24}" type="slidenum">
              <a:rPr lang="en-US" smtClean="0"/>
              <a:t>‹#›</a:t>
            </a:fld>
            <a:endParaRPr lang="en-US"/>
          </a:p>
        </p:txBody>
      </p:sp>
    </p:spTree>
    <p:extLst>
      <p:ext uri="{BB962C8B-B14F-4D97-AF65-F5344CB8AC3E}">
        <p14:creationId xmlns:p14="http://schemas.microsoft.com/office/powerpoint/2010/main" val="34931152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ACBFC9-1A32-4C79-B4C6-49F8124C7B1F}"/>
              </a:ext>
            </a:extLst>
          </p:cNvPr>
          <p:cNvPicPr>
            <a:picLocks noChangeAspect="1"/>
          </p:cNvPicPr>
          <p:nvPr/>
        </p:nvPicPr>
        <p:blipFill rotWithShape="1">
          <a:blip r:embed="rId2">
            <a:alphaModFix amt="40000"/>
          </a:blip>
          <a:srcRect l="406" r="38"/>
          <a:stretch/>
        </p:blipFill>
        <p:spPr>
          <a:xfrm>
            <a:off x="20" y="10"/>
            <a:ext cx="12191980" cy="6857990"/>
          </a:xfrm>
          <a:prstGeom prst="rect">
            <a:avLst/>
          </a:prstGeom>
        </p:spPr>
      </p:pic>
      <p:sp>
        <p:nvSpPr>
          <p:cNvPr id="6" name="TextBox 5">
            <a:extLst>
              <a:ext uri="{FF2B5EF4-FFF2-40B4-BE49-F238E27FC236}">
                <a16:creationId xmlns:a16="http://schemas.microsoft.com/office/drawing/2014/main" id="{5BE4B8DD-3BD8-4624-A4DA-38E79661067E}"/>
              </a:ext>
            </a:extLst>
          </p:cNvPr>
          <p:cNvSpPr txBox="1"/>
          <p:nvPr/>
        </p:nvSpPr>
        <p:spPr>
          <a:xfrm>
            <a:off x="2928401" y="1380068"/>
            <a:ext cx="8574622" cy="261619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1" i="0" u="none" strike="noStrike">
                <a:ln w="3175" cmpd="sng">
                  <a:noFill/>
                </a:ln>
                <a:latin typeface="+mj-lt"/>
                <a:ea typeface="+mj-ea"/>
                <a:cs typeface="+mj-cs"/>
              </a:rPr>
              <a:t>Buy / Keep / Sell recommendation BOT for Bitcoin</a:t>
            </a:r>
            <a:endParaRPr lang="en-US" sz="6000" dirty="0">
              <a:ln w="3175" cmpd="sng">
                <a:noFill/>
              </a:ln>
              <a:latin typeface="+mj-lt"/>
              <a:ea typeface="+mj-ea"/>
              <a:cs typeface="+mj-cs"/>
            </a:endParaRPr>
          </a:p>
        </p:txBody>
      </p:sp>
    </p:spTree>
    <p:extLst>
      <p:ext uri="{BB962C8B-B14F-4D97-AF65-F5344CB8AC3E}">
        <p14:creationId xmlns:p14="http://schemas.microsoft.com/office/powerpoint/2010/main" val="32533584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2" name="Rectangle 2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3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3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67CEBB89-6E9F-4912-BC39-F22B2BFAC78A}"/>
              </a:ext>
            </a:extLst>
          </p:cNvPr>
          <p:cNvSpPr txBox="1"/>
          <p:nvPr/>
        </p:nvSpPr>
        <p:spPr>
          <a:xfrm>
            <a:off x="3962399" y="685800"/>
            <a:ext cx="7345891" cy="1413933"/>
          </a:xfrm>
          <a:prstGeom prst="rect">
            <a:avLst/>
          </a:prstGeom>
        </p:spPr>
        <p:txBody>
          <a:bodyPr vert="horz" lIns="91440" tIns="45720" rIns="91440" bIns="45720" rtlCol="0" anchor="ctr">
            <a:normAutofit/>
          </a:bodyPr>
          <a:lstStyle/>
          <a:p>
            <a:pPr algn="ctr">
              <a:spcBef>
                <a:spcPct val="0"/>
              </a:spcBef>
              <a:spcAft>
                <a:spcPts val="600"/>
              </a:spcAft>
            </a:pPr>
            <a:r>
              <a:rPr lang="en-US" sz="4000" b="1">
                <a:ln w="3175" cmpd="sng">
                  <a:noFill/>
                </a:ln>
                <a:latin typeface="+mj-lt"/>
                <a:ea typeface="+mj-ea"/>
                <a:cs typeface="+mj-cs"/>
              </a:rPr>
              <a:t>CONTENT</a:t>
            </a:r>
          </a:p>
        </p:txBody>
      </p:sp>
      <p:pic>
        <p:nvPicPr>
          <p:cNvPr id="8" name="Picture 7">
            <a:extLst>
              <a:ext uri="{FF2B5EF4-FFF2-40B4-BE49-F238E27FC236}">
                <a16:creationId xmlns:a16="http://schemas.microsoft.com/office/drawing/2014/main" id="{F480DC6C-763F-4294-8CB7-8DA7744F324B}"/>
              </a:ext>
            </a:extLst>
          </p:cNvPr>
          <p:cNvPicPr>
            <a:picLocks noChangeAspect="1"/>
          </p:cNvPicPr>
          <p:nvPr/>
        </p:nvPicPr>
        <p:blipFill rotWithShape="1">
          <a:blip r:embed="rId3"/>
          <a:srcRect l="36061" r="3569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5" name="TextBox 4">
            <a:extLst>
              <a:ext uri="{FF2B5EF4-FFF2-40B4-BE49-F238E27FC236}">
                <a16:creationId xmlns:a16="http://schemas.microsoft.com/office/drawing/2014/main" id="{7A97C6C1-C27A-49DB-8ED6-A9920EC4848C}"/>
              </a:ext>
            </a:extLst>
          </p:cNvPr>
          <p:cNvSpPr txBox="1"/>
          <p:nvPr/>
        </p:nvSpPr>
        <p:spPr>
          <a:xfrm>
            <a:off x="3843867" y="2048933"/>
            <a:ext cx="7659156" cy="3742267"/>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lumMod val="75000"/>
                </a:schemeClr>
              </a:buClr>
              <a:buSzPct val="145000"/>
              <a:buFont typeface="Arial"/>
              <a:buChar char="•"/>
            </a:pPr>
            <a:r>
              <a:rPr lang="en-US" sz="1100" b="1" i="1"/>
              <a:t>Selected topic</a:t>
            </a:r>
            <a:endParaRPr lang="en-US" sz="1100"/>
          </a:p>
          <a:p>
            <a:pPr marL="285750" marR="0" indent="-285750">
              <a:lnSpc>
                <a:spcPct val="90000"/>
              </a:lnSpc>
              <a:spcBef>
                <a:spcPct val="20000"/>
              </a:spcBef>
              <a:spcAft>
                <a:spcPts val="600"/>
              </a:spcAft>
              <a:buClr>
                <a:schemeClr val="accent1">
                  <a:lumMod val="75000"/>
                </a:schemeClr>
              </a:buClr>
              <a:buSzPct val="145000"/>
              <a:buFont typeface="Arial"/>
              <a:buChar char="•"/>
            </a:pPr>
            <a:endParaRPr lang="en-US" sz="1100" b="1" i="1"/>
          </a:p>
          <a:p>
            <a:pPr marL="285750" marR="0" indent="-285750">
              <a:lnSpc>
                <a:spcPct val="90000"/>
              </a:lnSpc>
              <a:spcBef>
                <a:spcPct val="20000"/>
              </a:spcBef>
              <a:spcAft>
                <a:spcPts val="600"/>
              </a:spcAft>
              <a:buClr>
                <a:schemeClr val="accent1">
                  <a:lumMod val="75000"/>
                </a:schemeClr>
              </a:buClr>
              <a:buSzPct val="145000"/>
              <a:buFont typeface="Arial"/>
              <a:buChar char="•"/>
            </a:pPr>
            <a:r>
              <a:rPr lang="en-US" sz="1100" b="1" i="1"/>
              <a:t>Reason why they selected their topic</a:t>
            </a:r>
            <a:endParaRPr lang="en-US" sz="1100"/>
          </a:p>
          <a:p>
            <a:pPr marR="0">
              <a:lnSpc>
                <a:spcPct val="90000"/>
              </a:lnSpc>
              <a:spcBef>
                <a:spcPct val="20000"/>
              </a:spcBef>
              <a:spcAft>
                <a:spcPts val="600"/>
              </a:spcAft>
              <a:buClr>
                <a:schemeClr val="accent1">
                  <a:lumMod val="75000"/>
                </a:schemeClr>
              </a:buClr>
              <a:buSzPct val="145000"/>
              <a:buFont typeface="Arial"/>
              <a:buChar char="•"/>
            </a:pPr>
            <a:endParaRPr lang="en-US" sz="1100"/>
          </a:p>
          <a:p>
            <a:pPr marL="285750" indent="-285750">
              <a:lnSpc>
                <a:spcPct val="90000"/>
              </a:lnSpc>
              <a:spcBef>
                <a:spcPct val="20000"/>
              </a:spcBef>
              <a:spcAft>
                <a:spcPts val="600"/>
              </a:spcAft>
              <a:buClr>
                <a:schemeClr val="accent1">
                  <a:lumMod val="75000"/>
                </a:schemeClr>
              </a:buClr>
              <a:buSzPct val="145000"/>
              <a:buFont typeface="Arial"/>
              <a:buChar char="•"/>
            </a:pPr>
            <a:r>
              <a:rPr lang="en-US" sz="1100" b="1" i="1"/>
              <a:t>Description of their source of data</a:t>
            </a:r>
            <a:endParaRPr lang="en-US" sz="1100"/>
          </a:p>
          <a:p>
            <a:pPr marL="285750" indent="-285750">
              <a:lnSpc>
                <a:spcPct val="90000"/>
              </a:lnSpc>
              <a:spcBef>
                <a:spcPct val="20000"/>
              </a:spcBef>
              <a:spcAft>
                <a:spcPts val="600"/>
              </a:spcAft>
              <a:buClr>
                <a:schemeClr val="accent1">
                  <a:lumMod val="75000"/>
                </a:schemeClr>
              </a:buClr>
              <a:buSzPct val="145000"/>
              <a:buFont typeface="Arial"/>
              <a:buChar char="•"/>
            </a:pPr>
            <a:endParaRPr lang="en-US" sz="1100"/>
          </a:p>
          <a:p>
            <a:pPr marL="285750" indent="-285750">
              <a:lnSpc>
                <a:spcPct val="90000"/>
              </a:lnSpc>
              <a:spcBef>
                <a:spcPct val="20000"/>
              </a:spcBef>
              <a:spcAft>
                <a:spcPts val="600"/>
              </a:spcAft>
              <a:buClr>
                <a:schemeClr val="accent1">
                  <a:lumMod val="75000"/>
                </a:schemeClr>
              </a:buClr>
              <a:buSzPct val="145000"/>
              <a:buFont typeface="Arial"/>
              <a:buChar char="•"/>
            </a:pPr>
            <a:r>
              <a:rPr lang="en-US" sz="1100" b="1" i="1"/>
              <a:t>Questions they hope to answer with the data</a:t>
            </a:r>
          </a:p>
          <a:p>
            <a:pPr>
              <a:lnSpc>
                <a:spcPct val="90000"/>
              </a:lnSpc>
              <a:spcBef>
                <a:spcPct val="20000"/>
              </a:spcBef>
              <a:spcAft>
                <a:spcPts val="600"/>
              </a:spcAft>
              <a:buClr>
                <a:schemeClr val="accent1">
                  <a:lumMod val="75000"/>
                </a:schemeClr>
              </a:buClr>
              <a:buSzPct val="145000"/>
              <a:buFont typeface="Arial"/>
              <a:buChar char="•"/>
            </a:pPr>
            <a:endParaRPr lang="en-US" sz="1100"/>
          </a:p>
          <a:p>
            <a:pPr marL="285750" indent="-285750">
              <a:lnSpc>
                <a:spcPct val="90000"/>
              </a:lnSpc>
              <a:spcBef>
                <a:spcPct val="20000"/>
              </a:spcBef>
              <a:spcAft>
                <a:spcPts val="600"/>
              </a:spcAft>
              <a:buClr>
                <a:schemeClr val="accent1">
                  <a:lumMod val="75000"/>
                </a:schemeClr>
              </a:buClr>
              <a:buSzPct val="145000"/>
              <a:buFont typeface="Arial"/>
              <a:buChar char="•"/>
            </a:pPr>
            <a:r>
              <a:rPr lang="en-US" sz="1100" b="1" i="1"/>
              <a:t>Description of the data exploration phase of the project</a:t>
            </a:r>
            <a:endParaRPr lang="en-US" sz="1100"/>
          </a:p>
          <a:p>
            <a:pPr marL="285750" indent="-285750">
              <a:lnSpc>
                <a:spcPct val="90000"/>
              </a:lnSpc>
              <a:spcBef>
                <a:spcPct val="20000"/>
              </a:spcBef>
              <a:spcAft>
                <a:spcPts val="600"/>
              </a:spcAft>
              <a:buClr>
                <a:schemeClr val="accent1">
                  <a:lumMod val="75000"/>
                </a:schemeClr>
              </a:buClr>
              <a:buSzPct val="145000"/>
              <a:buFont typeface="Arial"/>
              <a:buChar char="•"/>
            </a:pPr>
            <a:endParaRPr lang="en-US" sz="1100" b="1" i="1"/>
          </a:p>
          <a:p>
            <a:pPr marL="285750" indent="-285750">
              <a:lnSpc>
                <a:spcPct val="90000"/>
              </a:lnSpc>
              <a:spcBef>
                <a:spcPct val="20000"/>
              </a:spcBef>
              <a:spcAft>
                <a:spcPts val="600"/>
              </a:spcAft>
              <a:buClr>
                <a:schemeClr val="accent1">
                  <a:lumMod val="75000"/>
                </a:schemeClr>
              </a:buClr>
              <a:buSzPct val="145000"/>
              <a:buFont typeface="Arial"/>
              <a:buChar char="•"/>
            </a:pPr>
            <a:r>
              <a:rPr lang="en-US" sz="1100" b="1" i="1"/>
              <a:t>Description of the analysis phase of the project</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100" b="1" i="1"/>
          </a:p>
          <a:p>
            <a:pPr marL="285750" indent="-285750">
              <a:lnSpc>
                <a:spcPct val="90000"/>
              </a:lnSpc>
              <a:spcBef>
                <a:spcPct val="20000"/>
              </a:spcBef>
              <a:spcAft>
                <a:spcPts val="600"/>
              </a:spcAft>
              <a:buClr>
                <a:schemeClr val="accent1">
                  <a:lumMod val="75000"/>
                </a:schemeClr>
              </a:buClr>
              <a:buSzPct val="145000"/>
              <a:buFont typeface="Arial"/>
              <a:buChar char="•"/>
            </a:pPr>
            <a:r>
              <a:rPr lang="en-US" sz="1100" b="1" i="1"/>
              <a:t>Technologies, languages, tools, and algorithms used throughout the project</a:t>
            </a:r>
            <a:endParaRPr lang="en-US" sz="1100"/>
          </a:p>
          <a:p>
            <a:pPr marL="285750" indent="-285750">
              <a:lnSpc>
                <a:spcPct val="90000"/>
              </a:lnSpc>
              <a:spcBef>
                <a:spcPct val="20000"/>
              </a:spcBef>
              <a:spcAft>
                <a:spcPts val="600"/>
              </a:spcAft>
              <a:buClr>
                <a:schemeClr val="accent1">
                  <a:lumMod val="75000"/>
                </a:schemeClr>
              </a:buClr>
              <a:buSzPct val="145000"/>
              <a:buFont typeface="Arial"/>
              <a:buChar char="•"/>
            </a:pPr>
            <a:endParaRPr lang="en-US" sz="1100"/>
          </a:p>
        </p:txBody>
      </p:sp>
    </p:spTree>
    <p:extLst>
      <p:ext uri="{BB962C8B-B14F-4D97-AF65-F5344CB8AC3E}">
        <p14:creationId xmlns:p14="http://schemas.microsoft.com/office/powerpoint/2010/main" val="393084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7BFA02-0761-4074-92C8-6E28C5C637BE}"/>
              </a:ext>
            </a:extLst>
          </p:cNvPr>
          <p:cNvSpPr txBox="1"/>
          <p:nvPr/>
        </p:nvSpPr>
        <p:spPr>
          <a:xfrm>
            <a:off x="2428240" y="974325"/>
            <a:ext cx="8930640" cy="5410264"/>
          </a:xfrm>
          <a:prstGeom prst="rect">
            <a:avLst/>
          </a:prstGeom>
          <a:noFill/>
        </p:spPr>
        <p:txBody>
          <a:bodyPr wrap="square">
            <a:spAutoFit/>
          </a:bodyPr>
          <a:lstStyle/>
          <a:p>
            <a:pPr marL="0" marR="0">
              <a:lnSpc>
                <a:spcPct val="107000"/>
              </a:lnSpc>
              <a:spcBef>
                <a:spcPts val="0"/>
              </a:spcBef>
              <a:spcAft>
                <a:spcPts val="0"/>
              </a:spcAft>
            </a:pPr>
            <a:r>
              <a:rPr lang="en-US" b="1" i="1">
                <a:effectLst/>
                <a:latin typeface="Segoe UI Light" panose="020B0502040204020203" pitchFamily="34" charset="0"/>
                <a:ea typeface="Calibri" panose="020F0502020204030204" pitchFamily="34" charset="0"/>
                <a:cs typeface="Times New Roman" panose="02020603050405020304" pitchFamily="18" charset="0"/>
              </a:rPr>
              <a:t>Selected topic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i="1">
                <a:effectLst/>
                <a:latin typeface="Segoe UI Light" panose="020B0502040204020203" pitchFamily="34" charset="0"/>
                <a:ea typeface="Calibri" panose="020F050202020403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a:effectLst/>
                <a:latin typeface="Segoe UI Light" panose="020B0502040204020203" pitchFamily="34" charset="0"/>
                <a:ea typeface="Calibri" panose="020F0502020204030204" pitchFamily="34" charset="0"/>
                <a:cs typeface="Times New Roman" panose="02020603050405020304" pitchFamily="18" charset="0"/>
              </a:rPr>
              <a:t>Recommendation to buy, sell or hold Bitcoins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i="1">
                <a:effectLst/>
                <a:latin typeface="Segoe UI Light" panose="020B0502040204020203" pitchFamily="34" charset="0"/>
                <a:ea typeface="Calibri" panose="020F0502020204030204" pitchFamily="34" charset="0"/>
                <a:cs typeface="Times New Roman" panose="02020603050405020304" pitchFamily="18" charset="0"/>
              </a:rPr>
              <a:t>Using Machine Learning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a:effectLst/>
                <a:latin typeface="Segoe UI Light" panose="020B0502040204020203" pitchFamily="34" charset="0"/>
                <a:ea typeface="Calibri" panose="020F0502020204030204" pitchFamily="34"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i="1">
                <a:effectLst/>
                <a:latin typeface="Segoe UI Light" panose="020B0502040204020203" pitchFamily="34" charset="0"/>
                <a:ea typeface="Calibri" panose="020F0502020204030204" pitchFamily="34" charset="0"/>
                <a:cs typeface="Times New Roman" panose="02020603050405020304" pitchFamily="18" charset="0"/>
              </a:rPr>
              <a:t>Reason why they selected their topic</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a:effectLst/>
                <a:latin typeface="Segoe UI Light" panose="020B0502040204020203" pitchFamily="34" charset="0"/>
                <a:ea typeface="Calibri" panose="020F050202020403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a:effectLst/>
                <a:latin typeface="Segoe UI Light" panose="020B0502040204020203" pitchFamily="34" charset="0"/>
                <a:ea typeface="Calibri" panose="020F0502020204030204" pitchFamily="34" charset="0"/>
                <a:cs typeface="Times New Roman" panose="02020603050405020304" pitchFamily="18" charset="0"/>
              </a:rPr>
              <a:t>The cryptocurrency market now worth more than $2 trillion has attracted the attention of investors. It is not too late to enter this world. It has been decided to work with the BTC cryptocurrency as it has a unique advantage to the rest being the first cryptocurrency to appear on the market and has managed to create a global community and give rise to a whole new industry of millions of enthusiasts who create, invest, trade and use Bitcoin and other cryptocurrencies in their daily lives. BTC remains at the top of this market after more than a decade of existence. Even after Bitcoin has lost its undisputed dominance, it remains the largest cryptocurrency, with a market capitalization that surpassed the $1 trillion mark in 2021, after Bitcoin's price reached an all-time high of $64,863.10 on April 14, 2021.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a:effectLst/>
                <a:latin typeface="Segoe UI Light" panose="020B0502040204020203" pitchFamily="34" charset="0"/>
                <a:ea typeface="Calibri" panose="020F0502020204030204" pitchFamily="34"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a:effectLst/>
                <a:latin typeface="Segoe UI Light" panose="020B0502040204020203" pitchFamily="34" charset="0"/>
                <a:ea typeface="Calibri" panose="020F0502020204030204" pitchFamily="34" charset="0"/>
                <a:cs typeface="Times New Roman" panose="02020603050405020304" pitchFamily="18" charset="0"/>
              </a:rPr>
              <a:t>When is the best time to buy or sell? Should I hold on to my portfolio? This is every investor's dilemma and with the application of machine learning models, we are likely to get the information we need to know the future of cryptocurrencies.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375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D48BDE7-38BD-48AF-9E38-0151968DA308}"/>
              </a:ext>
            </a:extLst>
          </p:cNvPr>
          <p:cNvPicPr>
            <a:picLocks noChangeAspect="1"/>
          </p:cNvPicPr>
          <p:nvPr/>
        </p:nvPicPr>
        <p:blipFill rotWithShape="1">
          <a:blip r:embed="rId3"/>
          <a:srcRect l="17341" r="34366"/>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TextBox 18">
            <a:extLst>
              <a:ext uri="{FF2B5EF4-FFF2-40B4-BE49-F238E27FC236}">
                <a16:creationId xmlns:a16="http://schemas.microsoft.com/office/drawing/2014/main" id="{6A4EFCD3-0DF2-4E90-9598-62430263FEF5}"/>
              </a:ext>
            </a:extLst>
          </p:cNvPr>
          <p:cNvSpPr txBox="1"/>
          <p:nvPr/>
        </p:nvSpPr>
        <p:spPr>
          <a:xfrm>
            <a:off x="221574" y="574885"/>
            <a:ext cx="6096000" cy="5708229"/>
          </a:xfrm>
          <a:prstGeom prst="rect">
            <a:avLst/>
          </a:prstGeom>
          <a:noFill/>
        </p:spPr>
        <p:txBody>
          <a:bodyPr wrap="square">
            <a:spAutoFit/>
          </a:bodyPr>
          <a:lstStyle/>
          <a:p>
            <a:pPr marL="0" marR="0">
              <a:lnSpc>
                <a:spcPct val="107000"/>
              </a:lnSpc>
              <a:spcBef>
                <a:spcPts val="0"/>
              </a:spcBef>
              <a:spcAft>
                <a:spcPts val="0"/>
              </a:spcAft>
            </a:pPr>
            <a:r>
              <a:rPr lang="en-US" sz="1800" b="1" i="1" dirty="0">
                <a:effectLst/>
                <a:latin typeface="Segoe UI Light" panose="020B0502040204020203" pitchFamily="34" charset="0"/>
                <a:ea typeface="Calibri" panose="020F0502020204030204" pitchFamily="34" charset="0"/>
                <a:cs typeface="Times New Roman" panose="02020603050405020304" pitchFamily="18" charset="0"/>
              </a:rPr>
              <a:t>Description of their source of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Symbol" panose="020B0502040204020203" pitchFamily="34" charset="0"/>
                <a:ea typeface="Calibri" panose="020F0502020204030204" pitchFamily="34" charset="0"/>
                <a:cs typeface="Segoe UI Symbol" panose="020B0502040204020203"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Daily prices with 30-minute intervals and a range of 1 year of data. The source of information would be Refinitiv Eikon with </a:t>
            </a:r>
            <a:r>
              <a:rPr lang="en-US" sz="1800" dirty="0" err="1">
                <a:effectLst/>
                <a:latin typeface="Segoe UI Light" panose="020B0502040204020203" pitchFamily="34" charset="0"/>
                <a:ea typeface="Calibri" panose="020F0502020204030204" pitchFamily="34" charset="0"/>
                <a:cs typeface="Times New Roman" panose="02020603050405020304" pitchFamily="18" charset="0"/>
              </a:rPr>
              <a:t>Binance</a:t>
            </a:r>
            <a:r>
              <a:rPr lang="en-US" sz="1800" dirty="0">
                <a:effectLst/>
                <a:latin typeface="Segoe UI Light" panose="020B0502040204020203" pitchFamily="34" charset="0"/>
                <a:ea typeface="Calibri" panose="020F0502020204030204" pitchFamily="34" charset="0"/>
                <a:cs typeface="Times New Roman" panose="02020603050405020304" pitchFamily="18" charset="0"/>
              </a:rPr>
              <a:t>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a:effectLst/>
                <a:latin typeface="Segoe UI Light" panose="020B0502040204020203" pitchFamily="34" charset="0"/>
                <a:ea typeface="Calibri" panose="020F0502020204030204" pitchFamily="34" charset="0"/>
                <a:cs typeface="Times New Roman" panose="02020603050405020304" pitchFamily="18" charset="0"/>
              </a:rPr>
              <a:t>Questions they hope to answer with the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Symbol" panose="020B0502040204020203" pitchFamily="34" charset="0"/>
                <a:ea typeface="Calibri" panose="020F0502020204030204" pitchFamily="34" charset="0"/>
                <a:cs typeface="Segoe UI Symbol" panose="020B0502040204020203"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When is the best time to buy or sell? Or should I hold on to my portfolio?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i="1" dirty="0">
                <a:effectLst/>
                <a:latin typeface="Segoe UI Light" panose="020B0502040204020203" pitchFamily="34" charset="0"/>
                <a:ea typeface="Calibri" panose="020F0502020204030204" pitchFamily="34" charset="0"/>
                <a:cs typeface="Times New Roman" panose="02020603050405020304" pitchFamily="18" charset="0"/>
              </a:rPr>
              <a:t>Description of the data exploration phase of the project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The first step is to extract the Bitcoin historical data, this data will be downloaded in a csv file from Refinitiv Eikon.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Using Pandas we will convert the file into a </a:t>
            </a:r>
            <a:r>
              <a:rPr lang="en-US" sz="1800" dirty="0" err="1">
                <a:effectLst/>
                <a:latin typeface="Segoe UI Light" panose="020B0502040204020203" pitchFamily="34" charset="0"/>
                <a:ea typeface="Calibri" panose="020F0502020204030204" pitchFamily="34" charset="0"/>
                <a:cs typeface="Times New Roman" panose="02020603050405020304" pitchFamily="18" charset="0"/>
              </a:rPr>
              <a:t>DataFrame</a:t>
            </a:r>
            <a:r>
              <a:rPr lang="en-US" sz="1800" dirty="0">
                <a:effectLst/>
                <a:latin typeface="Segoe UI Light" panose="020B0502040204020203" pitchFamily="34" charset="0"/>
                <a:ea typeface="Calibri" panose="020F0502020204030204" pitchFamily="34" charset="0"/>
                <a:cs typeface="Times New Roman" panose="02020603050405020304" pitchFamily="18" charset="0"/>
              </a:rPr>
              <a:t> which will be used to analyze the data.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Light" panose="020B0502040204020203" pitchFamily="34" charset="0"/>
                <a:ea typeface="Calibri" panose="020F0502020204030204" pitchFamily="34" charset="0"/>
                <a:cs typeface="Times New Roman" panose="02020603050405020304" pitchFamily="18" charset="0"/>
              </a:rPr>
              <a:t>We will graph the data in the </a:t>
            </a:r>
            <a:r>
              <a:rPr lang="en-US" sz="1800" dirty="0" err="1">
                <a:effectLst/>
                <a:latin typeface="Segoe UI Light" panose="020B0502040204020203" pitchFamily="34" charset="0"/>
                <a:ea typeface="Calibri" panose="020F0502020204030204" pitchFamily="34" charset="0"/>
                <a:cs typeface="Times New Roman" panose="02020603050405020304" pitchFamily="18" charset="0"/>
              </a:rPr>
              <a:t>DataFrame</a:t>
            </a:r>
            <a:r>
              <a:rPr lang="en-US" sz="1800" dirty="0">
                <a:effectLst/>
                <a:latin typeface="Segoe UI Light" panose="020B0502040204020203" pitchFamily="34" charset="0"/>
                <a:ea typeface="Calibri" panose="020F0502020204030204" pitchFamily="34" charset="0"/>
                <a:cs typeface="Times New Roman" panose="02020603050405020304" pitchFamily="18" charset="0"/>
              </a:rPr>
              <a:t> to visualize the movements of Bitcoin over the last year to identify trends.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15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7"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1"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6" name="Picture 5">
            <a:extLst>
              <a:ext uri="{FF2B5EF4-FFF2-40B4-BE49-F238E27FC236}">
                <a16:creationId xmlns:a16="http://schemas.microsoft.com/office/drawing/2014/main" id="{EEDA02BA-93EE-4E24-B1EE-D03D54FA5090}"/>
              </a:ext>
            </a:extLst>
          </p:cNvPr>
          <p:cNvPicPr>
            <a:picLocks noChangeAspect="1"/>
          </p:cNvPicPr>
          <p:nvPr/>
        </p:nvPicPr>
        <p:blipFill rotWithShape="1">
          <a:blip r:embed="rId3"/>
          <a:srcRect l="36061" r="35693"/>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4" name="TextBox 3">
            <a:extLst>
              <a:ext uri="{FF2B5EF4-FFF2-40B4-BE49-F238E27FC236}">
                <a16:creationId xmlns:a16="http://schemas.microsoft.com/office/drawing/2014/main" id="{A1E4DCF3-46C2-46D1-9060-3FC57B06BE50}"/>
              </a:ext>
            </a:extLst>
          </p:cNvPr>
          <p:cNvSpPr txBox="1"/>
          <p:nvPr/>
        </p:nvSpPr>
        <p:spPr>
          <a:xfrm>
            <a:off x="3789363" y="1528763"/>
            <a:ext cx="7659156" cy="4292918"/>
          </a:xfrm>
          <a:prstGeom prst="rect">
            <a:avLst/>
          </a:prstGeom>
        </p:spPr>
        <p:txBody>
          <a:bodyPr vert="horz" lIns="91440" tIns="45720" rIns="91440" bIns="45720" rtlCol="0" anchor="ctr">
            <a:noAutofit/>
          </a:bodyPr>
          <a:lstStyle/>
          <a:p>
            <a:pPr marL="0" marR="0">
              <a:lnSpc>
                <a:spcPct val="90000"/>
              </a:lnSpc>
              <a:spcBef>
                <a:spcPct val="20000"/>
              </a:spcBef>
              <a:spcAft>
                <a:spcPts val="600"/>
              </a:spcAft>
              <a:buClr>
                <a:schemeClr val="accent1">
                  <a:lumMod val="75000"/>
                </a:schemeClr>
              </a:buClr>
              <a:buSzPct val="145000"/>
            </a:pPr>
            <a:r>
              <a:rPr lang="en-US" sz="1600" b="1" i="1" dirty="0">
                <a:latin typeface="Segoe UI Light" panose="020B0502040204020203" pitchFamily="34" charset="0"/>
                <a:cs typeface="Segoe UI Light" panose="020B0502040204020203" pitchFamily="34" charset="0"/>
              </a:rPr>
              <a:t>Description of the analysis phase of the project</a:t>
            </a:r>
            <a:endParaRPr lang="en-US" sz="1600" dirty="0">
              <a:latin typeface="Segoe UI Light" panose="020B0502040204020203" pitchFamily="34" charset="0"/>
              <a:cs typeface="Segoe UI Light" panose="020B0502040204020203" pitchFamily="34" charset="0"/>
            </a:endParaRPr>
          </a:p>
          <a:p>
            <a:pPr marL="0" marR="0">
              <a:lnSpc>
                <a:spcPct val="90000"/>
              </a:lnSpc>
              <a:spcBef>
                <a:spcPct val="20000"/>
              </a:spcBef>
              <a:spcAft>
                <a:spcPts val="600"/>
              </a:spcAft>
              <a:buClr>
                <a:schemeClr val="accent1">
                  <a:lumMod val="75000"/>
                </a:schemeClr>
              </a:buClr>
              <a:buSzPct val="145000"/>
            </a:pPr>
            <a:r>
              <a:rPr lang="en-US" sz="1600" dirty="0">
                <a:latin typeface="Segoe UI Light" panose="020B0502040204020203" pitchFamily="34" charset="0"/>
                <a:cs typeface="Segoe UI Light" panose="020B0502040204020203" pitchFamily="34" charset="0"/>
              </a:rPr>
              <a:t>We will use a time series model to predict cryptocurrency prices and thus be able to indicate whether it is a good time to buy, sell or hold our position in Bitcoin. It will not tell us the future, but it might tell us the general trend and direction to expect the prices to move.</a:t>
            </a:r>
          </a:p>
          <a:p>
            <a:pPr marL="0" marR="0">
              <a:lnSpc>
                <a:spcPct val="90000"/>
              </a:lnSpc>
              <a:spcBef>
                <a:spcPct val="20000"/>
              </a:spcBef>
              <a:spcAft>
                <a:spcPts val="600"/>
              </a:spcAft>
              <a:buClr>
                <a:schemeClr val="accent1">
                  <a:lumMod val="75000"/>
                </a:schemeClr>
              </a:buClr>
              <a:buSzPct val="145000"/>
              <a:buFont typeface="Arial"/>
              <a:buChar char="•"/>
            </a:pPr>
            <a:endParaRPr lang="en-US" sz="1600" dirty="0">
              <a:latin typeface="Segoe UI Light" panose="020B0502040204020203" pitchFamily="34" charset="0"/>
              <a:cs typeface="Segoe UI Light" panose="020B0502040204020203" pitchFamily="34" charset="0"/>
            </a:endParaRPr>
          </a:p>
          <a:p>
            <a:pPr marL="0" marR="0">
              <a:lnSpc>
                <a:spcPct val="90000"/>
              </a:lnSpc>
              <a:spcBef>
                <a:spcPct val="20000"/>
              </a:spcBef>
              <a:spcAft>
                <a:spcPts val="600"/>
              </a:spcAft>
              <a:buClr>
                <a:schemeClr val="accent1">
                  <a:lumMod val="75000"/>
                </a:schemeClr>
              </a:buClr>
              <a:buSzPct val="145000"/>
            </a:pPr>
            <a:r>
              <a:rPr lang="en-US" sz="1600" b="1" i="1" dirty="0">
                <a:latin typeface="Segoe UI Light" panose="020B0502040204020203" pitchFamily="34" charset="0"/>
                <a:cs typeface="Segoe UI Light" panose="020B0502040204020203" pitchFamily="34" charset="0"/>
              </a:rPr>
              <a:t>Technologies, languages, tools, and algorithms used throughout the project. </a:t>
            </a:r>
            <a:endParaRPr lang="en-US" sz="1600" dirty="0">
              <a:latin typeface="Segoe UI Light" panose="020B0502040204020203" pitchFamily="34" charset="0"/>
              <a:cs typeface="Segoe UI Light" panose="020B0502040204020203" pitchFamily="34" charset="0"/>
            </a:endParaRPr>
          </a:p>
          <a:p>
            <a:pPr marL="285750" marR="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1600" dirty="0">
                <a:latin typeface="Segoe UI Light" panose="020B0502040204020203" pitchFamily="34" charset="0"/>
                <a:cs typeface="Segoe UI Light" panose="020B0502040204020203" pitchFamily="34" charset="0"/>
              </a:rPr>
              <a:t>For data processing, it is planned to work with:</a:t>
            </a:r>
          </a:p>
          <a:p>
            <a:pPr marL="285750" marR="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1600" dirty="0">
                <a:latin typeface="Segoe UI Light" panose="020B0502040204020203" pitchFamily="34" charset="0"/>
                <a:cs typeface="Segoe UI Light" panose="020B0502040204020203" pitchFamily="34" charset="0"/>
              </a:rPr>
              <a:t>Python</a:t>
            </a:r>
          </a:p>
          <a:p>
            <a:pPr marL="285750" marR="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1600" dirty="0">
                <a:latin typeface="Segoe UI Light" panose="020B0502040204020203" pitchFamily="34" charset="0"/>
                <a:cs typeface="Segoe UI Light" panose="020B0502040204020203" pitchFamily="34" charset="0"/>
              </a:rPr>
              <a:t>Machine Learning models</a:t>
            </a:r>
          </a:p>
          <a:p>
            <a:pPr marL="285750" marR="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1600" dirty="0">
                <a:latin typeface="Segoe UI Light" panose="020B0502040204020203" pitchFamily="34" charset="0"/>
                <a:cs typeface="Segoe UI Light" panose="020B0502040204020203" pitchFamily="34" charset="0"/>
              </a:rPr>
              <a:t>Data Base - MongoDB</a:t>
            </a:r>
          </a:p>
          <a:p>
            <a:pPr marL="285750" marR="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
            </a:pPr>
            <a:r>
              <a:rPr lang="en-US" sz="1600" dirty="0">
                <a:latin typeface="Segoe UI Light" panose="020B0502040204020203" pitchFamily="34" charset="0"/>
                <a:cs typeface="Segoe UI Light" panose="020B0502040204020203" pitchFamily="34" charset="0"/>
              </a:rPr>
              <a:t>Tableau</a:t>
            </a:r>
          </a:p>
        </p:txBody>
      </p:sp>
    </p:spTree>
    <p:extLst>
      <p:ext uri="{BB962C8B-B14F-4D97-AF65-F5344CB8AC3E}">
        <p14:creationId xmlns:p14="http://schemas.microsoft.com/office/powerpoint/2010/main" val="3366287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TotalTime>
  <Words>524</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Corbel</vt:lpstr>
      <vt:lpstr>Segoe UI Light</vt:lpstr>
      <vt:lpstr>Segoe UI Symbol</vt:lpstr>
      <vt:lpstr>Wingdings</vt:lpstr>
      <vt:lpstr>Parallax</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Urbina, Carmen</dc:creator>
  <cp:lastModifiedBy>Urbina, Carmen</cp:lastModifiedBy>
  <cp:revision>3</cp:revision>
  <dcterms:created xsi:type="dcterms:W3CDTF">2021-11-01T16:39:13Z</dcterms:created>
  <dcterms:modified xsi:type="dcterms:W3CDTF">2021-11-01T16:59:42Z</dcterms:modified>
</cp:coreProperties>
</file>