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72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64" autoAdjust="0"/>
  </p:normalViewPr>
  <p:slideViewPr>
    <p:cSldViewPr snapToGrid="0">
      <p:cViewPr varScale="1">
        <p:scale>
          <a:sx n="99" d="100"/>
          <a:sy n="99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972B8-8117-4E06-A7F4-F1441BD9C51C}" type="datetimeFigureOut">
              <a:rPr lang="hr-HR" smtClean="0"/>
              <a:t>29.5.2017.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605B-FF61-487D-92C1-124AC5C52E1C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853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D301C-C263-F249-9A8C-D6DB52895293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1935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605B-FF61-487D-92C1-124AC5C52E1C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92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87236"/>
            <a:ext cx="10058400" cy="253787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630988"/>
            <a:ext cx="10061171" cy="967632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57200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C07C-4A26-4B52-9732-C84BB5692B01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1097280" y="5669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4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C0DB-67FB-4E3A-AA35-C0C637EDE931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15</a:t>
            </a:r>
          </a:p>
        </p:txBody>
      </p:sp>
    </p:spTree>
    <p:extLst>
      <p:ext uri="{BB962C8B-B14F-4D97-AF65-F5344CB8AC3E}">
        <p14:creationId xmlns:p14="http://schemas.microsoft.com/office/powerpoint/2010/main" val="24657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FAD9-182D-4610-9858-CB4F2C4B8D84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15</a:t>
            </a:r>
          </a:p>
        </p:txBody>
      </p:sp>
    </p:spTree>
    <p:extLst>
      <p:ext uri="{BB962C8B-B14F-4D97-AF65-F5344CB8AC3E}">
        <p14:creationId xmlns:p14="http://schemas.microsoft.com/office/powerpoint/2010/main" val="157685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664-B4D3-4929-94D3-98961AB0F135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206970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26E6-85FA-4FE2-9226-90AE0DA31869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6705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CDE-A476-461D-9061-34B648948F6A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86182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1E64-D36B-48DC-B07A-13F731966BB4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21601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03C-45E3-4149-BECE-07E57FEC9577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0920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C1E3-AC6B-4F63-8873-31BD10F5E3DA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7690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3913-18BC-4D81-B013-03029AF792CF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15</a:t>
            </a:r>
          </a:p>
        </p:txBody>
      </p:sp>
    </p:spTree>
    <p:extLst>
      <p:ext uri="{BB962C8B-B14F-4D97-AF65-F5344CB8AC3E}">
        <p14:creationId xmlns:p14="http://schemas.microsoft.com/office/powerpoint/2010/main" val="22753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374B-EA49-41C4-AFC6-CE337EB9B0F2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15</a:t>
            </a:r>
          </a:p>
        </p:txBody>
      </p:sp>
    </p:spTree>
    <p:extLst>
      <p:ext uri="{BB962C8B-B14F-4D97-AF65-F5344CB8AC3E}">
        <p14:creationId xmlns:p14="http://schemas.microsoft.com/office/powerpoint/2010/main" val="144704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0876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EF410B6A-FE2C-4DF0-9817-B56CE26B81FC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0F041252-FF71-4A62-B4F0-658515CE61E6}" type="slidenum">
              <a:rPr lang="hr-HR" smtClean="0"/>
              <a:pPr/>
              <a:t>‹#›</a:t>
            </a:fld>
            <a:r>
              <a:rPr lang="en-US" dirty="0"/>
              <a:t> od 16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82" y="20479"/>
            <a:ext cx="143847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SEMINARSKI RAD</a:t>
            </a:r>
            <a:br>
              <a:rPr lang="hr-H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br>
              <a:rPr lang="hr-H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Analiza i prikaz učinkovitosti vjetroelektrana</a:t>
            </a:r>
            <a:endParaRPr lang="hr-H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800" cap="none" spc="0" dirty="0">
                <a:solidFill>
                  <a:prstClr val="black"/>
                </a:solidFill>
              </a:rPr>
              <a:t>Dean Babić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800" cap="none" spc="0" dirty="0">
                <a:solidFill>
                  <a:prstClr val="black"/>
                </a:solidFill>
              </a:rPr>
              <a:t>Mentor: Prof. dr. sc. Željka Mihajlović</a:t>
            </a:r>
          </a:p>
          <a:p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cap="none" spc="0" dirty="0">
                <a:solidFill>
                  <a:srgbClr val="000000"/>
                </a:solidFill>
              </a:rPr>
              <a:t>SVEUČILIŠTE U ZAGREBU</a:t>
            </a:r>
            <a:endParaRPr lang="en-US" cap="none" spc="0" dirty="0">
              <a:solidFill>
                <a:srgbClr val="000000"/>
              </a:solidFill>
            </a:endParaRP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1" cap="none" spc="0" dirty="0">
                <a:solidFill>
                  <a:srgbClr val="000000"/>
                </a:solidFill>
              </a:rPr>
              <a:t>FAKULTET ELEKTROTEHNIKE I RAČUNARSTVA</a:t>
            </a:r>
            <a:endParaRPr lang="en-US" cap="none" spc="0" dirty="0">
              <a:solidFill>
                <a:srgbClr val="000000"/>
              </a:solidFill>
            </a:endParaRPr>
          </a:p>
          <a:p>
            <a:pPr algn="ctr"/>
            <a:endParaRPr lang="hr-HR" dirty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25F2-B585-49E8-B46C-C8F4508BE650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241073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7280" y="1845733"/>
            <a:ext cx="4822257" cy="37272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Vrlo kompleksno, ali i veoma ključno bilo je pravilno dizajnirati oblik lopatice zbog fizikalnih simulacija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Krivulja lopatice omogućiti će nam da možemo regulirati brzinu kojom se okreće rotor ugađanjem kuta </a:t>
            </a:r>
            <a:r>
              <a:rPr lang="el-GR" sz="2800" dirty="0"/>
              <a:t>β</a:t>
            </a:r>
            <a:endParaRPr lang="hr-HR" sz="28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26" y="1953928"/>
            <a:ext cx="5180191" cy="3725781"/>
          </a:xfrm>
          <a:prstGeom prst="rect">
            <a:avLst/>
          </a:prstGeom>
        </p:spPr>
      </p:pic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DC6-0A1A-49EC-8CE5-AD5D6E07D648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10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41180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7281" y="1845734"/>
            <a:ext cx="4908884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Izrada UV mapa je potrebna kako bi dali izgled našim 3D modelima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UV preslikavanje Blender provodi automatski, no nekad je potrebno definirati šavove za bolju kvalitetu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Blender nudi mogućnost fizikalnih simulacija, no ne mogu se prenositi u Unity razvojnu okolinu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22" y="1973179"/>
            <a:ext cx="5339425" cy="3503595"/>
          </a:xfrm>
          <a:prstGeom prst="rect">
            <a:avLst/>
          </a:prstGeom>
        </p:spPr>
      </p:pic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3AEC-BAB6-4DA7-8F1C-0444E8622D40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11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46692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U Unity razvojnom alatu definiramo naš vjetroagregat kao kruto tijelo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Kruta tijela Unity manipulira interno uz pomoć svog naprednog Engine-a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Dodatno treba definirati vjetrovito područje (engl. wind zone)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Kako bi simulator bio prirodan i intuitivan za korištenje, kamera se mora ponašati kao kruto tijelo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Teren koji se simulira radi se uz pomoć Unity-evog alata za manipuliranje terenom, dimenzije su sve u 1:1 mjeri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DE32-E079-4DA0-92B4-0EBB91908032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12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8774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7403"/>
            <a:ext cx="10058400" cy="3780444"/>
          </a:xfrm>
        </p:spPr>
      </p:pic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478-7094-45ED-947E-59734EE52794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13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0189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7280" y="3147460"/>
            <a:ext cx="10058400" cy="2721633"/>
          </a:xfrm>
        </p:spPr>
        <p:txBody>
          <a:bodyPr>
            <a:normAutofit/>
          </a:bodyPr>
          <a:lstStyle/>
          <a:p>
            <a:pPr algn="ctr"/>
            <a:r>
              <a:rPr lang="hr-HR" sz="4400" dirty="0"/>
              <a:t>[Demonstracija]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E06A-F4B3-4BC8-A219-87CBEFD41281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14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47107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Unity i Blender su napredni alati za izradu scena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S obzirom na cijenu investicije simulacija je mali trošak, ali nudi izrazito korisne informacije</a:t>
            </a:r>
            <a:endParaRPr lang="hr-HR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Mogući prijedlozi za daljnju implementaciju:</a:t>
            </a:r>
          </a:p>
          <a:p>
            <a:pPr lvl="1"/>
            <a:r>
              <a:rPr lang="hr-HR" sz="2600" b="1" dirty="0"/>
              <a:t> </a:t>
            </a:r>
            <a:r>
              <a:rPr lang="hr-HR" sz="2600" dirty="0"/>
              <a:t>višestruki dinamički vjetrovi</a:t>
            </a:r>
          </a:p>
          <a:p>
            <a:pPr lvl="1"/>
            <a:r>
              <a:rPr lang="hr-HR" sz="2600" dirty="0"/>
              <a:t> simulacija međusobnih utjecaja</a:t>
            </a:r>
          </a:p>
          <a:p>
            <a:pPr lvl="1"/>
            <a:r>
              <a:rPr lang="hr-HR" sz="2600" dirty="0"/>
              <a:t> pametno planiranje krivulja snage u ovisnosti o parametara mreže</a:t>
            </a:r>
          </a:p>
          <a:p>
            <a:pPr lvl="1"/>
            <a:r>
              <a:rPr lang="hr-HR" sz="2600" dirty="0"/>
              <a:t> interaktivno postavljanje vjetroagregata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D9F2-D680-4A3C-B42A-E5BC475AC04C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15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03814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42197"/>
          </a:xfrm>
        </p:spPr>
        <p:txBody>
          <a:bodyPr/>
          <a:lstStyle/>
          <a:p>
            <a:pPr algn="ctr"/>
            <a:r>
              <a:rPr lang="hr-HR" i="1" dirty="0">
                <a:latin typeface="Bell MT" panose="02020503060305020303" pitchFamily="18" charset="0"/>
              </a:rPr>
              <a:t>Hvala na pozornosti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7280" y="3200400"/>
            <a:ext cx="10058400" cy="2668694"/>
          </a:xfrm>
        </p:spPr>
        <p:txBody>
          <a:bodyPr>
            <a:normAutofit/>
          </a:bodyPr>
          <a:lstStyle/>
          <a:p>
            <a:pPr algn="ctr"/>
            <a:endParaRPr lang="hr-HR" sz="3200" dirty="0"/>
          </a:p>
          <a:p>
            <a:pPr algn="ctr"/>
            <a:r>
              <a:rPr lang="hr-HR" sz="3200" dirty="0"/>
              <a:t>Ima li kakvih pitanja?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CACB-1CAD-4CA6-9235-19AE0D16AF74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16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00658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hr-HR" sz="2800" noProof="0" dirty="0"/>
              <a:t>  Uvod</a:t>
            </a:r>
          </a:p>
          <a:p>
            <a:pPr>
              <a:buFont typeface="Arial" charset="0"/>
              <a:buChar char="•"/>
            </a:pPr>
            <a:r>
              <a:rPr lang="hr-HR" sz="2800" noProof="0" dirty="0"/>
              <a:t> Utjecaj na okoliš</a:t>
            </a:r>
          </a:p>
          <a:p>
            <a:pPr>
              <a:buFont typeface="Arial" charset="0"/>
              <a:buChar char="•"/>
            </a:pPr>
            <a:r>
              <a:rPr lang="hr-HR" sz="2800" noProof="0" dirty="0"/>
              <a:t> Ekonomski čimbenici</a:t>
            </a:r>
          </a:p>
          <a:p>
            <a:pPr>
              <a:buFont typeface="Arial" charset="0"/>
              <a:buChar char="•"/>
            </a:pPr>
            <a:r>
              <a:rPr lang="hr-HR" sz="2800" noProof="0" dirty="0"/>
              <a:t> Fizikalni čimbenici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Implementacija</a:t>
            </a:r>
            <a:endParaRPr lang="hr-HR" sz="2800" noProof="0" dirty="0"/>
          </a:p>
          <a:p>
            <a:pPr>
              <a:buFont typeface="Arial" charset="0"/>
              <a:buChar char="•"/>
            </a:pPr>
            <a:r>
              <a:rPr lang="hr-HR" sz="2800" noProof="0" dirty="0"/>
              <a:t> Zaključak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2796-C8F0-4C3A-9F3C-61D6F7E7B01F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2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21954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hr-HR" sz="2800" dirty="0"/>
              <a:t> Globalni kumulativni kapacitet energije vjetra povećao se 20 puta u proteklih 15 godina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Vjetroelektrana ima fluktuirajuću energetsku proizvodnju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Postaju izvor smetnji u distribucijskoj mreži?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Vjetroelektrane se moraju ponašati kao jedna upravljiva cjelina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Potrebno je smanjiti cijenu po kilowatu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6BC-BEE7-413C-AE84-C97287B91FE3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3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31801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Utjecaj na okoliš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hr-HR" sz="2800" dirty="0"/>
              <a:t>Prelazak na obnovljive izvore energije osigurava:</a:t>
            </a:r>
          </a:p>
          <a:p>
            <a:pPr lvl="1">
              <a:buFont typeface="Wingdings" charset="2"/>
              <a:buChar char="§"/>
            </a:pPr>
            <a:r>
              <a:rPr lang="hr-HR" sz="2600" dirty="0"/>
              <a:t> čišći zrak</a:t>
            </a:r>
          </a:p>
          <a:p>
            <a:pPr lvl="1">
              <a:buFont typeface="Wingdings" charset="2"/>
              <a:buChar char="§"/>
            </a:pPr>
            <a:r>
              <a:rPr lang="hr-HR" sz="2600" dirty="0"/>
              <a:t> smanjenje zastupljenosti astme i pulmoloških bolesti</a:t>
            </a:r>
          </a:p>
          <a:p>
            <a:pPr lvl="1">
              <a:buFont typeface="Wingdings" charset="2"/>
              <a:buChar char="§"/>
            </a:pPr>
            <a:r>
              <a:rPr lang="hr-HR" sz="2600" dirty="0"/>
              <a:t> smanjenje stakleničkih plinova</a:t>
            </a:r>
          </a:p>
          <a:p>
            <a:pPr lvl="1">
              <a:buFont typeface="Wingdings" charset="2"/>
              <a:buChar char="§"/>
            </a:pPr>
            <a:r>
              <a:rPr lang="hr-HR" sz="2600" dirty="0"/>
              <a:t> smanjenje proizvodnje radioaktivnog otpada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Nema dodatnih prerađivanja goriva te otpada, samo onaj otpad koji se stvara prilikom proizvodnje i instalacije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Vjetroelektrane nepovoljno pogoduju stradavanju ptica i šišmiša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5A4C-9248-4E2E-BAB2-CE55379EBB5F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4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8985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Utjecaj na okoliš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hr-HR" sz="2800" dirty="0"/>
              <a:t>Postoji rješenje za</a:t>
            </a:r>
            <a:r>
              <a:rPr lang="en-US" sz="2800" dirty="0"/>
              <a:t> </a:t>
            </a:r>
            <a:r>
              <a:rPr lang="hr-HR" sz="2800" dirty="0"/>
              <a:t>stradavanje šišmiša</a:t>
            </a:r>
          </a:p>
          <a:p>
            <a:pPr marL="0" indent="0">
              <a:buNone/>
            </a:pPr>
            <a:r>
              <a:rPr lang="hr-HR" sz="2800" dirty="0"/>
              <a:t>	gašenje vjetroagregata u razdoblju od 15. lipnja do 15. 	studenog tokom noći kako bi mogli migrirati</a:t>
            </a:r>
            <a:endParaRPr lang="en-US" sz="2800" dirty="0"/>
          </a:p>
          <a:p>
            <a:pPr marL="0" indent="0">
              <a:buNone/>
            </a:pPr>
            <a:endParaRPr lang="hr-HR" sz="28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2" y="3513600"/>
            <a:ext cx="10960535" cy="2355494"/>
          </a:xfrm>
          <a:prstGeom prst="rect">
            <a:avLst/>
          </a:prstGeom>
        </p:spPr>
      </p:pic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9066-922C-4FB2-95FA-AF89399A71C1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5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3326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Ekonomski čimbenici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hr-HR" sz="2800" dirty="0"/>
              <a:t> Za razliku od termoelektrana koje moraju vaditi, transportirati i obrađivati fosilna goriva, vjetar je dostupan na licu mjesta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Cijena po megawatu je pala za 11.5% za priobalne VE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Vjetar je nekonzistentan i dinamičan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Prouzrokuju buku pa nisu poželjni blizu naselja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Tko najviše ulaže: Kina (42.7%), SAD (15%), Njemačka (10%)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C2A6-A1BE-4214-9EB3-5A377B00C056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6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5029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59" y="2021306"/>
            <a:ext cx="5248216" cy="322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Fizikalni čimbenici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67548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hr-HR" sz="2800" dirty="0"/>
              <a:t>Velik problem varijabilnosti vjetra geografski i trenutačno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hr-HR" sz="2800" dirty="0"/>
              <a:t>Učestalost se opisuje pomoću Weibullove razdiobe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Općenito brzina vjetra ima četiri komponente: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600" dirty="0"/>
              <a:t>osnovna, linearna promjena, udarna promjena te komponenta podložna šumu</a:t>
            </a:r>
          </a:p>
        </p:txBody>
      </p:sp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3BA-E145-4E72-A585-22D1DF520083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7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01338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Fizikalni čimbenici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40428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 Formula </a:t>
            </a:r>
            <a:r>
              <a:rPr lang="hr-HR" sz="2800" dirty="0"/>
              <a:t>za specifičnu snagu vjetra glasi </a:t>
            </a:r>
            <a:r>
              <a:rPr lang="hr-HR" sz="2800" i="1" dirty="0"/>
              <a:t>P = ½ρ</a:t>
            </a:r>
            <a:r>
              <a:rPr lang="hr-HR" sz="2800" i="1" baseline="-25000" dirty="0"/>
              <a:t>z</a:t>
            </a:r>
            <a:r>
              <a:rPr lang="hr-HR" sz="2800" i="1" dirty="0"/>
              <a:t>U</a:t>
            </a:r>
            <a:r>
              <a:rPr lang="hr-HR" sz="2800" i="1" baseline="30000" dirty="0"/>
              <a:t>3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hr-HR" sz="2800" dirty="0"/>
              <a:t>Formula za snagu vjetroagregata glasi    </a:t>
            </a:r>
            <a:r>
              <a:rPr lang="hr-HR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hr-HR" sz="28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hr-HR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= ½ρ</a:t>
            </a:r>
            <a:r>
              <a:rPr lang="hr-HR" sz="28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z</a:t>
            </a:r>
            <a:r>
              <a:rPr lang="hr-HR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hr-HR" sz="2800" i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hr-HR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πU</a:t>
            </a:r>
            <a:r>
              <a:rPr lang="hr-HR" sz="2800" i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hr-HR" sz="2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Cp</a:t>
            </a:r>
          </a:p>
          <a:p>
            <a:pPr>
              <a:buFont typeface="Arial" charset="0"/>
              <a:buChar char="•"/>
            </a:pPr>
            <a:r>
              <a:rPr lang="hr-H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Najbolja učinkovitost se postiže za </a:t>
            </a:r>
            <a:r>
              <a:rPr lang="hr-HR" i="1" dirty="0"/>
              <a:t>λ = 7</a:t>
            </a:r>
            <a:r>
              <a:rPr lang="hr-HR" dirty="0"/>
              <a:t>  </a:t>
            </a:r>
            <a:r>
              <a:rPr lang="hr-HR" sz="2800" dirty="0"/>
              <a:t>odnosno kada je brzina vjetra oko 12 m/s</a:t>
            </a:r>
          </a:p>
          <a:p>
            <a:pPr>
              <a:buFont typeface="Arial" charset="0"/>
              <a:buChar char="•"/>
            </a:pPr>
            <a:r>
              <a:rPr lang="hr-HR" sz="2800" dirty="0"/>
              <a:t> Betzova granica -&gt; nijedan vjetroagregat ne može biti učinkovitiji od 59.3%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47" y="2204185"/>
            <a:ext cx="4349789" cy="2832623"/>
          </a:xfrm>
          <a:prstGeom prst="rect">
            <a:avLst/>
          </a:prstGeom>
        </p:spPr>
      </p:pic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7168-E489-4CB9-928E-57163D2860C1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8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82973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7281" y="1845734"/>
            <a:ext cx="5717406" cy="4023360"/>
          </a:xfrm>
        </p:spPr>
        <p:txBody>
          <a:bodyPr>
            <a:normAutofit fontScale="92500"/>
          </a:bodyPr>
          <a:lstStyle/>
          <a:p>
            <a:r>
              <a:rPr lang="hr-HR" sz="2800" dirty="0"/>
              <a:t>3D model Končarevog vjetroagregata model K80</a:t>
            </a:r>
          </a:p>
          <a:p>
            <a:r>
              <a:rPr lang="hr-HR" sz="2800" dirty="0"/>
              <a:t>Najbitniji dijelovi za simulaciju su: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elektromotor za zakretanje gondole (2)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glavčina (5)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elektromotor za zakretanje lopatice (7)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lopatica (8)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stup (15)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89" y="1970862"/>
            <a:ext cx="4804465" cy="3610505"/>
          </a:xfrm>
          <a:prstGeom prst="rect">
            <a:avLst/>
          </a:prstGeom>
        </p:spPr>
      </p:pic>
      <p:sp>
        <p:nvSpPr>
          <p:cNvPr id="8" name="Rezervirano mjesto datum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FFD3-7FCC-4E58-B7A9-F6631537334E}" type="datetime4">
              <a:rPr lang="hr-HR" smtClean="0"/>
              <a:t>29. svibnja 2017.</a:t>
            </a:fld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41252-FF71-4A62-B4F0-658515CE61E6}" type="slidenum">
              <a:rPr lang="hr-HR" smtClean="0"/>
              <a:pPr/>
              <a:t>9</a:t>
            </a:fld>
            <a:r>
              <a:rPr lang="en-US" dirty="0"/>
              <a:t> od 16</a:t>
            </a:r>
          </a:p>
        </p:txBody>
      </p:sp>
    </p:spTree>
    <p:extLst>
      <p:ext uri="{BB962C8B-B14F-4D97-AF65-F5344CB8AC3E}">
        <p14:creationId xmlns:p14="http://schemas.microsoft.com/office/powerpoint/2010/main" val="1494970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637</Words>
  <Application>Microsoft Office PowerPoint</Application>
  <PresentationFormat>Široki zaslon</PresentationFormat>
  <Paragraphs>114</Paragraphs>
  <Slides>16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3" baseType="lpstr">
      <vt:lpstr>SimSun</vt:lpstr>
      <vt:lpstr>Arial</vt:lpstr>
      <vt:lpstr>Bell MT</vt:lpstr>
      <vt:lpstr>Calibri</vt:lpstr>
      <vt:lpstr>Times New Roman</vt:lpstr>
      <vt:lpstr>Wingdings</vt:lpstr>
      <vt:lpstr>Retrospect</vt:lpstr>
      <vt:lpstr>SEMINARSKI RAD  Analiza i prikaz učinkovitosti vjetroelektrana</vt:lpstr>
      <vt:lpstr>Sadržaj</vt:lpstr>
      <vt:lpstr>Uvod</vt:lpstr>
      <vt:lpstr>Utjecaj na okoliš</vt:lpstr>
      <vt:lpstr>Utjecaj na okoliš</vt:lpstr>
      <vt:lpstr>Ekonomski čimbenici</vt:lpstr>
      <vt:lpstr>Fizikalni čimbenici</vt:lpstr>
      <vt:lpstr>Fizikalni čimbenici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Zaključak</vt:lpstr>
      <vt:lpstr>Hvala na pozornosti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Babić</dc:creator>
  <cp:lastModifiedBy>Dean Babić</cp:lastModifiedBy>
  <cp:revision>24</cp:revision>
  <dcterms:created xsi:type="dcterms:W3CDTF">2017-05-06T10:02:35Z</dcterms:created>
  <dcterms:modified xsi:type="dcterms:W3CDTF">2017-05-28T23:16:50Z</dcterms:modified>
</cp:coreProperties>
</file>