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9" r:id="rId4"/>
    <p:sldId id="258" r:id="rId5"/>
    <p:sldId id="306" r:id="rId6"/>
    <p:sldId id="260" r:id="rId7"/>
    <p:sldId id="344" r:id="rId8"/>
    <p:sldId id="345" r:id="rId9"/>
    <p:sldId id="346" r:id="rId10"/>
    <p:sldId id="347" r:id="rId11"/>
    <p:sldId id="348" r:id="rId12"/>
    <p:sldId id="349" r:id="rId13"/>
    <p:sldId id="352" r:id="rId14"/>
    <p:sldId id="351" r:id="rId15"/>
    <p:sldId id="353" r:id="rId16"/>
    <p:sldId id="354" r:id="rId17"/>
    <p:sldId id="356" r:id="rId18"/>
    <p:sldId id="357" r:id="rId19"/>
    <p:sldId id="358" r:id="rId20"/>
    <p:sldId id="359" r:id="rId22"/>
    <p:sldId id="361" r:id="rId23"/>
    <p:sldId id="362" r:id="rId24"/>
    <p:sldId id="363" r:id="rId25"/>
    <p:sldId id="400" r:id="rId26"/>
    <p:sldId id="401" r:id="rId27"/>
    <p:sldId id="402" r:id="rId28"/>
    <p:sldId id="403" r:id="rId29"/>
    <p:sldId id="404" r:id="rId30"/>
    <p:sldId id="405" r:id="rId3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FFFF"/>
    <a:srgbClr val="EDDC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08" d="100"/>
          <a:sy n="108" d="100"/>
        </p:scale>
        <p:origin x="-636" y="-84"/>
      </p:cViewPr>
      <p:guideLst>
        <p:guide orient="horz" pos="2203"/>
        <p:guide pos="2880"/>
        <p:guide pos="69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79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710"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576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600200"/>
            <a:ext cx="40576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3979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3979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4629" y="1535113"/>
            <a:ext cx="404217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4629" y="2174875"/>
            <a:ext cx="404217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710"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447" y="273050"/>
            <a:ext cx="511135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710"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891"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1791891"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DCB9"/>
        </a:solidFill>
        <a:effectLst/>
      </p:bgPr>
    </p:bg>
    <p:spTree>
      <p:nvGrpSpPr>
        <p:cNvPr id="1" name=""/>
        <p:cNvGrpSpPr/>
        <p:nvPr/>
      </p:nvGrpSpPr>
      <p:grpSpPr/>
      <p:sp>
        <p:nvSpPr>
          <p:cNvPr id="1026" name="Oval 40"/>
          <p:cNvSpPr/>
          <p:nvPr/>
        </p:nvSpPr>
        <p:spPr>
          <a:xfrm>
            <a:off x="625079" y="965200"/>
            <a:ext cx="297656" cy="66675"/>
          </a:xfrm>
          <a:prstGeom prst="ellipse">
            <a:avLst/>
          </a:prstGeom>
          <a:solidFill>
            <a:srgbClr val="806D3E"/>
          </a:solidFill>
          <a:ln w="9525">
            <a:noFill/>
          </a:ln>
        </p:spPr>
        <p:txBody>
          <a:bodyPr/>
          <a:p>
            <a:pPr lvl="0" eaLnBrk="1" hangingPunct="1"/>
            <a:endParaRPr lang="zh-CN" altLang="zh-CN" sz="100" dirty="0">
              <a:solidFill>
                <a:srgbClr val="000000"/>
              </a:solidFill>
              <a:latin typeface="Calibri" panose="020F0502020204030204" pitchFamily="34" charset="0"/>
              <a:sym typeface="宋体" panose="02010600030101010101" pitchFamily="2" charset="-122"/>
            </a:endParaRPr>
          </a:p>
        </p:txBody>
      </p:sp>
      <p:sp>
        <p:nvSpPr>
          <p:cNvPr id="1027" name="Freeform 41"/>
          <p:cNvSpPr/>
          <p:nvPr/>
        </p:nvSpPr>
        <p:spPr>
          <a:xfrm>
            <a:off x="594122" y="333375"/>
            <a:ext cx="359569" cy="663575"/>
          </a:xfrm>
          <a:custGeom>
            <a:avLst/>
            <a:gdLst>
              <a:gd name="txL" fmla="*/ 0 w 128"/>
              <a:gd name="txT" fmla="*/ 0 h 177"/>
              <a:gd name="txR" fmla="*/ 128 w 128"/>
              <a:gd name="txB" fmla="*/ 177 h 177"/>
            </a:gdLst>
            <a:ahLst/>
            <a:cxnLst>
              <a:cxn ang="0">
                <a:pos x="479425" y="254933"/>
              </a:cxn>
              <a:cxn ang="0">
                <a:pos x="479425" y="239937"/>
              </a:cxn>
              <a:cxn ang="0">
                <a:pos x="239713" y="0"/>
              </a:cxn>
              <a:cxn ang="0">
                <a:pos x="0" y="239937"/>
              </a:cxn>
              <a:cxn ang="0">
                <a:pos x="0" y="262431"/>
              </a:cxn>
              <a:cxn ang="0">
                <a:pos x="0" y="266180"/>
              </a:cxn>
              <a:cxn ang="0">
                <a:pos x="239713" y="663575"/>
              </a:cxn>
              <a:cxn ang="0">
                <a:pos x="468188" y="311168"/>
              </a:cxn>
              <a:cxn ang="0">
                <a:pos x="479425" y="254933"/>
              </a:cxn>
            </a:cxnLst>
            <a:rect l="txL" t="txT" r="txR" b="tx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8CB208">
              <a:alpha val="100000"/>
            </a:srgbClr>
          </a:solidFill>
          <a:ln w="9525">
            <a:noFill/>
          </a:ln>
        </p:spPr>
        <p:txBody>
          <a:bodyPr/>
          <a:p>
            <a:endParaRPr lang="zh-CN" altLang="en-US" sz="100"/>
          </a:p>
        </p:txBody>
      </p:sp>
      <p:sp>
        <p:nvSpPr>
          <p:cNvPr id="1028" name="Oval 42"/>
          <p:cNvSpPr/>
          <p:nvPr/>
        </p:nvSpPr>
        <p:spPr>
          <a:xfrm>
            <a:off x="638175" y="403225"/>
            <a:ext cx="270272" cy="360363"/>
          </a:xfrm>
          <a:prstGeom prst="ellipse">
            <a:avLst/>
          </a:prstGeom>
          <a:solidFill>
            <a:srgbClr val="FFFFFF">
              <a:alpha val="32156"/>
            </a:srgbClr>
          </a:solidFill>
          <a:ln w="57150">
            <a:noFill/>
          </a:ln>
        </p:spPr>
        <p:txBody>
          <a:bodyPr/>
          <a:p>
            <a:pPr lvl="0" eaLnBrk="1" hangingPunct="1"/>
            <a:endParaRPr lang="zh-CN" altLang="zh-CN" sz="100" dirty="0">
              <a:solidFill>
                <a:srgbClr val="000000"/>
              </a:solidFill>
              <a:latin typeface="Calibri" panose="020F0502020204030204" pitchFamily="34" charset="0"/>
              <a:sym typeface="宋体" panose="02010600030101010101" pitchFamily="2" charset="-122"/>
            </a:endParaRPr>
          </a:p>
        </p:txBody>
      </p:sp>
      <p:sp>
        <p:nvSpPr>
          <p:cNvPr id="1029" name="TextBox 15"/>
          <p:cNvSpPr/>
          <p:nvPr/>
        </p:nvSpPr>
        <p:spPr>
          <a:xfrm>
            <a:off x="529829" y="412750"/>
            <a:ext cx="486965" cy="275590"/>
          </a:xfrm>
          <a:prstGeom prst="rect">
            <a:avLst/>
          </a:prstGeom>
          <a:noFill/>
          <a:ln w="9525">
            <a:noFill/>
          </a:ln>
        </p:spPr>
        <p:txBody>
          <a:bodyPr>
            <a:spAutoFit/>
          </a:bodyPr>
          <a:p>
            <a:pPr lvl="0" algn="ctr" eaLnBrk="1" hangingPunct="1"/>
            <a:fld id="{9A0DB2DC-4C9A-4742-B13C-FB6460FD3503}" type="slidenum">
              <a:rPr lang="zh-CN" altLang="en-US" sz="1200" dirty="0">
                <a:solidFill>
                  <a:schemeClr val="bg1"/>
                </a:solidFill>
                <a:latin typeface="Arial Unicode MS" pitchFamily="34" charset="-122"/>
                <a:ea typeface="Arial Unicode MS" pitchFamily="34" charset="-122"/>
                <a:sym typeface="Arial Unicode MS" pitchFamily="34" charset="-122"/>
              </a:rPr>
            </a:fld>
            <a:r>
              <a:rPr lang="zh-CN" altLang="en-US" sz="1200" dirty="0">
                <a:solidFill>
                  <a:schemeClr val="bg1"/>
                </a:solidFill>
                <a:latin typeface="Arial Unicode MS" pitchFamily="34" charset="-122"/>
                <a:ea typeface="Arial Unicode MS" pitchFamily="34" charset="-122"/>
                <a:sym typeface="Arial Unicode MS" pitchFamily="34" charset="-122"/>
              </a:rPr>
              <a:t> </a:t>
            </a:r>
            <a:endParaRPr lang="zh-CN" altLang="en-US" sz="1200" b="1" dirty="0">
              <a:solidFill>
                <a:schemeClr val="bg1"/>
              </a:solidFill>
              <a:latin typeface="Arial Unicode MS" pitchFamily="34" charset="-122"/>
              <a:ea typeface="Arial Unicode MS" pitchFamily="34" charset="-122"/>
              <a:sym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914400" indent="-914400" algn="l" rtl="0" fontAlgn="base">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jpe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6.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oleObject" Target="../embeddings/oleObject2.bin"/><Relationship Id="rId3" Type="http://schemas.openxmlformats.org/officeDocument/2006/relationships/image" Target="../media/image17.wmf"/><Relationship Id="rId2" Type="http://schemas.openxmlformats.org/officeDocument/2006/relationships/oleObject" Target="../embeddings/oleObject1.bin"/><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5.jpeg"/><Relationship Id="rId3" Type="http://schemas.openxmlformats.org/officeDocument/2006/relationships/hyperlink" Target="http://www.mmbearing.com/xinwen/002930861.html" TargetMode="Externa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8CB208"/>
        </a:solidFill>
        <a:effectLst/>
      </p:bgPr>
    </p:bg>
    <p:spTree>
      <p:nvGrpSpPr>
        <p:cNvPr id="1" name=""/>
        <p:cNvGrpSpPr/>
        <p:nvPr/>
      </p:nvGrpSpPr>
      <p:grpSpPr/>
      <p:sp>
        <p:nvSpPr>
          <p:cNvPr id="2050" name="矩形 1"/>
          <p:cNvSpPr/>
          <p:nvPr/>
        </p:nvSpPr>
        <p:spPr>
          <a:xfrm>
            <a:off x="0" y="4037410"/>
            <a:ext cx="9144000" cy="1963340"/>
          </a:xfrm>
          <a:prstGeom prst="rect">
            <a:avLst/>
          </a:prstGeom>
          <a:solidFill>
            <a:srgbClr val="E9D4A8"/>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pic>
        <p:nvPicPr>
          <p:cNvPr id="2053" name="图片 4"/>
          <p:cNvPicPr>
            <a:picLocks noChangeAspect="1"/>
          </p:cNvPicPr>
          <p:nvPr/>
        </p:nvPicPr>
        <p:blipFill>
          <a:blip r:embed="rId1"/>
          <a:stretch>
            <a:fillRect/>
          </a:stretch>
        </p:blipFill>
        <p:spPr>
          <a:xfrm>
            <a:off x="168355" y="847249"/>
            <a:ext cx="3951684" cy="3608785"/>
          </a:xfrm>
          <a:prstGeom prst="rect">
            <a:avLst/>
          </a:prstGeom>
          <a:noFill/>
          <a:ln w="9525">
            <a:noFill/>
          </a:ln>
        </p:spPr>
      </p:pic>
      <p:sp>
        <p:nvSpPr>
          <p:cNvPr id="2060" name="矩形 65"/>
          <p:cNvSpPr/>
          <p:nvPr/>
        </p:nvSpPr>
        <p:spPr>
          <a:xfrm>
            <a:off x="4232196" y="4879420"/>
            <a:ext cx="4572000" cy="713105"/>
          </a:xfrm>
          <a:prstGeom prst="rect">
            <a:avLst/>
          </a:prstGeom>
          <a:noFill/>
          <a:ln w="9525">
            <a:noFill/>
          </a:ln>
        </p:spPr>
        <p:txBody>
          <a:bodyPr lIns="68578" tIns="34289" rIns="68578" bIns="34289">
            <a:spAutoFit/>
          </a:bodyPr>
          <a:p>
            <a:r>
              <a:rPr lang="zh-CN" altLang="zh-CN" sz="2100" dirty="0">
                <a:solidFill>
                  <a:schemeClr val="bg1"/>
                </a:solidFill>
                <a:latin typeface="微软雅黑" panose="020B0503020204020204" pitchFamily="34" charset="-122"/>
                <a:ea typeface="微软雅黑" panose="020B0503020204020204" pitchFamily="34" charset="-122"/>
              </a:rPr>
              <a:t>主讲人：熊明丽</a:t>
            </a:r>
            <a:endParaRPr lang="zh-CN" altLang="zh-CN" sz="2100" dirty="0">
              <a:solidFill>
                <a:schemeClr val="bg1"/>
              </a:solidFill>
              <a:latin typeface="微软雅黑" panose="020B0503020204020204" pitchFamily="34" charset="-122"/>
              <a:ea typeface="微软雅黑" panose="020B0503020204020204" pitchFamily="34" charset="-122"/>
            </a:endParaRPr>
          </a:p>
          <a:p>
            <a:r>
              <a:rPr lang="zh-CN" altLang="en-US" sz="2100" dirty="0">
                <a:solidFill>
                  <a:schemeClr val="bg1"/>
                </a:solidFill>
                <a:latin typeface="微软雅黑" panose="020B0503020204020204" pitchFamily="34" charset="-122"/>
                <a:ea typeface="微软雅黑" panose="020B0503020204020204" pitchFamily="34" charset="-122"/>
              </a:rPr>
              <a:t>学号：</a:t>
            </a:r>
            <a:r>
              <a:rPr lang="en-US" altLang="zh-CN" sz="2100" dirty="0">
                <a:solidFill>
                  <a:schemeClr val="bg1"/>
                </a:solidFill>
                <a:latin typeface="微软雅黑" panose="020B0503020204020204" pitchFamily="34" charset="-122"/>
                <a:ea typeface="微软雅黑" panose="020B0503020204020204" pitchFamily="34" charset="-122"/>
              </a:rPr>
              <a:t>20170713048t</a:t>
            </a:r>
            <a:endParaRPr lang="en-US" altLang="zh-CN" sz="21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793331" y="3058478"/>
            <a:ext cx="5242084" cy="64516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zh-CN" altLang="en-US" sz="3600">
                <a:solidFill>
                  <a:schemeClr val="accent4"/>
                </a:solidFill>
                <a:effectLst/>
                <a:latin typeface="微软雅黑" panose="020B0503020204020204" pitchFamily="34" charset="-122"/>
                <a:ea typeface="微软雅黑" panose="020B0503020204020204" pitchFamily="34" charset="-122"/>
              </a:rPr>
              <a:t>微机械及其精细加工技术</a:t>
            </a:r>
            <a:endParaRPr lang="zh-CN" altLang="en-US" sz="3600">
              <a:solidFill>
                <a:schemeClr val="accent4"/>
              </a:solidFill>
              <a:effectLst/>
              <a:latin typeface="微软雅黑" panose="020B0503020204020204" pitchFamily="34" charset="-122"/>
              <a:ea typeface="微软雅黑" panose="020B0503020204020204" pitchFamily="34" charset="-122"/>
            </a:endParaRPr>
          </a:p>
        </p:txBody>
      </p:sp>
    </p:spTree>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1" name="矩形 5"/>
          <p:cNvSpPr/>
          <p:nvPr/>
        </p:nvSpPr>
        <p:spPr>
          <a:xfrm>
            <a:off x="-6350" y="1050925"/>
            <a:ext cx="9157335" cy="501015"/>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不同形式的微细加工方法</a:t>
            </a:r>
            <a:endPar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
        <p:nvSpPr>
          <p:cNvPr id="2"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graphicFrame>
        <p:nvGraphicFramePr>
          <p:cNvPr id="1524766" name="表格 1524765"/>
          <p:cNvGraphicFramePr/>
          <p:nvPr/>
        </p:nvGraphicFramePr>
        <p:xfrm>
          <a:off x="443865" y="1701165"/>
          <a:ext cx="8419465" cy="4996815"/>
        </p:xfrm>
        <a:graphic>
          <a:graphicData uri="http://schemas.openxmlformats.org/drawingml/2006/table">
            <a:tbl>
              <a:tblPr/>
              <a:tblGrid>
                <a:gridCol w="687070"/>
                <a:gridCol w="3826510"/>
                <a:gridCol w="3905885"/>
              </a:tblGrid>
              <a:tr h="347980">
                <a:tc>
                  <a:txBody>
                    <a:bodyPr/>
                    <a:lstStyle>
                      <a:lvl1pPr marL="0" lvl="0" indent="0" algn="l" defTabSz="914400" rtl="0" eaLnBrk="1" fontAlgn="base" latinLnBrk="0" hangingPunct="1">
                        <a:lnSpc>
                          <a:spcPct val="100000"/>
                        </a:lnSpc>
                        <a:spcBef>
                          <a:spcPct val="20000"/>
                        </a:spcBef>
                        <a:spcAft>
                          <a:spcPct val="0"/>
                        </a:spcAft>
                        <a:buNone/>
                        <a:defRPr sz="2800" b="1" u="none" kern="1200" baseline="0">
                          <a:solidFill>
                            <a:schemeClr val="tx1"/>
                          </a:solidFill>
                          <a:latin typeface="Times New Roman" panose="02020603050405020304" pitchFamily="18" charset="0"/>
                          <a:ea typeface="黑体" panose="02010609060101010101" charset="-122"/>
                        </a:defRPr>
                      </a:lvl1pPr>
                      <a:lvl2pPr marL="0" lvl="1" indent="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spcBef>
                          <a:spcPct val="0"/>
                        </a:spcBef>
                        <a:buNone/>
                      </a:pPr>
                      <a:r>
                        <a:rPr lang="zh-CN" altLang="zh-CN" sz="1100" b="0" dirty="0">
                          <a:ea typeface="宋体" panose="02010600030101010101" pitchFamily="2" charset="-122"/>
                        </a:rPr>
                        <a:t> </a:t>
                      </a:r>
                      <a:r>
                        <a:rPr lang="zh-CN" altLang="en-US" sz="1100" b="0" dirty="0">
                          <a:ea typeface="宋体" panose="02010600030101010101" pitchFamily="2" charset="-122"/>
                        </a:rPr>
                        <a:t>加 工</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类 型</a:t>
                      </a:r>
                      <a:endParaRPr lang="zh-CN" altLang="en-US" sz="1100" b="0" dirty="0">
                        <a:ea typeface="宋体" panose="02010600030101010101" pitchFamily="2" charset="-122"/>
                      </a:endParaRPr>
                    </a:p>
                  </a:txBody>
                  <a:tcPr marL="17780" marR="177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None/>
                        <a:defRPr sz="2800" b="1" u="none" kern="1200" baseline="0">
                          <a:solidFill>
                            <a:schemeClr val="tx1"/>
                          </a:solidFill>
                          <a:latin typeface="Times New Roman" panose="02020603050405020304" pitchFamily="18" charset="0"/>
                          <a:ea typeface="黑体" panose="02010609060101010101" charset="-122"/>
                        </a:defRPr>
                      </a:lvl1pPr>
                      <a:lvl2pPr marL="0" lvl="1" indent="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spcBef>
                          <a:spcPct val="0"/>
                        </a:spcBef>
                        <a:buNone/>
                      </a:pPr>
                      <a:r>
                        <a:rPr lang="en-US" altLang="zh-CN"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加 工 机 理</a:t>
                      </a:r>
                      <a:endParaRPr lang="zh-CN" altLang="en-US" sz="1100" b="0" dirty="0">
                        <a:ea typeface="宋体" panose="02010600030101010101" pitchFamily="2" charset="-122"/>
                      </a:endParaRPr>
                    </a:p>
                  </a:txBody>
                  <a:tcPr marL="17780" marR="177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None/>
                        <a:defRPr sz="2800" b="1" u="none" kern="1200" baseline="0">
                          <a:solidFill>
                            <a:schemeClr val="tx1"/>
                          </a:solidFill>
                          <a:latin typeface="Times New Roman" panose="02020603050405020304" pitchFamily="18" charset="0"/>
                          <a:ea typeface="黑体" panose="02010609060101010101" charset="-122"/>
                        </a:defRPr>
                      </a:lvl1pPr>
                      <a:lvl2pPr marL="0" lvl="1" indent="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spcBef>
                          <a:spcPct val="0"/>
                        </a:spcBef>
                        <a:buNone/>
                      </a:pPr>
                      <a:r>
                        <a:rPr lang="en-US" altLang="zh-CN"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加 工 方 法</a:t>
                      </a:r>
                      <a:endParaRPr lang="zh-CN" altLang="en-US" sz="1100" b="0" dirty="0">
                        <a:ea typeface="宋体" panose="02010600030101010101" pitchFamily="2" charset="-122"/>
                      </a:endParaRPr>
                    </a:p>
                  </a:txBody>
                  <a:tcPr marL="17780" marR="177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217295">
                <a:tc>
                  <a:txBody>
                    <a:bodyPr/>
                    <a:lstStyle>
                      <a:lvl1pPr marL="0" lvl="0" indent="0" algn="l" defTabSz="914400" rtl="0" eaLnBrk="1" fontAlgn="base" latinLnBrk="0" hangingPunct="1">
                        <a:lnSpc>
                          <a:spcPct val="100000"/>
                        </a:lnSpc>
                        <a:spcBef>
                          <a:spcPct val="20000"/>
                        </a:spcBef>
                        <a:spcAft>
                          <a:spcPct val="0"/>
                        </a:spcAft>
                        <a:buNone/>
                        <a:defRPr sz="2800" b="1" u="none" kern="1200" baseline="0">
                          <a:solidFill>
                            <a:schemeClr val="tx1"/>
                          </a:solidFill>
                          <a:latin typeface="Times New Roman" panose="02020603050405020304" pitchFamily="18" charset="0"/>
                          <a:ea typeface="黑体" panose="02010609060101010101" charset="-122"/>
                        </a:defRPr>
                      </a:lvl1pPr>
                      <a:lvl2pPr marL="0" lvl="1" indent="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spcBef>
                          <a:spcPct val="0"/>
                        </a:spcBef>
                        <a:buNone/>
                      </a:pPr>
                      <a:r>
                        <a:rPr lang="en-US" altLang="zh-CN" sz="1100" b="0">
                          <a:latin typeface="宋体" panose="02010600030101010101" pitchFamily="2" charset="-122"/>
                          <a:ea typeface="宋体" panose="02010600030101010101" pitchFamily="2" charset="-122"/>
                        </a:rPr>
                        <a:t>    </a:t>
                      </a:r>
                      <a:endParaRPr lang="zh-CN" altLang="zh-CN" sz="1100" b="0" dirty="0">
                        <a:ea typeface="宋体" panose="02010600030101010101" pitchFamily="2" charset="-122"/>
                      </a:endParaRPr>
                    </a:p>
                    <a:p>
                      <a:pPr marL="0" lvl="0" indent="0" algn="just">
                        <a:spcBef>
                          <a:spcPct val="0"/>
                        </a:spcBef>
                        <a:buNone/>
                      </a:pPr>
                      <a:r>
                        <a:rPr lang="en-US" altLang="zh-CN"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分</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离</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加</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工</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endParaRPr lang="zh-CN" altLang="zh-CN" sz="1100" b="0" dirty="0">
                        <a:ea typeface="宋体" panose="02010600030101010101" pitchFamily="2" charset="-122"/>
                      </a:endParaRPr>
                    </a:p>
                  </a:txBody>
                  <a:tcPr marL="17780" marR="177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None/>
                        <a:defRPr sz="2800" b="1" u="none" kern="1200" baseline="0">
                          <a:solidFill>
                            <a:schemeClr val="tx1"/>
                          </a:solidFill>
                          <a:latin typeface="Times New Roman" panose="02020603050405020304" pitchFamily="18" charset="0"/>
                          <a:ea typeface="黑体" panose="02010609060101010101" charset="-122"/>
                        </a:defRPr>
                      </a:lvl1pPr>
                      <a:lvl2pPr marL="0" lvl="1" indent="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spcBef>
                          <a:spcPct val="0"/>
                        </a:spcBef>
                        <a:buNone/>
                      </a:pPr>
                      <a:r>
                        <a:rPr lang="en-US" altLang="zh-CN"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化学分解（热激活式）（液体、气体、固体）</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电子化学分解（电解激活式）（液体、固体）</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蒸发（热式）（气体、固体）</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扩散分离（热式）（固体、液体、气体）</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熔化分离（热式）（固体、液体、气体）</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溅射（力学式）（固体） </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离子化表面原子的电场发射</a:t>
                      </a:r>
                      <a:endParaRPr lang="zh-CN" altLang="en-US" sz="1100" b="0" dirty="0">
                        <a:ea typeface="宋体" panose="02010600030101010101" pitchFamily="2" charset="-122"/>
                      </a:endParaRPr>
                    </a:p>
                  </a:txBody>
                  <a:tcPr marL="17780" marR="177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None/>
                        <a:defRPr sz="2800" b="1" u="none" kern="1200" baseline="0">
                          <a:solidFill>
                            <a:schemeClr val="tx1"/>
                          </a:solidFill>
                          <a:latin typeface="Times New Roman" panose="02020603050405020304" pitchFamily="18" charset="0"/>
                          <a:ea typeface="黑体" panose="02010609060101010101" charset="-122"/>
                        </a:defRPr>
                      </a:lvl1pPr>
                      <a:lvl2pPr marL="0" lvl="1" indent="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spcBef>
                          <a:spcPct val="0"/>
                        </a:spcBef>
                        <a:buNone/>
                      </a:pPr>
                      <a:r>
                        <a:rPr lang="en-US" altLang="zh-CN"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光刻、化学刻蚀、活性离子刻蚀、化学抛光</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电解抛光、电解加工（刻蚀）</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电子束加工、激光加工、热射线加工</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扩散去除加工（融化）</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熔化去除加工</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离子溅射加工、光子直接去除加工（</a:t>
                      </a:r>
                      <a:r>
                        <a:rPr lang="en-US" altLang="zh-CN" sz="1100" b="0" dirty="0">
                          <a:ea typeface="宋体" panose="02010600030101010101" pitchFamily="2" charset="-122"/>
                        </a:rPr>
                        <a:t>X</a:t>
                      </a:r>
                      <a:r>
                        <a:rPr lang="zh-CN" altLang="en-US" sz="1100" b="0" dirty="0">
                          <a:ea typeface="宋体" panose="02010600030101010101" pitchFamily="2" charset="-122"/>
                        </a:rPr>
                        <a:t>射线）</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用电场分离（</a:t>
                      </a:r>
                      <a:r>
                        <a:rPr lang="en-US" altLang="zh-CN" sz="1100" b="0" dirty="0">
                          <a:ea typeface="宋体" panose="02010600030101010101" pitchFamily="2" charset="-122"/>
                        </a:rPr>
                        <a:t>STM</a:t>
                      </a:r>
                      <a:r>
                        <a:rPr lang="zh-CN" altLang="en-US" sz="1100" b="0" dirty="0">
                          <a:ea typeface="宋体" panose="02010600030101010101" pitchFamily="2" charset="-122"/>
                        </a:rPr>
                        <a:t>加工、</a:t>
                      </a:r>
                      <a:r>
                        <a:rPr lang="en-US" altLang="zh-CN" sz="1100" b="0" dirty="0">
                          <a:ea typeface="宋体" panose="02010600030101010101" pitchFamily="2" charset="-122"/>
                        </a:rPr>
                        <a:t>AFM</a:t>
                      </a:r>
                      <a:r>
                        <a:rPr lang="zh-CN" altLang="en-US" sz="1100" b="0" dirty="0">
                          <a:ea typeface="宋体" panose="02010600030101010101" pitchFamily="2" charset="-122"/>
                        </a:rPr>
                        <a:t>加工）</a:t>
                      </a:r>
                      <a:endParaRPr lang="zh-CN" altLang="en-US" sz="1100" b="0" dirty="0">
                        <a:ea typeface="宋体" panose="02010600030101010101" pitchFamily="2" charset="-122"/>
                      </a:endParaRPr>
                    </a:p>
                  </a:txBody>
                  <a:tcPr marL="17780" marR="177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440815">
                <a:tc>
                  <a:txBody>
                    <a:bodyPr/>
                    <a:lstStyle>
                      <a:lvl1pPr marL="0" lvl="0" indent="0" algn="l" defTabSz="914400" rtl="0" eaLnBrk="1" fontAlgn="base" latinLnBrk="0" hangingPunct="1">
                        <a:lnSpc>
                          <a:spcPct val="100000"/>
                        </a:lnSpc>
                        <a:spcBef>
                          <a:spcPct val="20000"/>
                        </a:spcBef>
                        <a:spcAft>
                          <a:spcPct val="0"/>
                        </a:spcAft>
                        <a:buNone/>
                        <a:defRPr sz="2800" b="1" u="none" kern="1200" baseline="0">
                          <a:solidFill>
                            <a:schemeClr val="tx1"/>
                          </a:solidFill>
                          <a:latin typeface="Times New Roman" panose="02020603050405020304" pitchFamily="18" charset="0"/>
                          <a:ea typeface="黑体" panose="02010609060101010101" charset="-122"/>
                        </a:defRPr>
                      </a:lvl1pPr>
                      <a:lvl2pPr marL="0" lvl="1" indent="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spcBef>
                          <a:spcPct val="0"/>
                        </a:spcBef>
                        <a:buNone/>
                      </a:pPr>
                      <a:r>
                        <a:rPr lang="en-US" altLang="zh-CN"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接</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合</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加</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工</a:t>
                      </a:r>
                      <a:endParaRPr lang="zh-CN" altLang="en-US" sz="1100" b="0" dirty="0">
                        <a:ea typeface="宋体" panose="02010600030101010101" pitchFamily="2" charset="-122"/>
                      </a:endParaRPr>
                    </a:p>
                    <a:p>
                      <a:pPr marL="0" lvl="0" indent="0" algn="just">
                        <a:spcBef>
                          <a:spcPct val="0"/>
                        </a:spcBef>
                        <a:buNone/>
                      </a:pPr>
                      <a:r>
                        <a:rPr lang="zh-CN" altLang="zh-CN" sz="1100" b="0" dirty="0">
                          <a:ea typeface="宋体" panose="02010600030101010101" pitchFamily="2" charset="-122"/>
                        </a:rPr>
                        <a:t>『</a:t>
                      </a:r>
                      <a:r>
                        <a:rPr lang="zh-CN" altLang="en-US" sz="1100" b="0" dirty="0">
                          <a:ea typeface="宋体" panose="02010600030101010101" pitchFamily="2" charset="-122"/>
                        </a:rPr>
                        <a:t>结合</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增长</a:t>
                      </a:r>
                      <a:r>
                        <a:rPr lang="zh-CN" altLang="zh-CN" sz="1100" b="0" dirty="0">
                          <a:ea typeface="宋体" panose="02010600030101010101" pitchFamily="2" charset="-122"/>
                        </a:rPr>
                        <a:t>』</a:t>
                      </a:r>
                      <a:endParaRPr lang="zh-CN" altLang="zh-CN" sz="1100" b="0" dirty="0">
                        <a:ea typeface="宋体" panose="02010600030101010101" pitchFamily="2" charset="-122"/>
                      </a:endParaRPr>
                    </a:p>
                  </a:txBody>
                  <a:tcPr marL="17780" marR="177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None/>
                        <a:defRPr sz="2800" b="1" u="none" kern="1200" baseline="0">
                          <a:solidFill>
                            <a:schemeClr val="tx1"/>
                          </a:solidFill>
                          <a:latin typeface="Times New Roman" panose="02020603050405020304" pitchFamily="18" charset="0"/>
                          <a:ea typeface="黑体" panose="02010609060101010101" charset="-122"/>
                        </a:defRPr>
                      </a:lvl1pPr>
                      <a:lvl2pPr marL="0" lvl="1" indent="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spcBef>
                          <a:spcPct val="0"/>
                        </a:spcBef>
                        <a:buNone/>
                      </a:pPr>
                      <a:r>
                        <a:rPr lang="en-US" altLang="zh-CN"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化学沉积及结合（固体、液体、气体）</a:t>
                      </a:r>
                      <a:r>
                        <a:rPr lang="en-US" altLang="x-none" sz="1100" b="0">
                          <a:ea typeface="宋体" panose="02010600030101010101" pitchFamily="2" charset="-122"/>
                        </a:rPr>
                        <a:t> </a:t>
                      </a:r>
                      <a:endParaRPr lang="zh-CN" altLang="en-US" sz="1100" b="0" dirty="0">
                        <a:ea typeface="宋体" panose="02010600030101010101" pitchFamily="2" charset="-122"/>
                      </a:endParaRPr>
                    </a:p>
                    <a:p>
                      <a:pPr marL="0" lvl="0" indent="0" algn="just">
                        <a:spcBef>
                          <a:spcPct val="0"/>
                        </a:spcBef>
                        <a:buNone/>
                      </a:pPr>
                      <a:r>
                        <a:rPr lang="en-US" altLang="x-none"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电化学沉积及结合（固体、液体、气体）</a:t>
                      </a:r>
                      <a:endParaRPr lang="zh-CN" altLang="en-US" sz="1100" b="0" dirty="0">
                        <a:ea typeface="宋体" panose="02010600030101010101" pitchFamily="2" charset="-122"/>
                      </a:endParaRPr>
                    </a:p>
                    <a:p>
                      <a:pPr marL="0" lvl="0" indent="0" algn="just">
                        <a:spcBef>
                          <a:spcPct val="0"/>
                        </a:spcBef>
                        <a:buNone/>
                      </a:pPr>
                      <a:r>
                        <a:rPr lang="en-US" altLang="x-none"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热沉积及热结合（固体、液体、气体）</a:t>
                      </a:r>
                      <a:endParaRPr lang="zh-CN" altLang="en-US" sz="1100" b="0" dirty="0">
                        <a:ea typeface="宋体" panose="02010600030101010101" pitchFamily="2" charset="-122"/>
                      </a:endParaRPr>
                    </a:p>
                    <a:p>
                      <a:pPr marL="0" lvl="0" indent="0" algn="just">
                        <a:spcBef>
                          <a:spcPct val="0"/>
                        </a:spcBef>
                        <a:buNone/>
                      </a:pPr>
                      <a:r>
                        <a:rPr lang="en-US" altLang="x-none"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扩散结合（热式）</a:t>
                      </a:r>
                      <a:endParaRPr lang="zh-CN" altLang="en-US" sz="1100" b="0" dirty="0">
                        <a:ea typeface="宋体" panose="02010600030101010101" pitchFamily="2" charset="-122"/>
                      </a:endParaRPr>
                    </a:p>
                    <a:p>
                      <a:pPr marL="0" lvl="0" indent="0" algn="just">
                        <a:spcBef>
                          <a:spcPct val="0"/>
                        </a:spcBef>
                        <a:buNone/>
                      </a:pPr>
                      <a:r>
                        <a:rPr lang="en-US" altLang="x-none"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熔化结合（热式）</a:t>
                      </a:r>
                      <a:endParaRPr lang="zh-CN" altLang="en-US" sz="1100" b="0" dirty="0">
                        <a:ea typeface="宋体" panose="02010600030101010101" pitchFamily="2" charset="-122"/>
                      </a:endParaRPr>
                    </a:p>
                    <a:p>
                      <a:pPr marL="0" lvl="0" indent="0" algn="just">
                        <a:spcBef>
                          <a:spcPct val="0"/>
                        </a:spcBef>
                        <a:buNone/>
                      </a:pPr>
                      <a:r>
                        <a:rPr lang="en-US" altLang="x-none"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物理沉积及结合（力学式）</a:t>
                      </a:r>
                      <a:endParaRPr lang="zh-CN" altLang="en-US" sz="1100" b="0" dirty="0">
                        <a:ea typeface="宋体" panose="02010600030101010101" pitchFamily="2" charset="-122"/>
                      </a:endParaRPr>
                    </a:p>
                    <a:p>
                      <a:pPr marL="0" lvl="0" indent="0" algn="just">
                        <a:spcBef>
                          <a:spcPct val="0"/>
                        </a:spcBef>
                        <a:buNone/>
                      </a:pPr>
                      <a:r>
                        <a:rPr lang="en-US" altLang="x-none"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注入（力学式）</a:t>
                      </a:r>
                      <a:endParaRPr lang="zh-CN" altLang="en-US" sz="1100" b="0" dirty="0">
                        <a:ea typeface="宋体" panose="02010600030101010101" pitchFamily="2" charset="-122"/>
                      </a:endParaRPr>
                    </a:p>
                    <a:p>
                      <a:pPr marL="0" lvl="0" indent="0" algn="just">
                        <a:spcBef>
                          <a:spcPct val="0"/>
                        </a:spcBef>
                        <a:buNone/>
                      </a:pPr>
                      <a:r>
                        <a:rPr lang="en-US" altLang="x-none"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电子场发射</a:t>
                      </a:r>
                      <a:endParaRPr lang="zh-CN" altLang="en-US" sz="1100" b="0" dirty="0">
                        <a:ea typeface="宋体" panose="02010600030101010101" pitchFamily="2" charset="-122"/>
                      </a:endParaRPr>
                    </a:p>
                  </a:txBody>
                  <a:tcPr marL="17780" marR="177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None/>
                        <a:defRPr sz="2800" b="1" u="none" kern="1200" baseline="0">
                          <a:solidFill>
                            <a:schemeClr val="tx1"/>
                          </a:solidFill>
                          <a:latin typeface="Times New Roman" panose="02020603050405020304" pitchFamily="18" charset="0"/>
                          <a:ea typeface="黑体" panose="02010609060101010101" charset="-122"/>
                        </a:defRPr>
                      </a:lvl1pPr>
                      <a:lvl2pPr marL="0" lvl="1" indent="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spcBef>
                          <a:spcPct val="0"/>
                        </a:spcBef>
                        <a:buNone/>
                      </a:pPr>
                      <a:r>
                        <a:rPr lang="en-US" altLang="zh-CN"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化学镀、气相镀、氧化及氮化激活反应镀</a:t>
                      </a:r>
                      <a:r>
                        <a:rPr lang="zh-CN" altLang="zh-CN" sz="1100" b="0" dirty="0">
                          <a:ea typeface="宋体" panose="02010600030101010101" pitchFamily="2" charset="-122"/>
                        </a:rPr>
                        <a:t>ARP</a:t>
                      </a:r>
                      <a:endParaRPr lang="zh-CN" altLang="zh-CN"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电镀、阳极氧化、电铸（电成型）、电泳成型</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蒸发沉积、外延生长、分子束外延</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烧结、发泡、离子渗氮</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熔化镀、浸镀</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溅射沉积、离子镀膜、离子束外延、离子束沉积</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离子注入加工</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en-US" altLang="zh-CN" sz="1100" b="0">
                          <a:latin typeface="宋体" panose="02010600030101010101" pitchFamily="2" charset="-122"/>
                          <a:ea typeface="宋体" panose="02010600030101010101" pitchFamily="2" charset="-122"/>
                        </a:rPr>
                        <a:t>STM</a:t>
                      </a:r>
                      <a:r>
                        <a:rPr lang="zh-CN" altLang="en-US" sz="1100" b="0" dirty="0">
                          <a:ea typeface="宋体" panose="02010600030101010101" pitchFamily="2" charset="-122"/>
                        </a:rPr>
                        <a:t>加工</a:t>
                      </a:r>
                      <a:endParaRPr lang="zh-CN" altLang="en-US" sz="1100" b="0" dirty="0">
                        <a:ea typeface="宋体" panose="02010600030101010101" pitchFamily="2" charset="-122"/>
                      </a:endParaRPr>
                    </a:p>
                  </a:txBody>
                  <a:tcPr marL="17780" marR="177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120775">
                <a:tc>
                  <a:txBody>
                    <a:bodyPr/>
                    <a:lstStyle>
                      <a:lvl1pPr marL="0" lvl="0" indent="0" algn="l" defTabSz="914400" rtl="0" eaLnBrk="1" fontAlgn="base" latinLnBrk="0" hangingPunct="1">
                        <a:lnSpc>
                          <a:spcPct val="100000"/>
                        </a:lnSpc>
                        <a:spcBef>
                          <a:spcPct val="20000"/>
                        </a:spcBef>
                        <a:spcAft>
                          <a:spcPct val="0"/>
                        </a:spcAft>
                        <a:buNone/>
                        <a:defRPr sz="2800" b="1" u="none" kern="1200" baseline="0">
                          <a:solidFill>
                            <a:schemeClr val="tx1"/>
                          </a:solidFill>
                          <a:latin typeface="Times New Roman" panose="02020603050405020304" pitchFamily="18" charset="0"/>
                          <a:ea typeface="黑体" panose="02010609060101010101" charset="-122"/>
                        </a:defRPr>
                      </a:lvl1pPr>
                      <a:lvl2pPr marL="0" lvl="1" indent="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spcBef>
                          <a:spcPct val="0"/>
                        </a:spcBef>
                        <a:buNone/>
                      </a:pPr>
                      <a:r>
                        <a:rPr lang="en-US" altLang="zh-CN"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变</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形</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加</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工</a:t>
                      </a:r>
                      <a:endParaRPr lang="zh-CN" altLang="en-US" sz="1100" b="0" dirty="0">
                        <a:ea typeface="宋体" panose="02010600030101010101" pitchFamily="2" charset="-122"/>
                      </a:endParaRPr>
                    </a:p>
                  </a:txBody>
                  <a:tcPr marL="17780" marR="177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None/>
                        <a:defRPr sz="2800" b="1" u="none" kern="1200" baseline="0">
                          <a:solidFill>
                            <a:schemeClr val="tx1"/>
                          </a:solidFill>
                          <a:latin typeface="Times New Roman" panose="02020603050405020304" pitchFamily="18" charset="0"/>
                          <a:ea typeface="黑体" panose="02010609060101010101" charset="-122"/>
                        </a:defRPr>
                      </a:lvl1pPr>
                      <a:lvl2pPr marL="0" lvl="1" indent="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spcBef>
                          <a:spcPct val="0"/>
                        </a:spcBef>
                        <a:buNone/>
                      </a:pPr>
                      <a:r>
                        <a:rPr lang="en-US" altLang="zh-CN"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热表面流动</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粘滞性流动（力学式）</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摩擦流动（力学式）</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塑性变形</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分子定位</a:t>
                      </a:r>
                      <a:endParaRPr lang="zh-CN" altLang="en-US" sz="1100" b="0" dirty="0">
                        <a:ea typeface="宋体" panose="02010600030101010101" pitchFamily="2" charset="-122"/>
                      </a:endParaRPr>
                    </a:p>
                  </a:txBody>
                  <a:tcPr marL="17780" marR="177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None/>
                        <a:defRPr sz="2800" b="1" u="none" kern="1200" baseline="0">
                          <a:solidFill>
                            <a:schemeClr val="tx1"/>
                          </a:solidFill>
                          <a:latin typeface="Times New Roman" panose="02020603050405020304" pitchFamily="18" charset="0"/>
                          <a:ea typeface="黑体" panose="02010609060101010101" charset="-122"/>
                        </a:defRPr>
                      </a:lvl1pPr>
                      <a:lvl2pPr marL="0" lvl="1" indent="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spcBef>
                          <a:spcPct val="0"/>
                        </a:spcBef>
                        <a:buNone/>
                      </a:pPr>
                      <a:r>
                        <a:rPr lang="en-US" altLang="zh-CN"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热流动表面加工（气体高温、高频电流、热射线、</a:t>
                      </a:r>
                      <a:r>
                        <a:rPr lang="en-US" altLang="x-none" sz="1100" b="0">
                          <a:ea typeface="宋体" panose="02010600030101010101" pitchFamily="2" charset="-122"/>
                        </a:rPr>
                        <a:t> </a:t>
                      </a:r>
                      <a:endParaRPr lang="zh-CN" altLang="en-US" sz="1100" b="0" dirty="0">
                        <a:ea typeface="宋体" panose="02010600030101010101" pitchFamily="2" charset="-122"/>
                      </a:endParaRPr>
                    </a:p>
                    <a:p>
                      <a:pPr marL="0" lvl="0" indent="0" algn="just">
                        <a:spcBef>
                          <a:spcPct val="0"/>
                        </a:spcBef>
                        <a:buNone/>
                      </a:pPr>
                      <a:r>
                        <a:rPr lang="en-US" altLang="x-none"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电子束、激光）</a:t>
                      </a:r>
                      <a:endParaRPr lang="zh-CN" altLang="en-US" sz="1100" b="0" dirty="0">
                        <a:ea typeface="宋体" panose="02010600030101010101" pitchFamily="2" charset="-122"/>
                      </a:endParaRPr>
                    </a:p>
                    <a:p>
                      <a:pPr marL="0" lvl="0" indent="0" algn="just">
                        <a:spcBef>
                          <a:spcPct val="0"/>
                        </a:spcBef>
                        <a:buNone/>
                      </a:pPr>
                      <a:r>
                        <a:rPr lang="en-US" altLang="x-none"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液流（水）抛光、气体流动加工</a:t>
                      </a:r>
                      <a:endParaRPr lang="zh-CN" altLang="en-US" sz="1100" b="0" dirty="0">
                        <a:ea typeface="宋体" panose="02010600030101010101" pitchFamily="2" charset="-122"/>
                      </a:endParaRPr>
                    </a:p>
                    <a:p>
                      <a:pPr marL="0" lvl="0" indent="0" algn="just">
                        <a:spcBef>
                          <a:spcPct val="0"/>
                        </a:spcBef>
                        <a:buNone/>
                      </a:pPr>
                      <a:r>
                        <a:rPr lang="en-US" altLang="x-none"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微细粒子流抛光（研磨、压光、精研）</a:t>
                      </a:r>
                      <a:endParaRPr lang="zh-CN" altLang="en-US" sz="1100" b="0" dirty="0">
                        <a:ea typeface="宋体" panose="02010600030101010101" pitchFamily="2" charset="-122"/>
                      </a:endParaRPr>
                    </a:p>
                    <a:p>
                      <a:pPr marL="0" lvl="0" indent="0" algn="just">
                        <a:spcBef>
                          <a:spcPct val="0"/>
                        </a:spcBef>
                        <a:buNone/>
                      </a:pPr>
                      <a:r>
                        <a:rPr lang="en-US" altLang="x-none"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电磁成形、放电、悬臂弯曲、拉伸等</a:t>
                      </a:r>
                      <a:endParaRPr lang="zh-CN" altLang="en-US" sz="1100" b="0" dirty="0">
                        <a:ea typeface="宋体" panose="02010600030101010101" pitchFamily="2" charset="-122"/>
                      </a:endParaRPr>
                    </a:p>
                    <a:p>
                      <a:pPr marL="0" lvl="0" indent="0" algn="just">
                        <a:spcBef>
                          <a:spcPct val="0"/>
                        </a:spcBef>
                        <a:buNone/>
                      </a:pPr>
                      <a:r>
                        <a:rPr lang="en-US" altLang="x-none" sz="1100" b="0">
                          <a:latin typeface="宋体" panose="02010600030101010101" pitchFamily="2" charset="-122"/>
                          <a:ea typeface="宋体" panose="02010600030101010101" pitchFamily="2" charset="-122"/>
                        </a:rPr>
                        <a:t> </a:t>
                      </a:r>
                      <a:r>
                        <a:rPr lang="en-US" altLang="zh-CN" sz="1100" b="0">
                          <a:latin typeface="宋体" panose="02010600030101010101" pitchFamily="2" charset="-122"/>
                          <a:ea typeface="宋体" panose="02010600030101010101" pitchFamily="2" charset="-122"/>
                        </a:rPr>
                        <a:t>STM</a:t>
                      </a:r>
                      <a:r>
                        <a:rPr lang="zh-CN" altLang="en-US" sz="1100" b="0" dirty="0">
                          <a:ea typeface="宋体" panose="02010600030101010101" pitchFamily="2" charset="-122"/>
                        </a:rPr>
                        <a:t>装置</a:t>
                      </a:r>
                      <a:endParaRPr lang="zh-CN" altLang="en-US" sz="1100" b="0" dirty="0">
                        <a:ea typeface="宋体" panose="02010600030101010101" pitchFamily="2" charset="-122"/>
                      </a:endParaRPr>
                    </a:p>
                  </a:txBody>
                  <a:tcPr marL="17780" marR="177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69950">
                <a:tc>
                  <a:txBody>
                    <a:bodyPr/>
                    <a:lstStyle>
                      <a:lvl1pPr marL="0" lvl="0" indent="0" algn="l" defTabSz="914400" rtl="0" eaLnBrk="1" fontAlgn="base" latinLnBrk="0" hangingPunct="1">
                        <a:lnSpc>
                          <a:spcPct val="100000"/>
                        </a:lnSpc>
                        <a:spcBef>
                          <a:spcPct val="20000"/>
                        </a:spcBef>
                        <a:spcAft>
                          <a:spcPct val="0"/>
                        </a:spcAft>
                        <a:buNone/>
                        <a:defRPr sz="2800" b="1" u="none" kern="1200" baseline="0">
                          <a:solidFill>
                            <a:schemeClr val="tx1"/>
                          </a:solidFill>
                          <a:latin typeface="Times New Roman" panose="02020603050405020304" pitchFamily="18" charset="0"/>
                          <a:ea typeface="黑体" panose="02010609060101010101" charset="-122"/>
                        </a:defRPr>
                      </a:lvl1pPr>
                      <a:lvl2pPr marL="0" lvl="1" indent="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spcBef>
                          <a:spcPct val="0"/>
                        </a:spcBef>
                        <a:buNone/>
                      </a:pPr>
                      <a:r>
                        <a:rPr lang="en-US" altLang="zh-CN"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材料</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处理</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或</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改性</a:t>
                      </a:r>
                      <a:endParaRPr lang="zh-CN" altLang="en-US" sz="1100" b="0" dirty="0">
                        <a:ea typeface="宋体" panose="02010600030101010101" pitchFamily="2" charset="-122"/>
                      </a:endParaRPr>
                    </a:p>
                  </a:txBody>
                  <a:tcPr marL="17780" marR="177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None/>
                        <a:defRPr sz="2800" b="1" u="none" kern="1200" baseline="0">
                          <a:solidFill>
                            <a:schemeClr val="tx1"/>
                          </a:solidFill>
                          <a:latin typeface="Times New Roman" panose="02020603050405020304" pitchFamily="18" charset="0"/>
                          <a:ea typeface="黑体" panose="02010609060101010101" charset="-122"/>
                        </a:defRPr>
                      </a:lvl1pPr>
                      <a:lvl2pPr marL="0" lvl="1" indent="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spcBef>
                          <a:spcPct val="0"/>
                        </a:spcBef>
                        <a:buNone/>
                      </a:pPr>
                      <a:r>
                        <a:rPr lang="en-US" altLang="zh-CN"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热激活（电子、光子、离子等）</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混合沉积（电子、离子、光子束）</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化学反应（电子、光子、离子等）</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加能化学反应（电子、光子束、离子）</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催化反应</a:t>
                      </a:r>
                      <a:endParaRPr lang="zh-CN" altLang="en-US" sz="1100" b="0" dirty="0">
                        <a:ea typeface="宋体" panose="02010600030101010101" pitchFamily="2" charset="-122"/>
                      </a:endParaRPr>
                    </a:p>
                  </a:txBody>
                  <a:tcPr marL="17780" marR="177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None/>
                        <a:defRPr sz="2800" b="1" u="none" kern="1200" baseline="0">
                          <a:solidFill>
                            <a:schemeClr val="tx1"/>
                          </a:solidFill>
                          <a:latin typeface="Times New Roman" panose="02020603050405020304" pitchFamily="18" charset="0"/>
                          <a:ea typeface="黑体" panose="02010609060101010101" charset="-122"/>
                        </a:defRPr>
                      </a:lvl1pPr>
                      <a:lvl2pPr marL="0" lvl="1" indent="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spcBef>
                          <a:spcPct val="0"/>
                        </a:spcBef>
                        <a:buNone/>
                      </a:pPr>
                      <a:r>
                        <a:rPr lang="en-US" altLang="zh-CN"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淬硬、退火（金属、半导体）、上光、硬化</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扩散、混合（离子）</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聚合、解聚合</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表面活性抛光</a:t>
                      </a:r>
                      <a:endParaRPr lang="zh-CN" altLang="en-US" sz="1100" b="0" dirty="0">
                        <a:ea typeface="宋体" panose="02010600030101010101" pitchFamily="2" charset="-122"/>
                      </a:endParaRPr>
                    </a:p>
                    <a:p>
                      <a:pPr marL="0" lvl="0" indent="0" algn="just">
                        <a:spcBef>
                          <a:spcPct val="0"/>
                        </a:spcBef>
                        <a:buNone/>
                      </a:pPr>
                      <a:r>
                        <a:rPr lang="zh-CN" altLang="en-US" sz="1100" b="0">
                          <a:latin typeface="宋体" panose="02010600030101010101" pitchFamily="2" charset="-122"/>
                          <a:ea typeface="宋体" panose="02010600030101010101" pitchFamily="2" charset="-122"/>
                        </a:rPr>
                        <a:t> </a:t>
                      </a:r>
                      <a:r>
                        <a:rPr lang="zh-CN" altLang="en-US" sz="1100" b="0" dirty="0">
                          <a:ea typeface="宋体" panose="02010600030101010101" pitchFamily="2" charset="-122"/>
                        </a:rPr>
                        <a:t>反应激励</a:t>
                      </a:r>
                      <a:endParaRPr lang="zh-CN" altLang="en-US" sz="1100" b="0" dirty="0">
                        <a:ea typeface="宋体" panose="02010600030101010101" pitchFamily="2" charset="-122"/>
                      </a:endParaRPr>
                    </a:p>
                  </a:txBody>
                  <a:tcPr marL="17780" marR="177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sp>
        <p:nvSpPr>
          <p:cNvPr id="13314" name="内容占位符 2"/>
          <p:cNvSpPr>
            <a:spLocks noGrp="1"/>
          </p:cNvSpPr>
          <p:nvPr/>
        </p:nvSpPr>
        <p:spPr>
          <a:xfrm>
            <a:off x="457200" y="1047750"/>
            <a:ext cx="8229600" cy="5048250"/>
          </a:xfrm>
          <a:prstGeom prst="rect">
            <a:avLst/>
          </a:prstGeom>
          <a:noFill/>
          <a:ln w="9525">
            <a:noFill/>
          </a:ln>
        </p:spPr>
        <p:txBody>
          <a:bodyPr wrap="square" lIns="91440" tIns="45720" rIns="91440" bIns="45720" anchor="t"/>
          <a:lstStyle>
            <a:lvl1pPr marL="342900" lvl="0" indent="-342900" algn="l" defTabSz="914400" rtl="0" eaLnBrk="1" fontAlgn="base" latinLnBrk="0" hangingPunct="1">
              <a:lnSpc>
                <a:spcPct val="100000"/>
              </a:lnSpc>
              <a:spcBef>
                <a:spcPct val="20000"/>
              </a:spcBef>
              <a:spcAft>
                <a:spcPct val="0"/>
              </a:spcAft>
              <a:buNone/>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800" b="0" i="0" u="none" kern="1200" baseline="0">
                <a:solidFill>
                  <a:schemeClr val="tx1"/>
                </a:solidFill>
                <a:latin typeface="+mn-lt"/>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400" b="0"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2000" b="0" i="0" u="none" kern="1200" baseline="0">
                <a:solidFill>
                  <a:schemeClr val="tx1"/>
                </a:solidFill>
                <a:latin typeface="+mn-lt"/>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en-US" altLang="zh-CN" sz="2000" dirty="0"/>
              <a:t>               </a:t>
            </a:r>
            <a:r>
              <a:rPr lang="zh-CN" altLang="en-US" sz="1800" b="0" dirty="0">
                <a:solidFill>
                  <a:srgbClr val="595959"/>
                </a:solidFill>
                <a:latin typeface="微软雅黑" panose="020B0503020204020204" pitchFamily="34" charset="-122"/>
                <a:ea typeface="微软雅黑" panose="020B0503020204020204" pitchFamily="34" charset="-122"/>
              </a:rPr>
              <a:t>微机械微细加工并不仅限于微电子(Microelectronics)制造技术，更重要的是指微机械构件的加工(英文多为Micromachining)或微机械与微电子、微光学等的集成结构的制作技术。目前，</a:t>
            </a:r>
            <a:r>
              <a:rPr lang="zh-CN" altLang="en-US" sz="1800" b="0" dirty="0">
                <a:solidFill>
                  <a:srgbClr val="C00000"/>
                </a:solidFill>
                <a:latin typeface="微软雅黑" panose="020B0503020204020204" pitchFamily="34" charset="-122"/>
                <a:ea typeface="微软雅黑" panose="020B0503020204020204" pitchFamily="34" charset="-122"/>
              </a:rPr>
              <a:t>微机械微细加工技术</a:t>
            </a:r>
            <a:r>
              <a:rPr lang="zh-CN" altLang="en-US" sz="1800" b="0" dirty="0">
                <a:solidFill>
                  <a:srgbClr val="595959"/>
                </a:solidFill>
                <a:latin typeface="微软雅黑" panose="020B0503020204020204" pitchFamily="34" charset="-122"/>
                <a:ea typeface="微软雅黑" panose="020B0503020204020204" pitchFamily="34" charset="-122"/>
              </a:rPr>
              <a:t>常用的有</a:t>
            </a:r>
            <a:r>
              <a:rPr lang="zh-CN" altLang="en-US" sz="1800" b="0" dirty="0">
                <a:solidFill>
                  <a:srgbClr val="C00000"/>
                </a:solidFill>
                <a:latin typeface="微软雅黑" panose="020B0503020204020204" pitchFamily="34" charset="-122"/>
                <a:ea typeface="微软雅黑" panose="020B0503020204020204" pitchFamily="34" charset="-122"/>
              </a:rPr>
              <a:t>硅微加工技术</a:t>
            </a:r>
            <a:r>
              <a:rPr lang="zh-CN" altLang="en-US" sz="1800" b="0" dirty="0">
                <a:latin typeface="微软雅黑" panose="020B0503020204020204" pitchFamily="34" charset="-122"/>
                <a:ea typeface="微软雅黑" panose="020B0503020204020204" pitchFamily="34" charset="-122"/>
              </a:rPr>
              <a:t>、</a:t>
            </a:r>
            <a:r>
              <a:rPr lang="zh-CN" altLang="en-US" sz="1800" b="0" dirty="0">
                <a:solidFill>
                  <a:srgbClr val="C00000"/>
                </a:solidFill>
                <a:latin typeface="微软雅黑" panose="020B0503020204020204" pitchFamily="34" charset="-122"/>
                <a:ea typeface="微软雅黑" panose="020B0503020204020204" pitchFamily="34" charset="-122"/>
              </a:rPr>
              <a:t>光刻技术</a:t>
            </a:r>
            <a:r>
              <a:rPr lang="zh-CN" altLang="en-US" sz="1800" b="0" dirty="0">
                <a:latin typeface="微软雅黑" panose="020B0503020204020204" pitchFamily="34" charset="-122"/>
                <a:ea typeface="微软雅黑" panose="020B0503020204020204" pitchFamily="34" charset="-122"/>
              </a:rPr>
              <a:t>、</a:t>
            </a:r>
            <a:r>
              <a:rPr lang="zh-CN" altLang="en-US" sz="1800" b="0" dirty="0">
                <a:solidFill>
                  <a:srgbClr val="C00000"/>
                </a:solidFill>
                <a:latin typeface="微软雅黑" panose="020B0503020204020204" pitchFamily="34" charset="-122"/>
                <a:ea typeface="微软雅黑" panose="020B0503020204020204" pitchFamily="34" charset="-122"/>
              </a:rPr>
              <a:t>外延技术</a:t>
            </a:r>
            <a:r>
              <a:rPr lang="zh-CN" altLang="en-US" sz="1800" b="0" dirty="0">
                <a:latin typeface="微软雅黑" panose="020B0503020204020204" pitchFamily="34" charset="-122"/>
                <a:ea typeface="微软雅黑" panose="020B0503020204020204" pitchFamily="34" charset="-122"/>
              </a:rPr>
              <a:t>、</a:t>
            </a:r>
            <a:r>
              <a:rPr lang="en-US" altLang="zh-CN" sz="1800" b="0">
                <a:solidFill>
                  <a:srgbClr val="C00000"/>
                </a:solidFill>
                <a:latin typeface="微软雅黑" panose="020B0503020204020204" pitchFamily="34" charset="-122"/>
                <a:ea typeface="微软雅黑" panose="020B0503020204020204" pitchFamily="34" charset="-122"/>
              </a:rPr>
              <a:t>LIGA</a:t>
            </a:r>
            <a:r>
              <a:rPr lang="zh-CN" altLang="en-US" sz="1800" b="0">
                <a:solidFill>
                  <a:srgbClr val="C00000"/>
                </a:solidFill>
                <a:latin typeface="微软雅黑" panose="020B0503020204020204" pitchFamily="34" charset="-122"/>
                <a:ea typeface="微软雅黑" panose="020B0503020204020204" pitchFamily="34" charset="-122"/>
              </a:rPr>
              <a:t>技术</a:t>
            </a:r>
            <a:r>
              <a:rPr lang="zh-CN" altLang="en-US" sz="1800" b="0" dirty="0">
                <a:solidFill>
                  <a:srgbClr val="595959"/>
                </a:solidFill>
                <a:latin typeface="微软雅黑" panose="020B0503020204020204" pitchFamily="34" charset="-122"/>
                <a:ea typeface="微软雅黑" panose="020B0503020204020204" pitchFamily="34" charset="-122"/>
              </a:rPr>
              <a:t>等。</a:t>
            </a:r>
            <a:endParaRPr lang="zh-CN" altLang="en-US" sz="1800" b="0" dirty="0">
              <a:latin typeface="微软雅黑" panose="020B0503020204020204" pitchFamily="34" charset="-122"/>
              <a:ea typeface="微软雅黑" panose="020B0503020204020204" pitchFamily="34" charset="-122"/>
            </a:endParaRPr>
          </a:p>
        </p:txBody>
      </p:sp>
      <p:pic>
        <p:nvPicPr>
          <p:cNvPr id="13315" name="Picture 3"/>
          <p:cNvPicPr>
            <a:picLocks noChangeAspect="1"/>
          </p:cNvPicPr>
          <p:nvPr/>
        </p:nvPicPr>
        <p:blipFill>
          <a:blip r:embed="rId1"/>
          <a:stretch>
            <a:fillRect/>
          </a:stretch>
        </p:blipFill>
        <p:spPr>
          <a:xfrm>
            <a:off x="2400300" y="2969895"/>
            <a:ext cx="4343400" cy="3379788"/>
          </a:xfrm>
          <a:prstGeom prst="rect">
            <a:avLst/>
          </a:prstGeom>
          <a:noFill/>
          <a:ln w="9525">
            <a:noFill/>
          </a:ln>
        </p:spPr>
      </p:pic>
      <p:sp>
        <p:nvSpPr>
          <p:cNvPr id="13316" name="矩形 6"/>
          <p:cNvSpPr/>
          <p:nvPr/>
        </p:nvSpPr>
        <p:spPr>
          <a:xfrm>
            <a:off x="3423920" y="6457315"/>
            <a:ext cx="2621280" cy="337185"/>
          </a:xfrm>
          <a:prstGeom prst="rect">
            <a:avLst/>
          </a:prstGeom>
          <a:noFill/>
          <a:ln w="9525">
            <a:noFill/>
          </a:ln>
        </p:spPr>
        <p:txBody>
          <a:bodyPr wrap="none" anchor="t">
            <a:spAutoFit/>
          </a:bodyPr>
          <a:p>
            <a:pPr algn="r"/>
            <a:r>
              <a:rPr lang="zh-CN" altLang="en-US" sz="1600" dirty="0">
                <a:solidFill>
                  <a:srgbClr val="595959"/>
                </a:solidFill>
                <a:latin typeface="微软雅黑" panose="020B0503020204020204" pitchFamily="34" charset="-122"/>
                <a:ea typeface="微软雅黑" panose="020B0503020204020204" pitchFamily="34" charset="-122"/>
              </a:rPr>
              <a:t>微细加工得到的铁塔微模型</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6" name="矩形 22"/>
          <p:cNvSpPr/>
          <p:nvPr/>
        </p:nvSpPr>
        <p:spPr>
          <a:xfrm>
            <a:off x="833120" y="2366645"/>
            <a:ext cx="7477760" cy="3128010"/>
          </a:xfrm>
          <a:prstGeom prst="rect">
            <a:avLst/>
          </a:prstGeom>
          <a:noFill/>
          <a:ln w="9525">
            <a:noFill/>
          </a:ln>
        </p:spPr>
        <p:txBody>
          <a:bodyPr wrap="square">
            <a:spAutoFit/>
          </a:bodyPr>
          <a:p>
            <a:pPr marL="285750" indent="-285750" algn="just">
              <a:lnSpc>
                <a:spcPct val="150000"/>
              </a:lnSpc>
              <a:spcBef>
                <a:spcPts val="500"/>
              </a:spcBef>
              <a:buFont typeface="Wingdings" panose="05000000000000000000" charset="0"/>
              <a:buChar char=""/>
            </a:pP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从加工对象上看，微细加工不但加工尺度极小，而且被加工对象的整体尺寸也很微小；</a:t>
            </a:r>
            <a:endParaRPr lang="zh-CN" altLang="en-US" sz="1800" dirty="0">
              <a:latin typeface="微软雅黑" panose="020B0503020204020204" pitchFamily="34" charset="-122"/>
              <a:ea typeface="微软雅黑" panose="020B0503020204020204" pitchFamily="34" charset="-122"/>
              <a:sym typeface="Times New Roman" panose="02020603050405020304" pitchFamily="18" charset="0"/>
            </a:endParaRPr>
          </a:p>
          <a:p>
            <a:pPr marL="285750" indent="-285750" algn="just">
              <a:lnSpc>
                <a:spcPct val="150000"/>
              </a:lnSpc>
              <a:spcBef>
                <a:spcPts val="500"/>
              </a:spcBef>
              <a:buFont typeface="Wingdings" panose="05000000000000000000" charset="0"/>
              <a:buChar char=""/>
            </a:pP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由于微机械对象的微小性和脆弱性，仅仅依靠控制和重复宏观的加工相对运动轨迹达到加工目的，已经很不现实。必须针对不同对象和加工要求，具体考虑不同的加工方法和手段；</a:t>
            </a:r>
            <a:endParaRPr lang="zh-CN" altLang="en-US" sz="1800" dirty="0">
              <a:latin typeface="微软雅黑" panose="020B0503020204020204" pitchFamily="34" charset="-122"/>
              <a:ea typeface="微软雅黑" panose="020B0503020204020204" pitchFamily="34" charset="-122"/>
              <a:sym typeface="Times New Roman" panose="02020603050405020304" pitchFamily="18" charset="0"/>
            </a:endParaRPr>
          </a:p>
          <a:p>
            <a:pPr marL="285750" indent="-285750" algn="just">
              <a:lnSpc>
                <a:spcPct val="150000"/>
              </a:lnSpc>
              <a:spcBef>
                <a:spcPts val="500"/>
              </a:spcBef>
              <a:buFont typeface="Wingdings" panose="05000000000000000000" charset="0"/>
              <a:buChar char=""/>
            </a:pP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微细加工在加工目的、加工设备、制造环境、材料选择与处理、测量方法和仪器等方面都有其特殊要求。</a:t>
            </a:r>
            <a:endPar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39938" name="文本框 9"/>
          <p:cNvSpPr/>
          <p:nvPr/>
        </p:nvSpPr>
        <p:spPr>
          <a:xfrm>
            <a:off x="1028700"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sp>
        <p:nvSpPr>
          <p:cNvPr id="39941" name="矩形 5"/>
          <p:cNvSpPr/>
          <p:nvPr/>
        </p:nvSpPr>
        <p:spPr>
          <a:xfrm>
            <a:off x="0" y="128182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微机械的微细加工特点</a:t>
            </a:r>
            <a:endPar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矩形 1"/>
          <p:cNvSpPr/>
          <p:nvPr/>
        </p:nvSpPr>
        <p:spPr>
          <a:xfrm>
            <a:off x="724535" y="2327275"/>
            <a:ext cx="7695565" cy="1170305"/>
          </a:xfrm>
          <a:prstGeom prst="rect">
            <a:avLst/>
          </a:prstGeom>
          <a:noFill/>
          <a:ln w="9525">
            <a:noFill/>
          </a:ln>
        </p:spPr>
        <p:txBody>
          <a:bodyPr wrap="square">
            <a:spAutoFit/>
          </a:bodyPr>
          <a:p>
            <a:pPr>
              <a:lnSpc>
                <a:spcPct val="130000"/>
              </a:lnSpc>
              <a:spcBef>
                <a:spcPts val="600"/>
              </a:spcBef>
            </a:pPr>
            <a:r>
              <a:rPr lang="en-US" sz="1800">
                <a:latin typeface="微软雅黑" panose="020B0503020204020204" pitchFamily="34" charset="-122"/>
                <a:ea typeface="微软雅黑" panose="020B0503020204020204" pitchFamily="34" charset="-122"/>
              </a:rPr>
              <a:t>       </a:t>
            </a:r>
            <a:r>
              <a:rPr lang="zh-CN" altLang="en-US" sz="1800" dirty="0">
                <a:solidFill>
                  <a:srgbClr val="595959"/>
                </a:solidFill>
                <a:latin typeface="微软雅黑" panose="020B0503020204020204" pitchFamily="34" charset="-122"/>
                <a:ea typeface="微软雅黑" panose="020B0503020204020204" pitchFamily="34" charset="-122"/>
              </a:rPr>
              <a:t>硅是最基本的微机械加工材料，微细加工技术一般都要涉及硅材料。硅微细加工技术所用的典型加工工艺为：</a:t>
            </a:r>
            <a:r>
              <a:rPr lang="zh-CN" altLang="en-US" sz="1800" dirty="0">
                <a:solidFill>
                  <a:srgbClr val="C00000"/>
                </a:solidFill>
                <a:latin typeface="微软雅黑" panose="020B0503020204020204" pitchFamily="34" charset="-122"/>
                <a:ea typeface="微软雅黑" panose="020B0503020204020204" pitchFamily="34" charset="-122"/>
              </a:rPr>
              <a:t>去除</a:t>
            </a:r>
            <a:r>
              <a:rPr lang="zh-CN" altLang="en-US" sz="1800" dirty="0">
                <a:solidFill>
                  <a:srgbClr val="595959"/>
                </a:solidFill>
                <a:latin typeface="微软雅黑" panose="020B0503020204020204" pitchFamily="34" charset="-122"/>
                <a:ea typeface="微软雅黑" panose="020B0503020204020204" pitchFamily="34" charset="-122"/>
              </a:rPr>
              <a:t>(刻蚀、激光加工、机械钻孔等)和</a:t>
            </a:r>
            <a:r>
              <a:rPr lang="zh-CN" altLang="en-US" sz="1800" dirty="0">
                <a:solidFill>
                  <a:srgbClr val="C00000"/>
                </a:solidFill>
                <a:latin typeface="微软雅黑" panose="020B0503020204020204" pitchFamily="34" charset="-122"/>
                <a:ea typeface="微软雅黑" panose="020B0503020204020204" pitchFamily="34" charset="-122"/>
              </a:rPr>
              <a:t>添加</a:t>
            </a:r>
            <a:r>
              <a:rPr lang="zh-CN" altLang="en-US" sz="1800" dirty="0">
                <a:solidFill>
                  <a:srgbClr val="595959"/>
                </a:solidFill>
                <a:latin typeface="微软雅黑" panose="020B0503020204020204" pitchFamily="34" charset="-122"/>
                <a:ea typeface="微软雅黑" panose="020B0503020204020204" pitchFamily="34" charset="-122"/>
              </a:rPr>
              <a:t>( 沉积绝缘体、金属等)。</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39941" name="矩形 5"/>
          <p:cNvSpPr/>
          <p:nvPr/>
        </p:nvSpPr>
        <p:spPr>
          <a:xfrm>
            <a:off x="0" y="128182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1</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、硅微加工技术</a:t>
            </a:r>
            <a:endPar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
        <p:nvSpPr>
          <p:cNvPr id="2"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pic>
        <p:nvPicPr>
          <p:cNvPr id="15363" name="Picture 2"/>
          <p:cNvPicPr>
            <a:picLocks noChangeAspect="1"/>
          </p:cNvPicPr>
          <p:nvPr/>
        </p:nvPicPr>
        <p:blipFill>
          <a:blip r:embed="rId2"/>
          <a:stretch>
            <a:fillRect/>
          </a:stretch>
        </p:blipFill>
        <p:spPr>
          <a:xfrm>
            <a:off x="724535" y="4005580"/>
            <a:ext cx="7696200" cy="1952625"/>
          </a:xfrm>
          <a:prstGeom prst="rect">
            <a:avLst/>
          </a:prstGeom>
          <a:noFill/>
          <a:ln w="9525">
            <a:noFill/>
          </a:ln>
        </p:spPr>
      </p:pic>
      <p:sp>
        <p:nvSpPr>
          <p:cNvPr id="26628" name="矩形 7"/>
          <p:cNvSpPr/>
          <p:nvPr/>
        </p:nvSpPr>
        <p:spPr>
          <a:xfrm>
            <a:off x="723900" y="3830320"/>
            <a:ext cx="7696200" cy="175260"/>
          </a:xfrm>
          <a:prstGeom prst="rect">
            <a:avLst/>
          </a:prstGeom>
          <a:solidFill>
            <a:srgbClr val="8FC32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5364" name="矩形 4"/>
          <p:cNvSpPr/>
          <p:nvPr/>
        </p:nvSpPr>
        <p:spPr>
          <a:xfrm>
            <a:off x="1096645" y="6067425"/>
            <a:ext cx="6854825" cy="337185"/>
          </a:xfrm>
          <a:prstGeom prst="rect">
            <a:avLst/>
          </a:prstGeom>
          <a:noFill/>
          <a:ln w="9525">
            <a:noFill/>
          </a:ln>
        </p:spPr>
        <p:txBody>
          <a:bodyPr wrap="square" anchor="t">
            <a:spAutoFit/>
          </a:bodyPr>
          <a:p>
            <a:pPr algn="r"/>
            <a:r>
              <a:rPr lang="zh-CN" altLang="en-US" sz="1600" dirty="0">
                <a:solidFill>
                  <a:srgbClr val="595959"/>
                </a:solidFill>
                <a:latin typeface="微软雅黑" panose="020B0503020204020204" pitchFamily="34" charset="-122"/>
                <a:ea typeface="微软雅黑" panose="020B0503020204020204" pitchFamily="34" charset="-122"/>
              </a:rPr>
              <a:t>在衬底上“去除”的悬臂梁(a)    </a:t>
            </a:r>
            <a:r>
              <a:rPr sz="1600">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和在衬底上“添加”的悬臂梁(b)</a:t>
            </a:r>
            <a:endParaRPr sz="160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矩形 1"/>
          <p:cNvSpPr/>
          <p:nvPr/>
        </p:nvSpPr>
        <p:spPr>
          <a:xfrm>
            <a:off x="725170" y="2054860"/>
            <a:ext cx="7695565" cy="1170305"/>
          </a:xfrm>
          <a:prstGeom prst="rect">
            <a:avLst/>
          </a:prstGeom>
          <a:noFill/>
          <a:ln w="9525">
            <a:noFill/>
          </a:ln>
        </p:spPr>
        <p:txBody>
          <a:bodyPr wrap="square">
            <a:spAutoFit/>
          </a:bodyPr>
          <a:p>
            <a:pPr>
              <a:lnSpc>
                <a:spcPct val="130000"/>
              </a:lnSpc>
              <a:spcBef>
                <a:spcPts val="600"/>
              </a:spcBef>
            </a:pPr>
            <a:r>
              <a:rPr lang="en-US" sz="1800">
                <a:latin typeface="微软雅黑" panose="020B0503020204020204" pitchFamily="34" charset="-122"/>
                <a:ea typeface="微软雅黑" panose="020B0503020204020204" pitchFamily="34" charset="-122"/>
              </a:rPr>
              <a:t>      </a:t>
            </a:r>
            <a:r>
              <a:rPr sz="1800">
                <a:solidFill>
                  <a:srgbClr val="C00000"/>
                </a:solidFill>
                <a:latin typeface="微软雅黑" panose="020B0503020204020204" pitchFamily="34" charset="-122"/>
                <a:ea typeface="微软雅黑" panose="020B0503020204020204" pitchFamily="34" charset="-122"/>
              </a:rPr>
              <a:t>体微机械加工工艺</a:t>
            </a:r>
            <a:r>
              <a:rPr lang="zh-CN" altLang="en-US" sz="1800" dirty="0">
                <a:solidFill>
                  <a:srgbClr val="595959"/>
                </a:solidFill>
                <a:latin typeface="微软雅黑" panose="020B0503020204020204" pitchFamily="34" charset="-122"/>
                <a:ea typeface="微软雅黑" panose="020B0503020204020204" pitchFamily="34" charset="-122"/>
              </a:rPr>
              <a:t>是针对整块材料如单晶硅基片通过刻蚀（Etching）等去除部分基体或衬底材料，从而得到所需元件的体构形。在体微机械加工技术中，关键的步骤是刻蚀工艺。刻蚀工艺分为</a:t>
            </a:r>
            <a:r>
              <a:rPr sz="1800">
                <a:solidFill>
                  <a:srgbClr val="C00000"/>
                </a:solidFill>
                <a:latin typeface="微软雅黑" panose="020B0503020204020204" pitchFamily="34" charset="-122"/>
                <a:ea typeface="微软雅黑" panose="020B0503020204020204" pitchFamily="34" charset="-122"/>
              </a:rPr>
              <a:t>干法刻蚀</a:t>
            </a:r>
            <a:r>
              <a:rPr lang="zh-CN" altLang="en-US" sz="1800" dirty="0">
                <a:solidFill>
                  <a:srgbClr val="595959"/>
                </a:solidFill>
                <a:latin typeface="微软雅黑" panose="020B0503020204020204" pitchFamily="34" charset="-122"/>
                <a:ea typeface="微软雅黑" panose="020B0503020204020204" pitchFamily="34" charset="-122"/>
              </a:rPr>
              <a:t>和</a:t>
            </a:r>
            <a:r>
              <a:rPr sz="1800">
                <a:solidFill>
                  <a:srgbClr val="C00000"/>
                </a:solidFill>
                <a:latin typeface="微软雅黑" panose="020B0503020204020204" pitchFamily="34" charset="-122"/>
                <a:ea typeface="微软雅黑" panose="020B0503020204020204" pitchFamily="34" charset="-122"/>
              </a:rPr>
              <a:t>湿法刻蚀</a:t>
            </a:r>
            <a:r>
              <a:rPr sz="1800">
                <a:latin typeface="微软雅黑" panose="020B0503020204020204" pitchFamily="34" charset="-122"/>
                <a:ea typeface="微软雅黑" panose="020B0503020204020204" pitchFamily="34" charset="-122"/>
              </a:rPr>
              <a:t>。</a:t>
            </a:r>
            <a:endParaRPr sz="1800">
              <a:latin typeface="微软雅黑" panose="020B0503020204020204" pitchFamily="34" charset="-122"/>
              <a:ea typeface="微软雅黑" panose="020B0503020204020204" pitchFamily="34" charset="-122"/>
            </a:endParaRPr>
          </a:p>
        </p:txBody>
      </p:sp>
      <p:sp>
        <p:nvSpPr>
          <p:cNvPr id="39941" name="矩形 5"/>
          <p:cNvSpPr/>
          <p:nvPr/>
        </p:nvSpPr>
        <p:spPr>
          <a:xfrm>
            <a:off x="-47625" y="126785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1</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、硅微加工技术  </a:t>
            </a:r>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a:t>
            </a:r>
            <a:r>
              <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体微机械加工技术</a:t>
            </a:r>
            <a:endPar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
        <p:nvSpPr>
          <p:cNvPr id="2"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pic>
        <p:nvPicPr>
          <p:cNvPr id="16387" name="Picture 2"/>
          <p:cNvPicPr>
            <a:picLocks noChangeAspect="1"/>
          </p:cNvPicPr>
          <p:nvPr/>
        </p:nvPicPr>
        <p:blipFill>
          <a:blip r:embed="rId2"/>
          <a:stretch>
            <a:fillRect/>
          </a:stretch>
        </p:blipFill>
        <p:spPr>
          <a:xfrm>
            <a:off x="2555875" y="3381375"/>
            <a:ext cx="4314825" cy="2838450"/>
          </a:xfrm>
          <a:prstGeom prst="rect">
            <a:avLst/>
          </a:prstGeom>
          <a:noFill/>
          <a:ln w="9525">
            <a:noFill/>
          </a:ln>
        </p:spPr>
      </p:pic>
      <p:sp>
        <p:nvSpPr>
          <p:cNvPr id="16388" name="矩形 1528837"/>
          <p:cNvSpPr/>
          <p:nvPr/>
        </p:nvSpPr>
        <p:spPr>
          <a:xfrm>
            <a:off x="2745740" y="6376035"/>
            <a:ext cx="3314700" cy="304800"/>
          </a:xfrm>
          <a:prstGeom prst="rect">
            <a:avLst/>
          </a:prstGeom>
          <a:noFill/>
          <a:ln w="9525">
            <a:noFill/>
          </a:ln>
        </p:spPr>
        <p:txBody>
          <a:bodyPr lIns="114300" tIns="0" rIns="114300" bIns="0" anchor="t"/>
          <a:p>
            <a:pPr algn="ctr"/>
            <a:r>
              <a:rPr lang="zh-CN" altLang="en-US" sz="1600" b="0" dirty="0">
                <a:solidFill>
                  <a:srgbClr val="595959"/>
                </a:solidFill>
                <a:latin typeface="微软雅黑" panose="020B0503020204020204" pitchFamily="34" charset="-122"/>
                <a:ea typeface="微软雅黑" panose="020B0503020204020204" pitchFamily="34" charset="-122"/>
              </a:rPr>
              <a:t>体微机械加工工艺</a:t>
            </a:r>
            <a:endParaRPr lang="zh-CN" altLang="en-US" sz="1600" b="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矩形 1"/>
          <p:cNvSpPr/>
          <p:nvPr/>
        </p:nvSpPr>
        <p:spPr>
          <a:xfrm>
            <a:off x="806450" y="2272030"/>
            <a:ext cx="7945120" cy="3713480"/>
          </a:xfrm>
          <a:prstGeom prst="rect">
            <a:avLst/>
          </a:prstGeom>
          <a:noFill/>
          <a:ln w="9525">
            <a:noFill/>
          </a:ln>
        </p:spPr>
        <p:txBody>
          <a:bodyPr wrap="square">
            <a:spAutoFit/>
          </a:bodyPr>
          <a:p>
            <a:pPr>
              <a:lnSpc>
                <a:spcPct val="130000"/>
              </a:lnSpc>
              <a:spcBef>
                <a:spcPts val="600"/>
              </a:spcBef>
            </a:pPr>
            <a:r>
              <a:rPr lang="en-US" sz="1800">
                <a:solidFill>
                  <a:srgbClr val="C00000"/>
                </a:solidFill>
                <a:latin typeface="微软雅黑" panose="020B0503020204020204" pitchFamily="34" charset="-122"/>
                <a:ea typeface="微软雅黑" panose="020B0503020204020204" pitchFamily="34" charset="-122"/>
              </a:rPr>
              <a:t> </a:t>
            </a:r>
            <a:r>
              <a:rPr sz="1800">
                <a:solidFill>
                  <a:srgbClr val="C00000"/>
                </a:solidFill>
                <a:latin typeface="微软雅黑" panose="020B0503020204020204" pitchFamily="34" charset="-122"/>
                <a:ea typeface="微软雅黑" panose="020B0503020204020204" pitchFamily="34" charset="-122"/>
              </a:rPr>
              <a:t>1)干法刻蚀</a:t>
            </a:r>
            <a:endParaRPr sz="1800">
              <a:solidFill>
                <a:srgbClr val="C00000"/>
              </a:solidFill>
              <a:latin typeface="微软雅黑" panose="020B0503020204020204" pitchFamily="34" charset="-122"/>
              <a:ea typeface="微软雅黑" panose="020B0503020204020204" pitchFamily="34" charset="-122"/>
            </a:endParaRPr>
          </a:p>
          <a:p>
            <a:pPr>
              <a:lnSpc>
                <a:spcPct val="130000"/>
              </a:lnSpc>
              <a:spcBef>
                <a:spcPts val="600"/>
              </a:spcBef>
            </a:pPr>
            <a:r>
              <a:rPr lang="zh-CN" altLang="en-US" sz="1800" dirty="0">
                <a:solidFill>
                  <a:srgbClr val="595959"/>
                </a:solidFill>
                <a:latin typeface="微软雅黑" panose="020B0503020204020204" pitchFamily="34" charset="-122"/>
                <a:ea typeface="微软雅黑" panose="020B0503020204020204" pitchFamily="34" charset="-122"/>
              </a:rPr>
              <a:t>       干法刻蚀是利用高能束或某些气体对基体进行去除材料的加工，被刻蚀表面粗糙度较低，刻蚀效果好，但对工艺条件要求较高，加工方式可分为溅射加工和直写加工，加工工艺主要包括</a:t>
            </a:r>
            <a:r>
              <a:rPr sz="1800">
                <a:solidFill>
                  <a:srgbClr val="C00000"/>
                </a:solidFill>
                <a:latin typeface="微软雅黑" panose="020B0503020204020204" pitchFamily="34" charset="-122"/>
                <a:ea typeface="微软雅黑" panose="020B0503020204020204" pitchFamily="34" charset="-122"/>
              </a:rPr>
              <a:t>离子束刻蚀</a:t>
            </a:r>
            <a:r>
              <a:rPr lang="zh-CN" altLang="en-US" sz="1800" dirty="0">
                <a:solidFill>
                  <a:srgbClr val="595959"/>
                </a:solidFill>
                <a:latin typeface="微软雅黑" panose="020B0503020204020204" pitchFamily="34" charset="-122"/>
                <a:ea typeface="微软雅黑" panose="020B0503020204020204" pitchFamily="34" charset="-122"/>
              </a:rPr>
              <a:t>和</a:t>
            </a:r>
            <a:r>
              <a:rPr lang="zh-CN" altLang="en-US" sz="1800" dirty="0">
                <a:solidFill>
                  <a:srgbClr val="C00000"/>
                </a:solidFill>
                <a:latin typeface="微软雅黑" panose="020B0503020204020204" pitchFamily="34" charset="-122"/>
                <a:ea typeface="微软雅黑" panose="020B0503020204020204" pitchFamily="34" charset="-122"/>
              </a:rPr>
              <a:t>激</a:t>
            </a:r>
            <a:r>
              <a:rPr sz="1800">
                <a:solidFill>
                  <a:srgbClr val="C00000"/>
                </a:solidFill>
                <a:latin typeface="微软雅黑" panose="020B0503020204020204" pitchFamily="34" charset="-122"/>
                <a:ea typeface="微软雅黑" panose="020B0503020204020204" pitchFamily="34" charset="-122"/>
              </a:rPr>
              <a:t>光刻蚀</a:t>
            </a:r>
            <a:r>
              <a:rPr sz="1800">
                <a:latin typeface="微软雅黑" panose="020B0503020204020204" pitchFamily="34" charset="-122"/>
                <a:ea typeface="微软雅黑" panose="020B0503020204020204" pitchFamily="34" charset="-122"/>
              </a:rPr>
              <a:t>。</a:t>
            </a:r>
            <a:endParaRPr sz="1800">
              <a:latin typeface="微软雅黑" panose="020B0503020204020204" pitchFamily="34" charset="-122"/>
              <a:ea typeface="微软雅黑" panose="020B0503020204020204" pitchFamily="34" charset="-122"/>
            </a:endParaRPr>
          </a:p>
          <a:p>
            <a:pPr>
              <a:lnSpc>
                <a:spcPct val="130000"/>
              </a:lnSpc>
              <a:spcBef>
                <a:spcPts val="600"/>
              </a:spcBef>
            </a:pPr>
            <a:r>
              <a:rPr sz="1800">
                <a:latin typeface="微软雅黑" panose="020B0503020204020204" pitchFamily="34" charset="-122"/>
                <a:ea typeface="微软雅黑" panose="020B0503020204020204" pitchFamily="34" charset="-122"/>
              </a:rPr>
              <a:t>①</a:t>
            </a:r>
            <a:r>
              <a:rPr sz="1800">
                <a:solidFill>
                  <a:srgbClr val="C00000"/>
                </a:solidFill>
                <a:latin typeface="微软雅黑" panose="020B0503020204020204" pitchFamily="34" charset="-122"/>
                <a:ea typeface="微软雅黑" panose="020B0503020204020204" pitchFamily="34" charset="-122"/>
              </a:rPr>
              <a:t> 离子束刻蚀</a:t>
            </a:r>
            <a:endParaRPr sz="1800">
              <a:solidFill>
                <a:srgbClr val="C00000"/>
              </a:solidFill>
              <a:latin typeface="微软雅黑" panose="020B0503020204020204" pitchFamily="34" charset="-122"/>
              <a:ea typeface="微软雅黑" panose="020B0503020204020204" pitchFamily="34" charset="-122"/>
            </a:endParaRPr>
          </a:p>
          <a:p>
            <a:pPr>
              <a:lnSpc>
                <a:spcPct val="130000"/>
              </a:lnSpc>
              <a:spcBef>
                <a:spcPts val="600"/>
              </a:spcBef>
            </a:pPr>
            <a:r>
              <a:rPr sz="1800">
                <a:latin typeface="微软雅黑" panose="020B0503020204020204" pitchFamily="34" charset="-122"/>
                <a:ea typeface="微软雅黑" panose="020B0503020204020204" pitchFamily="34" charset="-122"/>
              </a:rPr>
              <a:t>       </a:t>
            </a:r>
            <a:r>
              <a:rPr lang="zh-CN" altLang="en-US" sz="1800" dirty="0">
                <a:solidFill>
                  <a:srgbClr val="595959"/>
                </a:solidFill>
                <a:latin typeface="微软雅黑" panose="020B0503020204020204" pitchFamily="34" charset="-122"/>
                <a:ea typeface="微软雅黑" panose="020B0503020204020204" pitchFamily="34" charset="-122"/>
              </a:rPr>
              <a:t>离子刻蚀也称溅射刻蚀或去除加工。离子束刻蚀又分为聚焦离子束刻蚀和反应离子束刻蚀</a:t>
            </a:r>
            <a:r>
              <a:rPr sz="1800">
                <a:latin typeface="微软雅黑" panose="020B0503020204020204" pitchFamily="34" charset="-122"/>
                <a:ea typeface="微软雅黑" panose="020B0503020204020204" pitchFamily="34" charset="-122"/>
              </a:rPr>
              <a:t>。</a:t>
            </a:r>
            <a:endParaRPr sz="1800">
              <a:latin typeface="微软雅黑" panose="020B0503020204020204" pitchFamily="34" charset="-122"/>
              <a:ea typeface="微软雅黑" panose="020B0503020204020204" pitchFamily="34" charset="-122"/>
            </a:endParaRPr>
          </a:p>
          <a:p>
            <a:pPr>
              <a:lnSpc>
                <a:spcPct val="130000"/>
              </a:lnSpc>
              <a:spcBef>
                <a:spcPts val="600"/>
              </a:spcBef>
            </a:pPr>
            <a:r>
              <a:rPr sz="1800">
                <a:latin typeface="微软雅黑" panose="020B0503020204020204" pitchFamily="34" charset="-122"/>
                <a:ea typeface="微软雅黑" panose="020B0503020204020204" pitchFamily="34" charset="-122"/>
              </a:rPr>
              <a:t>② </a:t>
            </a:r>
            <a:r>
              <a:rPr sz="1800">
                <a:solidFill>
                  <a:srgbClr val="C00000"/>
                </a:solidFill>
                <a:latin typeface="微软雅黑" panose="020B0503020204020204" pitchFamily="34" charset="-122"/>
                <a:ea typeface="微软雅黑" panose="020B0503020204020204" pitchFamily="34" charset="-122"/>
              </a:rPr>
              <a:t>激光刻蚀</a:t>
            </a:r>
            <a:endParaRPr sz="1800">
              <a:solidFill>
                <a:srgbClr val="C00000"/>
              </a:solidFill>
              <a:latin typeface="微软雅黑" panose="020B0503020204020204" pitchFamily="34" charset="-122"/>
              <a:ea typeface="微软雅黑" panose="020B0503020204020204" pitchFamily="34" charset="-122"/>
            </a:endParaRPr>
          </a:p>
          <a:p>
            <a:pPr>
              <a:lnSpc>
                <a:spcPct val="130000"/>
              </a:lnSpc>
              <a:spcBef>
                <a:spcPts val="600"/>
              </a:spcBef>
            </a:pPr>
            <a:r>
              <a:rPr sz="1800">
                <a:latin typeface="微软雅黑" panose="020B0503020204020204" pitchFamily="34" charset="-122"/>
                <a:ea typeface="微软雅黑" panose="020B0503020204020204" pitchFamily="34" charset="-122"/>
              </a:rPr>
              <a:t>     </a:t>
            </a:r>
            <a:r>
              <a:rPr lang="zh-CN" altLang="en-US" sz="1800" dirty="0">
                <a:solidFill>
                  <a:srgbClr val="595959"/>
                </a:solidFill>
                <a:latin typeface="微软雅黑" panose="020B0503020204020204" pitchFamily="34" charset="-122"/>
                <a:ea typeface="微软雅黑" panose="020B0503020204020204" pitchFamily="34" charset="-122"/>
              </a:rPr>
              <a:t>利用激光对气相或液相物质的良好的透光性。</a:t>
            </a:r>
            <a:endParaRPr sz="1800">
              <a:latin typeface="微软雅黑" panose="020B0503020204020204" pitchFamily="34" charset="-122"/>
              <a:ea typeface="微软雅黑" panose="020B0503020204020204" pitchFamily="34" charset="-122"/>
            </a:endParaRPr>
          </a:p>
        </p:txBody>
      </p:sp>
      <p:sp>
        <p:nvSpPr>
          <p:cNvPr id="39941" name="矩形 5"/>
          <p:cNvSpPr/>
          <p:nvPr/>
        </p:nvSpPr>
        <p:spPr>
          <a:xfrm>
            <a:off x="-47625" y="126785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1</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、硅微加工技术  </a:t>
            </a:r>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a:t>
            </a:r>
            <a:r>
              <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体微机械加工技术</a:t>
            </a:r>
            <a:endPar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
        <p:nvSpPr>
          <p:cNvPr id="2"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矩形 1"/>
          <p:cNvSpPr/>
          <p:nvPr/>
        </p:nvSpPr>
        <p:spPr>
          <a:xfrm>
            <a:off x="424815" y="1823720"/>
            <a:ext cx="8623300" cy="1247140"/>
          </a:xfrm>
          <a:prstGeom prst="rect">
            <a:avLst/>
          </a:prstGeom>
          <a:noFill/>
          <a:ln w="9525">
            <a:noFill/>
          </a:ln>
        </p:spPr>
        <p:txBody>
          <a:bodyPr wrap="square">
            <a:spAutoFit/>
          </a:bodyPr>
          <a:p>
            <a:pPr>
              <a:lnSpc>
                <a:spcPct val="130000"/>
              </a:lnSpc>
              <a:spcBef>
                <a:spcPts val="600"/>
              </a:spcBef>
            </a:pPr>
            <a:r>
              <a:rPr lang="en-US" sz="1800">
                <a:solidFill>
                  <a:srgbClr val="C00000"/>
                </a:solidFill>
                <a:latin typeface="微软雅黑" panose="020B0503020204020204" pitchFamily="34" charset="-122"/>
                <a:ea typeface="微软雅黑" panose="020B0503020204020204" pitchFamily="34" charset="-122"/>
              </a:rPr>
              <a:t> </a:t>
            </a:r>
            <a:r>
              <a:rPr sz="1800">
                <a:solidFill>
                  <a:srgbClr val="C00000"/>
                </a:solidFill>
                <a:latin typeface="微软雅黑" panose="020B0503020204020204" pitchFamily="34" charset="-122"/>
                <a:ea typeface="微软雅黑" panose="020B0503020204020204" pitchFamily="34" charset="-122"/>
              </a:rPr>
              <a:t>2)湿法刻蚀 </a:t>
            </a:r>
            <a:endParaRPr sz="1800">
              <a:solidFill>
                <a:srgbClr val="C00000"/>
              </a:solidFill>
              <a:latin typeface="微软雅黑" panose="020B0503020204020204" pitchFamily="34" charset="-122"/>
              <a:ea typeface="微软雅黑" panose="020B0503020204020204" pitchFamily="34" charset="-122"/>
            </a:endParaRPr>
          </a:p>
          <a:p>
            <a:pPr>
              <a:lnSpc>
                <a:spcPct val="130000"/>
              </a:lnSpc>
              <a:spcBef>
                <a:spcPts val="600"/>
              </a:spcBef>
            </a:pPr>
            <a:r>
              <a:rPr lang="zh-CN" altLang="en-US" sz="1800" dirty="0">
                <a:solidFill>
                  <a:srgbClr val="595959"/>
                </a:solidFill>
                <a:latin typeface="微软雅黑" panose="020B0503020204020204" pitchFamily="34" charset="-122"/>
                <a:ea typeface="微软雅黑" panose="020B0503020204020204" pitchFamily="34" charset="-122"/>
              </a:rPr>
              <a:t>湿法刻蚀工艺是通过化学刻蚀液和被刻蚀物质之间的化学反应，将被刻蚀物质剥离下来，包括</a:t>
            </a:r>
            <a:r>
              <a:rPr sz="1800">
                <a:solidFill>
                  <a:srgbClr val="C00000"/>
                </a:solidFill>
                <a:latin typeface="微软雅黑" panose="020B0503020204020204" pitchFamily="34" charset="-122"/>
                <a:ea typeface="微软雅黑" panose="020B0503020204020204" pitchFamily="34" charset="-122"/>
              </a:rPr>
              <a:t>各向同性</a:t>
            </a:r>
            <a:r>
              <a:rPr lang="zh-CN" altLang="en-US" sz="1800" dirty="0">
                <a:solidFill>
                  <a:srgbClr val="595959"/>
                </a:solidFill>
                <a:latin typeface="微软雅黑" panose="020B0503020204020204" pitchFamily="34" charset="-122"/>
                <a:ea typeface="微软雅黑" panose="020B0503020204020204" pitchFamily="34" charset="-122"/>
              </a:rPr>
              <a:t>与</a:t>
            </a:r>
            <a:r>
              <a:rPr sz="1800">
                <a:solidFill>
                  <a:srgbClr val="C00000"/>
                </a:solidFill>
                <a:latin typeface="微软雅黑" panose="020B0503020204020204" pitchFamily="34" charset="-122"/>
                <a:ea typeface="微软雅黑" panose="020B0503020204020204" pitchFamily="34" charset="-122"/>
              </a:rPr>
              <a:t>各向异性</a:t>
            </a:r>
            <a:r>
              <a:rPr lang="zh-CN" altLang="en-US" sz="1800" dirty="0">
                <a:solidFill>
                  <a:srgbClr val="595959"/>
                </a:solidFill>
                <a:latin typeface="微软雅黑" panose="020B0503020204020204" pitchFamily="34" charset="-122"/>
                <a:ea typeface="微软雅黑" panose="020B0503020204020204" pitchFamily="34" charset="-122"/>
              </a:rPr>
              <a:t>刻蚀。</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39941" name="矩形 5"/>
          <p:cNvSpPr/>
          <p:nvPr/>
        </p:nvSpPr>
        <p:spPr>
          <a:xfrm>
            <a:off x="0" y="118657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1</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、硅微加工技术  </a:t>
            </a:r>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a:t>
            </a:r>
            <a:r>
              <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体微机械加工技术</a:t>
            </a:r>
            <a:endPar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
        <p:nvSpPr>
          <p:cNvPr id="2"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pic>
        <p:nvPicPr>
          <p:cNvPr id="18435" name="Picture 2"/>
          <p:cNvPicPr>
            <a:picLocks noChangeAspect="1"/>
          </p:cNvPicPr>
          <p:nvPr/>
        </p:nvPicPr>
        <p:blipFill>
          <a:blip r:embed="rId2"/>
          <a:stretch>
            <a:fillRect/>
          </a:stretch>
        </p:blipFill>
        <p:spPr>
          <a:xfrm>
            <a:off x="4019550" y="3373755"/>
            <a:ext cx="5029200" cy="2897188"/>
          </a:xfrm>
          <a:prstGeom prst="rect">
            <a:avLst/>
          </a:prstGeom>
          <a:noFill/>
          <a:ln w="9525">
            <a:noFill/>
          </a:ln>
        </p:spPr>
      </p:pic>
      <p:sp>
        <p:nvSpPr>
          <p:cNvPr id="3" name="文本框 2"/>
          <p:cNvSpPr txBox="1"/>
          <p:nvPr/>
        </p:nvSpPr>
        <p:spPr>
          <a:xfrm>
            <a:off x="424815" y="3322320"/>
            <a:ext cx="3580130" cy="2999740"/>
          </a:xfrm>
          <a:prstGeom prst="rect">
            <a:avLst/>
          </a:prstGeom>
          <a:noFill/>
        </p:spPr>
        <p:txBody>
          <a:bodyPr wrap="square" rtlCol="0" anchor="t">
            <a:spAutoFit/>
          </a:bodyPr>
          <a:p>
            <a:pPr marL="285750" indent="-285750">
              <a:lnSpc>
                <a:spcPct val="150000"/>
              </a:lnSpc>
              <a:buFont typeface="Wingdings" panose="05000000000000000000" charset="0"/>
              <a:buChar char=""/>
            </a:pPr>
            <a:r>
              <a:rPr lang="zh-CN" altLang="en-US" sz="1800" dirty="0">
                <a:solidFill>
                  <a:srgbClr val="595959"/>
                </a:solidFill>
                <a:latin typeface="微软雅黑" panose="020B0503020204020204" pitchFamily="34" charset="-122"/>
                <a:ea typeface="微软雅黑" panose="020B0503020204020204" pitchFamily="34" charset="-122"/>
                <a:sym typeface="+mn-ea"/>
              </a:rPr>
              <a:t>各向同性刻蚀是在任何方向上刻蚀速度均等的加工；</a:t>
            </a:r>
            <a:endParaRPr lang="zh-CN" altLang="en-US" sz="1800" dirty="0">
              <a:solidFill>
                <a:srgbClr val="595959"/>
              </a:solidFill>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charset="0"/>
              <a:buChar char=""/>
            </a:pPr>
            <a:r>
              <a:rPr lang="zh-CN" altLang="en-US" sz="1800" dirty="0">
                <a:solidFill>
                  <a:srgbClr val="595959"/>
                </a:solidFill>
                <a:latin typeface="微软雅黑" panose="020B0503020204020204" pitchFamily="34" charset="-122"/>
                <a:ea typeface="微软雅黑" panose="020B0503020204020204" pitchFamily="34" charset="-122"/>
                <a:sym typeface="+mn-ea"/>
              </a:rPr>
              <a:t>各向异性刻蚀则是与被刻蚀晶片的结构方向有关的一种刻蚀方法，它在特定方向上刻蚀速度大，其它方向上几乎不发生刻蚀。</a:t>
            </a:r>
            <a:endParaRPr lang="zh-CN" altLang="en-US" sz="1800" dirty="0">
              <a:solidFill>
                <a:srgbClr val="595959"/>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矩形 1"/>
          <p:cNvSpPr/>
          <p:nvPr/>
        </p:nvSpPr>
        <p:spPr>
          <a:xfrm>
            <a:off x="424815" y="1823720"/>
            <a:ext cx="8623300" cy="887730"/>
          </a:xfrm>
          <a:prstGeom prst="rect">
            <a:avLst/>
          </a:prstGeom>
          <a:noFill/>
          <a:ln w="9525">
            <a:noFill/>
          </a:ln>
        </p:spPr>
        <p:txBody>
          <a:bodyPr wrap="square">
            <a:spAutoFit/>
          </a:bodyPr>
          <a:p>
            <a:pPr>
              <a:lnSpc>
                <a:spcPct val="130000"/>
              </a:lnSpc>
              <a:spcBef>
                <a:spcPts val="600"/>
              </a:spcBef>
            </a:pPr>
            <a:r>
              <a:rPr lang="en-US" sz="1800">
                <a:solidFill>
                  <a:srgbClr val="C00000"/>
                </a:solidFill>
                <a:latin typeface="微软雅黑" panose="020B0503020204020204" pitchFamily="34" charset="-122"/>
                <a:ea typeface="微软雅黑" panose="020B0503020204020204" pitchFamily="34" charset="-122"/>
              </a:rPr>
              <a:t> </a:t>
            </a:r>
            <a:endParaRPr sz="1800">
              <a:solidFill>
                <a:srgbClr val="C00000"/>
              </a:solidFill>
              <a:latin typeface="微软雅黑" panose="020B0503020204020204" pitchFamily="34" charset="-122"/>
              <a:ea typeface="微软雅黑" panose="020B0503020204020204" pitchFamily="34" charset="-122"/>
            </a:endParaRPr>
          </a:p>
          <a:p>
            <a:pPr>
              <a:lnSpc>
                <a:spcPct val="130000"/>
              </a:lnSpc>
              <a:spcBef>
                <a:spcPts val="600"/>
              </a:spcBef>
            </a:pPr>
            <a:r>
              <a:rPr sz="1800">
                <a:solidFill>
                  <a:srgbClr val="C00000"/>
                </a:solidFill>
                <a:latin typeface="微软雅黑" panose="020B0503020204020204" pitchFamily="34" charset="-122"/>
                <a:ea typeface="微软雅黑" panose="020B0503020204020204" pitchFamily="34" charset="-122"/>
              </a:rPr>
              <a:t>表面微机械加工技术</a:t>
            </a:r>
            <a:r>
              <a:rPr lang="zh-CN" altLang="en-US" sz="1800" dirty="0">
                <a:solidFill>
                  <a:srgbClr val="595959"/>
                </a:solidFill>
                <a:latin typeface="微软雅黑" panose="020B0503020204020204" pitchFamily="34" charset="-122"/>
                <a:ea typeface="微软雅黑" panose="020B0503020204020204" pitchFamily="34" charset="-122"/>
              </a:rPr>
              <a:t>就是利用集成电路中的平面化制造技术来制造微机械装置。</a:t>
            </a:r>
            <a:endParaRPr sz="1800">
              <a:latin typeface="微软雅黑" panose="020B0503020204020204" pitchFamily="34" charset="-122"/>
              <a:ea typeface="微软雅黑" panose="020B0503020204020204" pitchFamily="34" charset="-122"/>
            </a:endParaRPr>
          </a:p>
        </p:txBody>
      </p:sp>
      <p:sp>
        <p:nvSpPr>
          <p:cNvPr id="39941" name="矩形 5"/>
          <p:cNvSpPr/>
          <p:nvPr/>
        </p:nvSpPr>
        <p:spPr>
          <a:xfrm>
            <a:off x="0" y="118657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1</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、硅微加工技术  </a:t>
            </a:r>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a:t>
            </a:r>
            <a:r>
              <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表面微机械加工技术</a:t>
            </a:r>
            <a:endPar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
        <p:nvSpPr>
          <p:cNvPr id="2"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sp>
        <p:nvSpPr>
          <p:cNvPr id="3" name="文本框 2"/>
          <p:cNvSpPr txBox="1"/>
          <p:nvPr/>
        </p:nvSpPr>
        <p:spPr>
          <a:xfrm>
            <a:off x="424815" y="3292475"/>
            <a:ext cx="3580130" cy="2999740"/>
          </a:xfrm>
          <a:prstGeom prst="rect">
            <a:avLst/>
          </a:prstGeom>
          <a:noFill/>
        </p:spPr>
        <p:txBody>
          <a:bodyPr wrap="square" rtlCol="0" anchor="t">
            <a:spAutoFit/>
          </a:bodyPr>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sym typeface="+mn-ea"/>
              </a:rPr>
              <a:t>标准的</a:t>
            </a:r>
            <a:r>
              <a:rPr sz="1800">
                <a:solidFill>
                  <a:srgbClr val="C00000"/>
                </a:solidFill>
                <a:latin typeface="微软雅黑" panose="020B0503020204020204" pitchFamily="34" charset="-122"/>
                <a:ea typeface="微软雅黑" panose="020B0503020204020204" pitchFamily="34" charset="-122"/>
                <a:sym typeface="+mn-ea"/>
              </a:rPr>
              <a:t>工艺流程</a:t>
            </a:r>
            <a:r>
              <a:rPr lang="zh-CN" altLang="en-US" sz="1800" dirty="0">
                <a:solidFill>
                  <a:srgbClr val="595959"/>
                </a:solidFill>
                <a:latin typeface="微软雅黑" panose="020B0503020204020204" pitchFamily="34" charset="-122"/>
                <a:ea typeface="微软雅黑" panose="020B0503020204020204" pitchFamily="34" charset="-122"/>
                <a:sym typeface="+mn-ea"/>
              </a:rPr>
              <a:t>包括:首先在单晶硅基片上交替沉积一层低应力的多晶硅层和一层用于刻蚀的氧化硅层，形成一个复杂的加工层，然后再对这个加工层进行光刻摹制，最后用氢氟酸对氧化硅进行蚀刻显影。</a:t>
            </a:r>
            <a:endParaRPr lang="zh-CN" altLang="en-US" sz="1800" dirty="0">
              <a:solidFill>
                <a:srgbClr val="595959"/>
              </a:solidFill>
              <a:latin typeface="微软雅黑" panose="020B0503020204020204" pitchFamily="34" charset="-122"/>
              <a:ea typeface="微软雅黑" panose="020B0503020204020204" pitchFamily="34" charset="-122"/>
              <a:sym typeface="+mn-ea"/>
            </a:endParaRPr>
          </a:p>
        </p:txBody>
      </p:sp>
      <p:pic>
        <p:nvPicPr>
          <p:cNvPr id="19459" name="Picture 2"/>
          <p:cNvPicPr>
            <a:picLocks noChangeAspect="1"/>
          </p:cNvPicPr>
          <p:nvPr/>
        </p:nvPicPr>
        <p:blipFill>
          <a:blip r:embed="rId2"/>
          <a:stretch>
            <a:fillRect/>
          </a:stretch>
        </p:blipFill>
        <p:spPr>
          <a:xfrm>
            <a:off x="4086860" y="3100705"/>
            <a:ext cx="4876800" cy="3382963"/>
          </a:xfrm>
          <a:prstGeom prst="rect">
            <a:avLst/>
          </a:prstGeom>
          <a:noFill/>
          <a:ln w="9525">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矩形 1"/>
          <p:cNvSpPr/>
          <p:nvPr/>
        </p:nvSpPr>
        <p:spPr>
          <a:xfrm>
            <a:off x="424815" y="1844040"/>
            <a:ext cx="8623300" cy="450850"/>
          </a:xfrm>
          <a:prstGeom prst="rect">
            <a:avLst/>
          </a:prstGeom>
          <a:noFill/>
          <a:ln w="9525">
            <a:noFill/>
          </a:ln>
        </p:spPr>
        <p:txBody>
          <a:bodyPr wrap="square">
            <a:spAutoFit/>
          </a:bodyPr>
          <a:p>
            <a:pPr>
              <a:lnSpc>
                <a:spcPct val="130000"/>
              </a:lnSpc>
              <a:spcBef>
                <a:spcPts val="600"/>
              </a:spcBef>
            </a:pPr>
            <a:r>
              <a:rPr lang="en-US" sz="1800">
                <a:solidFill>
                  <a:schemeClr val="tx1"/>
                </a:solidFill>
                <a:latin typeface="微软雅黑" panose="020B0503020204020204" pitchFamily="34" charset="-122"/>
                <a:ea typeface="微软雅黑" panose="020B0503020204020204" pitchFamily="34" charset="-122"/>
              </a:rPr>
              <a:t> </a:t>
            </a:r>
            <a:r>
              <a:rPr sz="1800">
                <a:solidFill>
                  <a:srgbClr val="C00000"/>
                </a:solidFill>
                <a:latin typeface="微软雅黑" panose="020B0503020204020204" pitchFamily="34" charset="-122"/>
                <a:ea typeface="微软雅黑" panose="020B0503020204020204" pitchFamily="34" charset="-122"/>
              </a:rPr>
              <a:t>牺牲层技术</a:t>
            </a:r>
            <a:r>
              <a:rPr lang="zh-CN" altLang="en-US" sz="1800" dirty="0">
                <a:solidFill>
                  <a:srgbClr val="595959"/>
                </a:solidFill>
                <a:latin typeface="微软雅黑" panose="020B0503020204020204" pitchFamily="34" charset="-122"/>
                <a:ea typeface="微软雅黑" panose="020B0503020204020204" pitchFamily="34" charset="-122"/>
              </a:rPr>
              <a:t>是表面微机械加工技术的一种重要工艺。牺牲层技术也叫分离层技术</a:t>
            </a:r>
            <a:r>
              <a:rPr sz="1800">
                <a:solidFill>
                  <a:schemeClr val="tx1"/>
                </a:solidFill>
                <a:latin typeface="微软雅黑" panose="020B0503020204020204" pitchFamily="34" charset="-122"/>
                <a:ea typeface="微软雅黑" panose="020B0503020204020204" pitchFamily="34" charset="-122"/>
              </a:rPr>
              <a:t>。</a:t>
            </a:r>
            <a:endParaRPr sz="1800">
              <a:solidFill>
                <a:schemeClr val="tx1"/>
              </a:solidFill>
              <a:latin typeface="微软雅黑" panose="020B0503020204020204" pitchFamily="34" charset="-122"/>
              <a:ea typeface="微软雅黑" panose="020B0503020204020204" pitchFamily="34" charset="-122"/>
            </a:endParaRPr>
          </a:p>
        </p:txBody>
      </p:sp>
      <p:sp>
        <p:nvSpPr>
          <p:cNvPr id="39941" name="矩形 5"/>
          <p:cNvSpPr/>
          <p:nvPr/>
        </p:nvSpPr>
        <p:spPr>
          <a:xfrm>
            <a:off x="0" y="102274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1</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、硅微加工技术  </a:t>
            </a:r>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a:t>
            </a:r>
            <a:r>
              <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表面微机械加工技术</a:t>
            </a:r>
            <a:endPar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
        <p:nvSpPr>
          <p:cNvPr id="2"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grpSp>
        <p:nvGrpSpPr>
          <p:cNvPr id="20483" name="Group 2"/>
          <p:cNvGrpSpPr/>
          <p:nvPr/>
        </p:nvGrpSpPr>
        <p:grpSpPr>
          <a:xfrm>
            <a:off x="708660" y="2584450"/>
            <a:ext cx="7848600" cy="4040188"/>
            <a:chOff x="1800" y="1440"/>
            <a:chExt cx="8374" cy="3669"/>
          </a:xfrm>
        </p:grpSpPr>
        <p:grpSp>
          <p:nvGrpSpPr>
            <p:cNvPr id="20484" name="Group 3"/>
            <p:cNvGrpSpPr/>
            <p:nvPr/>
          </p:nvGrpSpPr>
          <p:grpSpPr>
            <a:xfrm>
              <a:off x="1800" y="1440"/>
              <a:ext cx="4139" cy="3669"/>
              <a:chOff x="5950" y="1524"/>
              <a:chExt cx="4139" cy="3669"/>
            </a:xfrm>
          </p:grpSpPr>
          <p:pic>
            <p:nvPicPr>
              <p:cNvPr id="20485" name="Picture 4" descr="Untitled-1 copy"/>
              <p:cNvPicPr>
                <a:picLocks noChangeAspect="1"/>
              </p:cNvPicPr>
              <p:nvPr/>
            </p:nvPicPr>
            <p:blipFill>
              <a:blip r:embed="rId2"/>
              <a:stretch>
                <a:fillRect/>
              </a:stretch>
            </p:blipFill>
            <p:spPr>
              <a:xfrm>
                <a:off x="5950" y="1524"/>
                <a:ext cx="4139" cy="3127"/>
              </a:xfrm>
              <a:prstGeom prst="rect">
                <a:avLst/>
              </a:prstGeom>
              <a:noFill/>
              <a:ln w="9525">
                <a:noFill/>
              </a:ln>
            </p:spPr>
          </p:pic>
          <p:sp>
            <p:nvSpPr>
              <p:cNvPr id="20486" name="Text Box 5"/>
              <p:cNvSpPr txBox="1">
                <a:spLocks noChangeAspect="1"/>
              </p:cNvSpPr>
              <p:nvPr/>
            </p:nvSpPr>
            <p:spPr>
              <a:xfrm>
                <a:off x="6054" y="4734"/>
                <a:ext cx="3898" cy="459"/>
              </a:xfrm>
              <a:prstGeom prst="rect">
                <a:avLst/>
              </a:prstGeom>
              <a:noFill/>
              <a:ln w="9525">
                <a:noFill/>
              </a:ln>
            </p:spPr>
            <p:txBody>
              <a:bodyPr lIns="0" tIns="0" rIns="0" bIns="0" anchor="t"/>
              <a:p>
                <a:pPr algn="just"/>
                <a:r>
                  <a:rPr lang="en-US" altLang="zh-CN" sz="1400" b="0" err="1">
                    <a:latin typeface="Calibri" panose="020F0502020204030204" pitchFamily="34" charset="0"/>
                    <a:ea typeface="宋体" panose="02010600030101010101" pitchFamily="2" charset="-122"/>
                  </a:rPr>
                  <a:t> </a:t>
                </a:r>
                <a:r>
                  <a:rPr lang="zh-CN" altLang="en-US" sz="1400" b="0" dirty="0">
                    <a:solidFill>
                      <a:srgbClr val="595959"/>
                    </a:solidFill>
                    <a:latin typeface="微软雅黑" panose="020B0503020204020204" pitchFamily="34" charset="-122"/>
                    <a:ea typeface="微软雅黑" panose="020B0503020204020204" pitchFamily="34" charset="-122"/>
                  </a:rPr>
                  <a:t>U.C.Berkeley采用表面牺牲层工艺制备的世界上第一个MEMS器件－微型静电马达</a:t>
                </a:r>
                <a:endParaRPr lang="zh-CN" altLang="en-US" sz="1400" dirty="0">
                  <a:latin typeface="Times New Roman" panose="02020603050405020304" pitchFamily="18" charset="0"/>
                  <a:ea typeface="宋体" panose="02010600030101010101" pitchFamily="2" charset="-122"/>
                </a:endParaRPr>
              </a:p>
            </p:txBody>
          </p:sp>
        </p:grpSp>
        <p:grpSp>
          <p:nvGrpSpPr>
            <p:cNvPr id="20487" name="Group 6"/>
            <p:cNvGrpSpPr/>
            <p:nvPr/>
          </p:nvGrpSpPr>
          <p:grpSpPr>
            <a:xfrm>
              <a:off x="6114" y="1444"/>
              <a:ext cx="4060" cy="3598"/>
              <a:chOff x="5400" y="10956"/>
              <a:chExt cx="4060" cy="3598"/>
            </a:xfrm>
          </p:grpSpPr>
          <p:sp>
            <p:nvSpPr>
              <p:cNvPr id="20488" name="Text Box 7"/>
              <p:cNvSpPr txBox="1">
                <a:spLocks noChangeAspect="1"/>
              </p:cNvSpPr>
              <p:nvPr/>
            </p:nvSpPr>
            <p:spPr>
              <a:xfrm>
                <a:off x="5400" y="14232"/>
                <a:ext cx="4060" cy="322"/>
              </a:xfrm>
              <a:prstGeom prst="rect">
                <a:avLst/>
              </a:prstGeom>
              <a:noFill/>
              <a:ln w="9525">
                <a:noFill/>
              </a:ln>
            </p:spPr>
            <p:txBody>
              <a:bodyPr lIns="0" tIns="0" rIns="0" bIns="0" anchor="t"/>
              <a:p>
                <a:pPr algn="ctr"/>
                <a:r>
                  <a:rPr lang="zh-CN" altLang="en-US" sz="1400" b="0" dirty="0">
                    <a:solidFill>
                      <a:srgbClr val="595959"/>
                    </a:solidFill>
                    <a:latin typeface="微软雅黑" panose="020B0503020204020204" pitchFamily="34" charset="-122"/>
                    <a:ea typeface="微软雅黑" panose="020B0503020204020204" pitchFamily="34" charset="-122"/>
                  </a:rPr>
                  <a:t>采用五层多晶硅工艺制备的微型传动结构</a:t>
                </a:r>
                <a:endParaRPr lang="zh-CN" altLang="en-US" sz="1400" b="0" dirty="0">
                  <a:solidFill>
                    <a:srgbClr val="595959"/>
                  </a:solidFill>
                  <a:latin typeface="微软雅黑" panose="020B0503020204020204" pitchFamily="34" charset="-122"/>
                  <a:ea typeface="微软雅黑" panose="020B0503020204020204" pitchFamily="34" charset="-122"/>
                </a:endParaRPr>
              </a:p>
            </p:txBody>
          </p:sp>
          <p:pic>
            <p:nvPicPr>
              <p:cNvPr id="20489" name="Picture 8" descr="Untitled-2 copy"/>
              <p:cNvPicPr>
                <a:picLocks noChangeAspect="1"/>
              </p:cNvPicPr>
              <p:nvPr/>
            </p:nvPicPr>
            <p:blipFill>
              <a:blip r:embed="rId3"/>
              <a:stretch>
                <a:fillRect/>
              </a:stretch>
            </p:blipFill>
            <p:spPr>
              <a:xfrm>
                <a:off x="5487" y="10956"/>
                <a:ext cx="3889" cy="3199"/>
              </a:xfrm>
              <a:prstGeom prst="rect">
                <a:avLst/>
              </a:prstGeom>
              <a:noFill/>
              <a:ln w="9525">
                <a:noFill/>
              </a:ln>
            </p:spPr>
          </p:pic>
        </p:gr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矩形 1"/>
          <p:cNvSpPr/>
          <p:nvPr/>
        </p:nvSpPr>
        <p:spPr>
          <a:xfrm>
            <a:off x="806450" y="2272030"/>
            <a:ext cx="7695565" cy="3405505"/>
          </a:xfrm>
          <a:prstGeom prst="rect">
            <a:avLst/>
          </a:prstGeom>
          <a:noFill/>
          <a:ln w="9525">
            <a:noFill/>
          </a:ln>
        </p:spPr>
        <p:txBody>
          <a:bodyPr wrap="square">
            <a:spAutoFit/>
          </a:bodyPr>
          <a:p>
            <a:pPr marL="285750" indent="-285750">
              <a:lnSpc>
                <a:spcPct val="130000"/>
              </a:lnSpc>
              <a:spcBef>
                <a:spcPts val="600"/>
              </a:spcBef>
              <a:buFont typeface="Wingdings" panose="05000000000000000000" charset="0"/>
              <a:buChar char=""/>
            </a:pPr>
            <a:r>
              <a:rPr lang="en-US" sz="1800">
                <a:solidFill>
                  <a:schemeClr val="tx1"/>
                </a:solidFill>
                <a:latin typeface="微软雅黑" panose="020B0503020204020204" pitchFamily="34" charset="-122"/>
                <a:ea typeface="微软雅黑" panose="020B0503020204020204" pitchFamily="34" charset="-122"/>
              </a:rPr>
              <a:t> </a:t>
            </a:r>
            <a:r>
              <a:rPr lang="zh-CN" altLang="en-US" sz="1800" dirty="0">
                <a:solidFill>
                  <a:srgbClr val="595959"/>
                </a:solidFill>
                <a:latin typeface="微软雅黑" panose="020B0503020204020204" pitchFamily="34" charset="-122"/>
                <a:ea typeface="微软雅黑" panose="020B0503020204020204" pitchFamily="34" charset="-122"/>
              </a:rPr>
              <a:t>光刻（Photolithography）也称照相平版印刷（术），它源于微电子的集成电路制造，是在微机械制造领域应用较早并仍被广泛采用且不断发展的一类微细加工方法。</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indent="-285750" algn="l">
              <a:lnSpc>
                <a:spcPct val="130000"/>
              </a:lnSpc>
              <a:spcBef>
                <a:spcPts val="600"/>
              </a:spcBef>
              <a:buFont typeface="Wingdings" panose="05000000000000000000" charset="0"/>
              <a:buChar char=""/>
            </a:pPr>
            <a:r>
              <a:rPr sz="1800">
                <a:solidFill>
                  <a:srgbClr val="C00000"/>
                </a:solidFill>
                <a:latin typeface="微软雅黑" panose="020B0503020204020204" pitchFamily="34" charset="-122"/>
                <a:ea typeface="微软雅黑" panose="020B0503020204020204" pitchFamily="34" charset="-122"/>
              </a:rPr>
              <a:t>光刻</a:t>
            </a:r>
            <a:r>
              <a:rPr lang="zh-CN" altLang="en-US" sz="1800" dirty="0">
                <a:solidFill>
                  <a:srgbClr val="595959"/>
                </a:solidFill>
                <a:latin typeface="微软雅黑" panose="020B0503020204020204" pitchFamily="34" charset="-122"/>
                <a:ea typeface="微软雅黑" panose="020B0503020204020204" pitchFamily="34" charset="-122"/>
              </a:rPr>
              <a:t>是加工制作半导体结构或器件和集成电路微图形结构的关键工艺技术，其</a:t>
            </a:r>
            <a:r>
              <a:rPr lang="zh-CN" altLang="en-US" sz="1800" dirty="0">
                <a:solidFill>
                  <a:srgbClr val="C00000"/>
                </a:solidFill>
                <a:latin typeface="微软雅黑" panose="020B0503020204020204" pitchFamily="34" charset="-122"/>
                <a:ea typeface="微软雅黑" panose="020B0503020204020204" pitchFamily="34" charset="-122"/>
              </a:rPr>
              <a:t>原理</a:t>
            </a:r>
            <a:r>
              <a:rPr lang="zh-CN" altLang="en-US" sz="1800" dirty="0">
                <a:solidFill>
                  <a:srgbClr val="595959"/>
                </a:solidFill>
                <a:latin typeface="微软雅黑" panose="020B0503020204020204" pitchFamily="34" charset="-122"/>
                <a:ea typeface="微软雅黑" panose="020B0503020204020204" pitchFamily="34" charset="-122"/>
              </a:rPr>
              <a:t>与印刷技术中的照相制版相似：在硅等基体材料上涂覆光致抗蚀剂（或称为光刻胶），然后用高极限分辨率的能量束通过掩模对光致蚀层进行曝光（或称光刻）；经显影后，在抗蚀剂层上获得了与掩模图形相同的细微的几何图形。再利用刻蚀等方法，在基底或被加工材料上制造出微型结构。</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39941" name="矩形 5"/>
          <p:cNvSpPr/>
          <p:nvPr/>
        </p:nvSpPr>
        <p:spPr>
          <a:xfrm>
            <a:off x="-47625" y="126785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2</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、光刻技术</a:t>
            </a:r>
            <a:endPar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
        <p:nvSpPr>
          <p:cNvPr id="2"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9FCC3E"/>
        </a:solidFill>
        <a:effectLst/>
      </p:bgPr>
    </p:bg>
    <p:spTree>
      <p:nvGrpSpPr>
        <p:cNvPr id="1" name=""/>
        <p:cNvGrpSpPr/>
        <p:nvPr/>
      </p:nvGrpSpPr>
      <p:grpSpPr/>
      <p:sp>
        <p:nvSpPr>
          <p:cNvPr id="3074" name="矩形 13"/>
          <p:cNvSpPr/>
          <p:nvPr/>
        </p:nvSpPr>
        <p:spPr>
          <a:xfrm>
            <a:off x="0" y="2058591"/>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3075" name="矩形 14"/>
          <p:cNvSpPr/>
          <p:nvPr/>
        </p:nvSpPr>
        <p:spPr>
          <a:xfrm>
            <a:off x="0" y="1276350"/>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3076" name="矩形 15"/>
          <p:cNvSpPr/>
          <p:nvPr/>
        </p:nvSpPr>
        <p:spPr>
          <a:xfrm>
            <a:off x="0" y="5191125"/>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3077" name="矩形 16"/>
          <p:cNvSpPr/>
          <p:nvPr/>
        </p:nvSpPr>
        <p:spPr>
          <a:xfrm>
            <a:off x="0" y="2842022"/>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3078" name="矩形 17"/>
          <p:cNvSpPr/>
          <p:nvPr/>
        </p:nvSpPr>
        <p:spPr>
          <a:xfrm>
            <a:off x="0" y="3624263"/>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3080" name="矩形 33"/>
          <p:cNvSpPr/>
          <p:nvPr/>
        </p:nvSpPr>
        <p:spPr>
          <a:xfrm>
            <a:off x="404813"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3081" name="矩形 34"/>
          <p:cNvSpPr/>
          <p:nvPr/>
        </p:nvSpPr>
        <p:spPr>
          <a:xfrm>
            <a:off x="6748463"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3082" name="矩形 35"/>
          <p:cNvSpPr/>
          <p:nvPr/>
        </p:nvSpPr>
        <p:spPr>
          <a:xfrm>
            <a:off x="8334375"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3083" name="矩形 36"/>
          <p:cNvSpPr/>
          <p:nvPr/>
        </p:nvSpPr>
        <p:spPr>
          <a:xfrm>
            <a:off x="1197769"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3084" name="矩形 37"/>
          <p:cNvSpPr/>
          <p:nvPr/>
        </p:nvSpPr>
        <p:spPr>
          <a:xfrm>
            <a:off x="2783681"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3085" name="矩形 38"/>
          <p:cNvSpPr/>
          <p:nvPr/>
        </p:nvSpPr>
        <p:spPr>
          <a:xfrm>
            <a:off x="5162550"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3086" name="矩形 39"/>
          <p:cNvSpPr/>
          <p:nvPr/>
        </p:nvSpPr>
        <p:spPr>
          <a:xfrm>
            <a:off x="7541419"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3087" name="矩形 40"/>
          <p:cNvSpPr/>
          <p:nvPr/>
        </p:nvSpPr>
        <p:spPr>
          <a:xfrm>
            <a:off x="1990725"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3088" name="矩形 41"/>
          <p:cNvSpPr/>
          <p:nvPr/>
        </p:nvSpPr>
        <p:spPr>
          <a:xfrm>
            <a:off x="3576638"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3089" name="矩形 42"/>
          <p:cNvSpPr/>
          <p:nvPr/>
        </p:nvSpPr>
        <p:spPr>
          <a:xfrm>
            <a:off x="4369594"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3090" name="矩形 43"/>
          <p:cNvSpPr/>
          <p:nvPr/>
        </p:nvSpPr>
        <p:spPr>
          <a:xfrm>
            <a:off x="5986463"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3091" name="六边形 19"/>
          <p:cNvSpPr/>
          <p:nvPr/>
        </p:nvSpPr>
        <p:spPr>
          <a:xfrm rot="-5400000">
            <a:off x="291704" y="1432322"/>
            <a:ext cx="1452563" cy="1251347"/>
          </a:xfrm>
          <a:prstGeom prst="hexagon">
            <a:avLst>
              <a:gd name="adj" fmla="val 25022"/>
              <a:gd name="vf" fmla="val 115470"/>
            </a:avLst>
          </a:prstGeom>
          <a:solidFill>
            <a:srgbClr val="FFFFFF">
              <a:alpha val="36078"/>
            </a:srgbClr>
          </a:solidFill>
          <a:ln w="12700" cap="flat" cmpd="sng">
            <a:solidFill>
              <a:schemeClr val="bg1"/>
            </a:solidFill>
            <a:prstDash val="solid"/>
            <a:bevel/>
            <a:headEnd type="none" w="med" len="med"/>
            <a:tailEnd type="none" w="med" len="med"/>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pic>
        <p:nvPicPr>
          <p:cNvPr id="3092" name="图片 20"/>
          <p:cNvPicPr>
            <a:picLocks noChangeAspect="1"/>
          </p:cNvPicPr>
          <p:nvPr/>
        </p:nvPicPr>
        <p:blipFill>
          <a:blip r:embed="rId1"/>
          <a:stretch>
            <a:fillRect/>
          </a:stretch>
        </p:blipFill>
        <p:spPr>
          <a:xfrm>
            <a:off x="341710" y="2262188"/>
            <a:ext cx="2007394" cy="5143500"/>
          </a:xfrm>
          <a:prstGeom prst="rect">
            <a:avLst/>
          </a:prstGeom>
          <a:noFill/>
          <a:ln w="9525">
            <a:noFill/>
          </a:ln>
        </p:spPr>
      </p:pic>
      <p:sp>
        <p:nvSpPr>
          <p:cNvPr id="3093" name="任意多边形 5"/>
          <p:cNvSpPr/>
          <p:nvPr/>
        </p:nvSpPr>
        <p:spPr>
          <a:xfrm>
            <a:off x="5751195" y="1883569"/>
            <a:ext cx="2195036" cy="2524125"/>
          </a:xfrm>
          <a:custGeom>
            <a:avLst/>
            <a:gdLst>
              <a:gd name="txL" fmla="*/ 0 w 2008628"/>
              <a:gd name="txT" fmla="*/ 0 h 1747506"/>
              <a:gd name="txR" fmla="*/ 2008628 w 2008628"/>
              <a:gd name="txB" fmla="*/ 1747506 h 1747506"/>
            </a:gdLst>
            <a:ahLst/>
            <a:cxnLst>
              <a:cxn ang="0">
                <a:pos x="0" y="1004887"/>
              </a:cxn>
              <a:cxn ang="0">
                <a:pos x="380155" y="0"/>
              </a:cxn>
              <a:cxn ang="0">
                <a:pos x="1367683" y="0"/>
              </a:cxn>
              <a:cxn ang="0">
                <a:pos x="1747837" y="1004887"/>
              </a:cxn>
              <a:cxn ang="0">
                <a:pos x="1367683" y="2009775"/>
              </a:cxn>
              <a:cxn ang="0">
                <a:pos x="380155" y="2009775"/>
              </a:cxn>
              <a:cxn ang="0">
                <a:pos x="0" y="1004887"/>
              </a:cxn>
            </a:cxnLst>
            <a:rect l="txL" t="txT" r="txR" b="tx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FFFFFF">
              <a:alpha val="32156"/>
            </a:srgbClr>
          </a:solidFill>
          <a:ln w="12700" cap="flat" cmpd="sng">
            <a:solidFill>
              <a:schemeClr val="bg1">
                <a:alpha val="100000"/>
              </a:schemeClr>
            </a:solidFill>
            <a:prstDash val="solid"/>
            <a:bevel/>
            <a:headEnd type="none" w="med" len="med"/>
            <a:tailEnd type="none" w="med" len="med"/>
          </a:ln>
        </p:spPr>
        <p:txBody>
          <a:bodyPr/>
          <a:p>
            <a:endParaRPr lang="zh-CN" altLang="en-US" sz="100"/>
          </a:p>
        </p:txBody>
      </p:sp>
      <p:sp>
        <p:nvSpPr>
          <p:cNvPr id="3097" name="任意多边形 11"/>
          <p:cNvSpPr/>
          <p:nvPr/>
        </p:nvSpPr>
        <p:spPr>
          <a:xfrm>
            <a:off x="3188494" y="1895475"/>
            <a:ext cx="2266950" cy="2524125"/>
          </a:xfrm>
          <a:custGeom>
            <a:avLst/>
            <a:gdLst>
              <a:gd name="txL" fmla="*/ 0 w 2008628"/>
              <a:gd name="txT" fmla="*/ 0 h 1747506"/>
              <a:gd name="txR" fmla="*/ 2008628 w 2008628"/>
              <a:gd name="txB" fmla="*/ 1747506 h 1747506"/>
            </a:gdLst>
            <a:ahLst/>
            <a:cxnLst>
              <a:cxn ang="0">
                <a:pos x="0" y="1004887"/>
              </a:cxn>
              <a:cxn ang="0">
                <a:pos x="379810" y="0"/>
              </a:cxn>
              <a:cxn ang="0">
                <a:pos x="1366441" y="0"/>
              </a:cxn>
              <a:cxn ang="0">
                <a:pos x="1746250" y="1004887"/>
              </a:cxn>
              <a:cxn ang="0">
                <a:pos x="1366441" y="2009775"/>
              </a:cxn>
              <a:cxn ang="0">
                <a:pos x="379810" y="2009775"/>
              </a:cxn>
              <a:cxn ang="0">
                <a:pos x="0" y="1004887"/>
              </a:cxn>
            </a:cxnLst>
            <a:rect l="txL" t="txT" r="txR" b="tx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FFFFFF">
              <a:alpha val="32156"/>
            </a:srgbClr>
          </a:solidFill>
          <a:ln w="12700" cap="flat" cmpd="sng">
            <a:solidFill>
              <a:schemeClr val="bg1">
                <a:alpha val="100000"/>
              </a:schemeClr>
            </a:solidFill>
            <a:prstDash val="solid"/>
            <a:bevel/>
            <a:headEnd type="none" w="med" len="med"/>
            <a:tailEnd type="none" w="med" len="med"/>
          </a:ln>
        </p:spPr>
        <p:txBody>
          <a:bodyPr/>
          <a:p>
            <a:endParaRPr lang="zh-CN" altLang="en-US" sz="100"/>
          </a:p>
        </p:txBody>
      </p:sp>
      <p:sp>
        <p:nvSpPr>
          <p:cNvPr id="3100" name="矩形 17"/>
          <p:cNvSpPr/>
          <p:nvPr/>
        </p:nvSpPr>
        <p:spPr>
          <a:xfrm>
            <a:off x="3577590" y="2700655"/>
            <a:ext cx="1584960" cy="710565"/>
          </a:xfrm>
          <a:prstGeom prst="rect">
            <a:avLst/>
          </a:prstGeom>
          <a:noFill/>
          <a:ln w="9525">
            <a:noFill/>
          </a:ln>
        </p:spPr>
        <p:txBody>
          <a:bodyPr wrap="square">
            <a:spAutoFit/>
          </a:bodyPr>
          <a:p>
            <a:pPr algn="ctr">
              <a:lnSpc>
                <a:spcPct val="122000"/>
              </a:lnSpc>
            </a:pPr>
            <a:r>
              <a:rPr lang="en-US" altLang="zh-CN" sz="1500" i="1" dirty="0">
                <a:solidFill>
                  <a:schemeClr val="bg1"/>
                </a:solidFill>
                <a:latin typeface="微软雅黑 Light" pitchFamily="2" charset="-122"/>
                <a:ea typeface="微软雅黑 Light" pitchFamily="2" charset="-122"/>
                <a:sym typeface="微软雅黑 Light" pitchFamily="2" charset="-122"/>
              </a:rPr>
              <a:t>Chp1</a:t>
            </a:r>
            <a:endParaRPr lang="zh-CN" altLang="en-US" sz="1500" i="1" dirty="0">
              <a:solidFill>
                <a:schemeClr val="bg1"/>
              </a:solidFill>
              <a:latin typeface="微软雅黑 Light" pitchFamily="2" charset="-122"/>
              <a:ea typeface="微软雅黑 Light" pitchFamily="2" charset="-122"/>
              <a:sym typeface="微软雅黑 Light" pitchFamily="2" charset="-122"/>
            </a:endParaRPr>
          </a:p>
          <a:p>
            <a:pPr algn="ctr">
              <a:lnSpc>
                <a:spcPct val="122000"/>
              </a:lnSpc>
            </a:pPr>
            <a:r>
              <a:rPr lang="zh-CN" altLang="en-US" sz="18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微机械介绍</a:t>
            </a:r>
            <a:endParaRPr lang="zh-CN" altLang="en-US" sz="18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04" name="矩形 21"/>
          <p:cNvSpPr/>
          <p:nvPr/>
        </p:nvSpPr>
        <p:spPr>
          <a:xfrm>
            <a:off x="6070283" y="2699861"/>
            <a:ext cx="1648778" cy="710565"/>
          </a:xfrm>
          <a:prstGeom prst="rect">
            <a:avLst/>
          </a:prstGeom>
          <a:noFill/>
          <a:ln w="9525">
            <a:noFill/>
          </a:ln>
        </p:spPr>
        <p:txBody>
          <a:bodyPr wrap="square">
            <a:spAutoFit/>
          </a:bodyPr>
          <a:p>
            <a:pPr algn="ctr">
              <a:lnSpc>
                <a:spcPct val="122000"/>
              </a:lnSpc>
            </a:pPr>
            <a:r>
              <a:rPr lang="en-US" altLang="zh-CN" sz="1500" i="1" dirty="0">
                <a:solidFill>
                  <a:schemeClr val="bg1"/>
                </a:solidFill>
                <a:latin typeface="微软雅黑 Light" pitchFamily="2" charset="-122"/>
                <a:ea typeface="微软雅黑 Light" pitchFamily="2" charset="-122"/>
                <a:sym typeface="微软雅黑 Light" pitchFamily="2" charset="-122"/>
              </a:rPr>
              <a:t>Chp2</a:t>
            </a:r>
            <a:endParaRPr lang="zh-CN" altLang="en-US" sz="1500" i="1" dirty="0">
              <a:solidFill>
                <a:schemeClr val="bg1"/>
              </a:solidFill>
              <a:latin typeface="微软雅黑 Light" pitchFamily="2" charset="-122"/>
              <a:ea typeface="微软雅黑 Light" pitchFamily="2" charset="-122"/>
              <a:sym typeface="微软雅黑 Light" pitchFamily="2" charset="-122"/>
            </a:endParaRPr>
          </a:p>
          <a:p>
            <a:pPr algn="ctr">
              <a:lnSpc>
                <a:spcPct val="122000"/>
              </a:lnSpc>
            </a:pPr>
            <a:r>
              <a:rPr lang="zh-CN" altLang="en-US" sz="18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精细加工技术</a:t>
            </a:r>
            <a:endParaRPr lang="zh-CN" altLang="en-US" sz="18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07" name="矩形 24"/>
          <p:cNvSpPr/>
          <p:nvPr/>
        </p:nvSpPr>
        <p:spPr>
          <a:xfrm>
            <a:off x="346472" y="1672829"/>
            <a:ext cx="1344215" cy="626110"/>
          </a:xfrm>
          <a:prstGeom prst="rect">
            <a:avLst/>
          </a:prstGeom>
          <a:noFill/>
          <a:ln w="9525">
            <a:noFill/>
          </a:ln>
        </p:spPr>
        <p:txBody>
          <a:bodyPr>
            <a:spAutoFit/>
          </a:bodyPr>
          <a:p>
            <a:pPr algn="ctr">
              <a:lnSpc>
                <a:spcPct val="122000"/>
              </a:lnSpc>
            </a:pPr>
            <a:r>
              <a:rPr lang="zh-CN" altLang="en-US" sz="18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目录页 </a:t>
            </a:r>
            <a:r>
              <a:rPr lang="en-US" altLang="zh-CN" sz="18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8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2000"/>
              </a:lnSpc>
            </a:pPr>
            <a:r>
              <a:rPr lang="en-US" altLang="zh-CN" sz="1050" b="1" i="1" dirty="0">
                <a:solidFill>
                  <a:schemeClr val="bg1"/>
                </a:solidFill>
                <a:latin typeface="微软雅黑 Light" pitchFamily="2" charset="-122"/>
                <a:ea typeface="微软雅黑 Light" pitchFamily="2" charset="-122"/>
                <a:sym typeface="微软雅黑 Light" pitchFamily="2" charset="-122"/>
              </a:rPr>
              <a:t>CONTENTS PAGE </a:t>
            </a:r>
            <a:endParaRPr lang="zh-CN" altLang="en-US" sz="1050" b="1" i="1" dirty="0">
              <a:solidFill>
                <a:schemeClr val="bg1"/>
              </a:solidFill>
              <a:latin typeface="微软雅黑 Light" pitchFamily="2" charset="-122"/>
              <a:ea typeface="微软雅黑 Light" pitchFamily="2" charset="-122"/>
              <a:sym typeface="微软雅黑 Light" pitchFamily="2"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1" name="矩形 5"/>
          <p:cNvSpPr/>
          <p:nvPr/>
        </p:nvSpPr>
        <p:spPr>
          <a:xfrm>
            <a:off x="0" y="1186815"/>
            <a:ext cx="8536940" cy="636905"/>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2</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、光刻技术  </a:t>
            </a:r>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a:t>
            </a:r>
            <a:r>
              <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光学光刻</a:t>
            </a:r>
            <a:endPar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
        <p:nvSpPr>
          <p:cNvPr id="2"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sp>
        <p:nvSpPr>
          <p:cNvPr id="22530" name="内容占位符 2"/>
          <p:cNvSpPr>
            <a:spLocks noGrp="1"/>
          </p:cNvSpPr>
          <p:nvPr/>
        </p:nvSpPr>
        <p:spPr>
          <a:xfrm>
            <a:off x="568960" y="2135505"/>
            <a:ext cx="3505835" cy="3952875"/>
          </a:xfrm>
          <a:prstGeom prst="rect">
            <a:avLst/>
          </a:prstGeom>
          <a:noFill/>
          <a:ln w="9525">
            <a:noFill/>
          </a:ln>
        </p:spPr>
        <p:txBody>
          <a:bodyPr wrap="square" lIns="91440" tIns="45720" rIns="91440" bIns="45720" anchor="t"/>
          <a:lstStyle>
            <a:lvl1pPr marL="342900" lvl="0" indent="-342900" algn="l" defTabSz="914400" rtl="0" eaLnBrk="1" fontAlgn="base" latinLnBrk="0" hangingPunct="1">
              <a:lnSpc>
                <a:spcPct val="100000"/>
              </a:lnSpc>
              <a:spcBef>
                <a:spcPct val="20000"/>
              </a:spcBef>
              <a:spcAft>
                <a:spcPct val="0"/>
              </a:spcAft>
              <a:buNone/>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800" b="0" i="0" u="none" kern="1200" baseline="0">
                <a:solidFill>
                  <a:schemeClr val="tx1"/>
                </a:solidFill>
                <a:latin typeface="+mn-lt"/>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400" b="0"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2000" b="0" i="0" u="none" kern="1200" baseline="0">
                <a:solidFill>
                  <a:schemeClr val="tx1"/>
                </a:solidFill>
                <a:latin typeface="+mn-lt"/>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9pPr>
          </a:lstStyle>
          <a:p>
            <a:pPr algn="just">
              <a:lnSpc>
                <a:spcPct val="150000"/>
              </a:lnSpc>
            </a:pPr>
            <a:r>
              <a:rPr lang="zh-CN" altLang="en-US" sz="1800" b="0" dirty="0">
                <a:solidFill>
                  <a:srgbClr val="C00000"/>
                </a:solidFill>
                <a:latin typeface="微软雅黑" panose="020B0503020204020204" pitchFamily="34" charset="-122"/>
                <a:ea typeface="微软雅黑" panose="020B0503020204020204" pitchFamily="34" charset="-122"/>
              </a:rPr>
              <a:t>(1)</a:t>
            </a:r>
            <a:r>
              <a:rPr lang="en-US" altLang="zh-CN" sz="1800" b="0">
                <a:solidFill>
                  <a:srgbClr val="C00000"/>
                </a:solidFill>
                <a:latin typeface="微软雅黑" panose="020B0503020204020204" pitchFamily="34" charset="-122"/>
                <a:ea typeface="微软雅黑" panose="020B0503020204020204" pitchFamily="34" charset="-122"/>
              </a:rPr>
              <a:t> </a:t>
            </a:r>
            <a:r>
              <a:rPr lang="zh-CN" altLang="en-US" sz="1800" b="0" dirty="0">
                <a:solidFill>
                  <a:srgbClr val="C00000"/>
                </a:solidFill>
                <a:latin typeface="微软雅黑" panose="020B0503020204020204" pitchFamily="34" charset="-122"/>
                <a:ea typeface="微软雅黑" panose="020B0503020204020204" pitchFamily="34" charset="-122"/>
              </a:rPr>
              <a:t>光学光刻</a:t>
            </a:r>
            <a:endParaRPr lang="zh-CN" altLang="en-US" sz="1800" b="0" dirty="0">
              <a:solidFill>
                <a:srgbClr val="C00000"/>
              </a:solidFill>
              <a:latin typeface="微软雅黑" panose="020B0503020204020204" pitchFamily="34" charset="-122"/>
              <a:ea typeface="微软雅黑" panose="020B0503020204020204" pitchFamily="34" charset="-122"/>
            </a:endParaRPr>
          </a:p>
          <a:p>
            <a:pPr algn="just">
              <a:lnSpc>
                <a:spcPct val="150000"/>
              </a:lnSpc>
              <a:buFont typeface="Wingdings" panose="05000000000000000000" charset="0"/>
              <a:buChar char=""/>
            </a:pPr>
            <a:r>
              <a:rPr lang="zh-CN" altLang="en-US" sz="1800" b="0" dirty="0">
                <a:solidFill>
                  <a:srgbClr val="595959"/>
                </a:solidFill>
                <a:latin typeface="微软雅黑" panose="020B0503020204020204" pitchFamily="34" charset="-122"/>
                <a:ea typeface="微软雅黑" panose="020B0503020204020204" pitchFamily="34" charset="-122"/>
              </a:rPr>
              <a:t>光学光刻的原理与印像片相同，只是用涂覆了感光胶(抗蚀剂)的硅片取代了相纸，掩模版取代了底片。</a:t>
            </a:r>
            <a:endParaRPr lang="zh-CN" altLang="en-US" sz="1800" b="0" dirty="0">
              <a:solidFill>
                <a:srgbClr val="595959"/>
              </a:solidFill>
              <a:latin typeface="微软雅黑" panose="020B0503020204020204" pitchFamily="34" charset="-122"/>
              <a:ea typeface="微软雅黑" panose="020B0503020204020204" pitchFamily="34" charset="-122"/>
            </a:endParaRPr>
          </a:p>
          <a:p>
            <a:pPr algn="just">
              <a:lnSpc>
                <a:spcPct val="150000"/>
              </a:lnSpc>
              <a:buFont typeface="Wingdings" panose="05000000000000000000" charset="0"/>
              <a:buChar char=""/>
            </a:pPr>
            <a:r>
              <a:rPr lang="zh-CN" altLang="en-US" sz="1800" b="0" dirty="0">
                <a:solidFill>
                  <a:srgbClr val="595959"/>
                </a:solidFill>
                <a:latin typeface="微软雅黑" panose="020B0503020204020204" pitchFamily="34" charset="-122"/>
                <a:ea typeface="微软雅黑" panose="020B0503020204020204" pitchFamily="34" charset="-122"/>
              </a:rPr>
              <a:t>光学光刻存在着极限分辨率较低和焦深不足两大问题。</a:t>
            </a:r>
            <a:endParaRPr lang="zh-CN" altLang="en-US" sz="1800" b="0" dirty="0">
              <a:solidFill>
                <a:srgbClr val="595959"/>
              </a:solidFill>
              <a:latin typeface="微软雅黑" panose="020B0503020204020204" pitchFamily="34" charset="-122"/>
              <a:ea typeface="微软雅黑" panose="020B0503020204020204" pitchFamily="34" charset="-122"/>
            </a:endParaRPr>
          </a:p>
        </p:txBody>
      </p:sp>
      <p:grpSp>
        <p:nvGrpSpPr>
          <p:cNvPr id="22531" name="Group 2"/>
          <p:cNvGrpSpPr/>
          <p:nvPr/>
        </p:nvGrpSpPr>
        <p:grpSpPr>
          <a:xfrm>
            <a:off x="4885055" y="1172845"/>
            <a:ext cx="4099560" cy="5502275"/>
            <a:chOff x="6464" y="4951"/>
            <a:chExt cx="3564" cy="6068"/>
          </a:xfrm>
        </p:grpSpPr>
        <p:pic>
          <p:nvPicPr>
            <p:cNvPr id="22532" name="Picture 3" descr="1"/>
            <p:cNvPicPr>
              <a:picLocks noChangeAspect="1"/>
            </p:cNvPicPr>
            <p:nvPr/>
          </p:nvPicPr>
          <p:blipFill>
            <a:blip r:embed="rId2"/>
            <a:srcRect l="10701" t="1961" r="14507" b="7899"/>
            <a:stretch>
              <a:fillRect/>
            </a:stretch>
          </p:blipFill>
          <p:spPr>
            <a:xfrm>
              <a:off x="6659" y="4951"/>
              <a:ext cx="3118" cy="5624"/>
            </a:xfrm>
            <a:prstGeom prst="rect">
              <a:avLst/>
            </a:prstGeom>
            <a:noFill/>
            <a:ln w="9525">
              <a:noFill/>
            </a:ln>
          </p:spPr>
        </p:pic>
        <p:sp>
          <p:nvSpPr>
            <p:cNvPr id="22533" name="Text Box 4"/>
            <p:cNvSpPr txBox="1"/>
            <p:nvPr/>
          </p:nvSpPr>
          <p:spPr>
            <a:xfrm>
              <a:off x="7502" y="6639"/>
              <a:ext cx="822" cy="300"/>
            </a:xfrm>
            <a:prstGeom prst="rect">
              <a:avLst/>
            </a:prstGeom>
            <a:solidFill>
              <a:srgbClr val="FFFFFF"/>
            </a:solidFill>
            <a:ln w="9525">
              <a:noFill/>
            </a:ln>
          </p:spPr>
          <p:txBody>
            <a:bodyPr lIns="0" tIns="0" rIns="0" bIns="0" anchor="t"/>
            <a:p>
              <a:pPr algn="ctr"/>
              <a:r>
                <a:rPr lang="en-US" altLang="zh-CN" sz="900" b="0" dirty="0">
                  <a:latin typeface="Calibri" panose="020F0502020204030204" pitchFamily="34" charset="0"/>
                  <a:ea typeface="宋体" panose="02010600030101010101" pitchFamily="2" charset="-122"/>
                </a:rPr>
                <a:t>UV</a:t>
              </a:r>
              <a:r>
                <a:rPr lang="zh-CN" altLang="en-US" sz="900" b="0" dirty="0">
                  <a:latin typeface="Calibri" panose="020F0502020204030204" pitchFamily="34" charset="0"/>
                  <a:ea typeface="宋体" panose="02010600030101010101" pitchFamily="2" charset="-122"/>
                </a:rPr>
                <a:t>光</a:t>
              </a:r>
              <a:endParaRPr lang="zh-CN" altLang="en-US" dirty="0">
                <a:latin typeface="Times New Roman" panose="02020603050405020304" pitchFamily="18" charset="0"/>
                <a:ea typeface="宋体" panose="02010600030101010101" pitchFamily="2" charset="-122"/>
              </a:endParaRPr>
            </a:p>
          </p:txBody>
        </p:sp>
        <p:sp>
          <p:nvSpPr>
            <p:cNvPr id="22534" name="Text Box 5"/>
            <p:cNvSpPr txBox="1"/>
            <p:nvPr/>
          </p:nvSpPr>
          <p:spPr>
            <a:xfrm>
              <a:off x="6464" y="10734"/>
              <a:ext cx="3508" cy="285"/>
            </a:xfrm>
            <a:prstGeom prst="rect">
              <a:avLst/>
            </a:prstGeom>
            <a:noFill/>
            <a:ln w="9525">
              <a:noFill/>
            </a:ln>
          </p:spPr>
          <p:txBody>
            <a:bodyPr lIns="0" tIns="0" rIns="0" bIns="0" anchor="t"/>
            <a:p>
              <a:pPr algn="ctr"/>
              <a:r>
                <a:rPr lang="zh-CN" altLang="en-US" sz="1600" b="0" dirty="0">
                  <a:latin typeface="Calibri" panose="020F0502020204030204" pitchFamily="34" charset="0"/>
                  <a:ea typeface="宋体" panose="02010600030101010101" pitchFamily="2" charset="-122"/>
                </a:rPr>
                <a:t>光学光刻工艺</a:t>
              </a:r>
              <a:endParaRPr lang="zh-CN" altLang="en-US" sz="1600" dirty="0">
                <a:latin typeface="Times New Roman" panose="02020603050405020304" pitchFamily="18" charset="0"/>
                <a:ea typeface="宋体" panose="02010600030101010101" pitchFamily="2" charset="-122"/>
              </a:endParaRPr>
            </a:p>
          </p:txBody>
        </p:sp>
        <p:sp>
          <p:nvSpPr>
            <p:cNvPr id="22535" name="Text Box 6"/>
            <p:cNvSpPr txBox="1"/>
            <p:nvPr/>
          </p:nvSpPr>
          <p:spPr>
            <a:xfrm>
              <a:off x="9030" y="5409"/>
              <a:ext cx="822" cy="300"/>
            </a:xfrm>
            <a:prstGeom prst="rect">
              <a:avLst/>
            </a:prstGeom>
            <a:noFill/>
            <a:ln w="9525">
              <a:noFill/>
            </a:ln>
          </p:spPr>
          <p:txBody>
            <a:bodyPr lIns="0" tIns="0" rIns="0" bIns="0" anchor="t"/>
            <a:p>
              <a:pPr algn="r"/>
              <a:r>
                <a:rPr lang="zh-CN" altLang="en-US" sz="900" b="0" dirty="0">
                  <a:latin typeface="Calibri" panose="020F0502020204030204" pitchFamily="34" charset="0"/>
                  <a:ea typeface="宋体" panose="02010600030101010101" pitchFamily="2" charset="-122"/>
                </a:rPr>
                <a:t>母板</a:t>
              </a:r>
              <a:endParaRPr lang="zh-CN" altLang="en-US" dirty="0">
                <a:latin typeface="Times New Roman" panose="02020603050405020304" pitchFamily="18" charset="0"/>
                <a:ea typeface="宋体" panose="02010600030101010101" pitchFamily="2" charset="-122"/>
              </a:endParaRPr>
            </a:p>
          </p:txBody>
        </p:sp>
        <p:sp>
          <p:nvSpPr>
            <p:cNvPr id="22536" name="Text Box 7"/>
            <p:cNvSpPr txBox="1"/>
            <p:nvPr/>
          </p:nvSpPr>
          <p:spPr>
            <a:xfrm>
              <a:off x="9130" y="6819"/>
              <a:ext cx="822" cy="300"/>
            </a:xfrm>
            <a:prstGeom prst="rect">
              <a:avLst/>
            </a:prstGeom>
            <a:noFill/>
            <a:ln w="9525">
              <a:noFill/>
            </a:ln>
          </p:spPr>
          <p:txBody>
            <a:bodyPr lIns="0" tIns="0" rIns="0" bIns="0" anchor="t"/>
            <a:p>
              <a:pPr algn="r"/>
              <a:r>
                <a:rPr lang="zh-CN" altLang="en-US" sz="900" b="0" dirty="0">
                  <a:latin typeface="Calibri" panose="020F0502020204030204" pitchFamily="34" charset="0"/>
                  <a:ea typeface="宋体" panose="02010600030101010101" pitchFamily="2" charset="-122"/>
                </a:rPr>
                <a:t>掩膜</a:t>
              </a:r>
              <a:endParaRPr lang="zh-CN" altLang="en-US" dirty="0">
                <a:latin typeface="Times New Roman" panose="02020603050405020304" pitchFamily="18" charset="0"/>
                <a:ea typeface="宋体" panose="02010600030101010101" pitchFamily="2" charset="-122"/>
              </a:endParaRPr>
            </a:p>
          </p:txBody>
        </p:sp>
        <p:sp>
          <p:nvSpPr>
            <p:cNvPr id="22537" name="Text Box 8"/>
            <p:cNvSpPr txBox="1"/>
            <p:nvPr/>
          </p:nvSpPr>
          <p:spPr>
            <a:xfrm>
              <a:off x="9206" y="7530"/>
              <a:ext cx="822" cy="300"/>
            </a:xfrm>
            <a:prstGeom prst="rect">
              <a:avLst/>
            </a:prstGeom>
            <a:noFill/>
            <a:ln w="9525">
              <a:noFill/>
            </a:ln>
          </p:spPr>
          <p:txBody>
            <a:bodyPr lIns="0" tIns="0" rIns="0" bIns="0" anchor="t"/>
            <a:p>
              <a:pPr algn="r"/>
              <a:r>
                <a:rPr lang="zh-CN" altLang="en-US" sz="900" b="0" dirty="0">
                  <a:latin typeface="Calibri" panose="020F0502020204030204" pitchFamily="34" charset="0"/>
                  <a:ea typeface="宋体" panose="02010600030101010101" pitchFamily="2" charset="-122"/>
                </a:rPr>
                <a:t>光刻胶</a:t>
              </a:r>
              <a:endParaRPr lang="zh-CN" altLang="en-US" dirty="0">
                <a:latin typeface="Times New Roman" panose="02020603050405020304" pitchFamily="18" charset="0"/>
                <a:ea typeface="宋体" panose="02010600030101010101" pitchFamily="2" charset="-122"/>
              </a:endParaRPr>
            </a:p>
          </p:txBody>
        </p:sp>
        <p:sp>
          <p:nvSpPr>
            <p:cNvPr id="22538" name="Text Box 9"/>
            <p:cNvSpPr txBox="1"/>
            <p:nvPr/>
          </p:nvSpPr>
          <p:spPr>
            <a:xfrm>
              <a:off x="9054" y="8679"/>
              <a:ext cx="822" cy="300"/>
            </a:xfrm>
            <a:prstGeom prst="rect">
              <a:avLst/>
            </a:prstGeom>
            <a:noFill/>
            <a:ln w="9525">
              <a:noFill/>
            </a:ln>
          </p:spPr>
          <p:txBody>
            <a:bodyPr lIns="0" tIns="0" rIns="0" bIns="0" anchor="t"/>
            <a:p>
              <a:pPr algn="r"/>
              <a:r>
                <a:rPr lang="en-US" altLang="zh-CN" sz="900" b="0">
                  <a:latin typeface="Calibri" panose="020F0502020204030204" pitchFamily="34" charset="0"/>
                  <a:ea typeface="宋体" panose="02010600030101010101" pitchFamily="2" charset="-122"/>
                </a:rPr>
                <a:t>S</a:t>
              </a:r>
              <a:r>
                <a:rPr lang="en-US" altLang="zh-CN" sz="900" b="0" baseline="-25000">
                  <a:latin typeface="Calibri" panose="020F0502020204030204" pitchFamily="34" charset="0"/>
                  <a:ea typeface="宋体" panose="02010600030101010101" pitchFamily="2" charset="-122"/>
                </a:rPr>
                <a:t>i</a:t>
              </a:r>
              <a:r>
                <a:rPr lang="en-US" altLang="zh-CN" sz="900" b="0">
                  <a:latin typeface="Calibri" panose="020F0502020204030204" pitchFamily="34" charset="0"/>
                  <a:ea typeface="宋体" panose="02010600030101010101" pitchFamily="2" charset="-122"/>
                </a:rPr>
                <a:t>O</a:t>
              </a:r>
              <a:r>
                <a:rPr lang="en-US" altLang="zh-CN" sz="900" b="0" baseline="-25000">
                  <a:latin typeface="Calibri" panose="020F0502020204030204" pitchFamily="34" charset="0"/>
                  <a:ea typeface="宋体" panose="02010600030101010101" pitchFamily="2" charset="-122"/>
                </a:rPr>
                <a:t>2</a:t>
              </a:r>
              <a:endParaRPr lang="zh-CN" altLang="zh-CN" dirty="0">
                <a:latin typeface="Times New Roman" panose="02020603050405020304" pitchFamily="18" charset="0"/>
                <a:ea typeface="宋体" panose="02010600030101010101" pitchFamily="2" charset="-122"/>
              </a:endParaRPr>
            </a:p>
          </p:txBody>
        </p:sp>
        <p:sp>
          <p:nvSpPr>
            <p:cNvPr id="22539" name="Text Box 10"/>
            <p:cNvSpPr txBox="1"/>
            <p:nvPr/>
          </p:nvSpPr>
          <p:spPr>
            <a:xfrm>
              <a:off x="9056" y="9219"/>
              <a:ext cx="822" cy="300"/>
            </a:xfrm>
            <a:prstGeom prst="rect">
              <a:avLst/>
            </a:prstGeom>
            <a:noFill/>
            <a:ln w="9525">
              <a:noFill/>
            </a:ln>
          </p:spPr>
          <p:txBody>
            <a:bodyPr lIns="0" tIns="0" rIns="0" bIns="0" anchor="t"/>
            <a:p>
              <a:pPr algn="r"/>
              <a:r>
                <a:rPr lang="zh-CN" altLang="en-US" sz="900" b="0" dirty="0">
                  <a:latin typeface="Calibri" panose="020F0502020204030204" pitchFamily="34" charset="0"/>
                  <a:ea typeface="宋体" panose="02010600030101010101" pitchFamily="2" charset="-122"/>
                </a:rPr>
                <a:t>光刻胶</a:t>
              </a:r>
              <a:endParaRPr lang="zh-CN" altLang="en-US" dirty="0">
                <a:latin typeface="Times New Roman" panose="02020603050405020304" pitchFamily="18" charset="0"/>
                <a:ea typeface="宋体" panose="02010600030101010101" pitchFamily="2" charset="-122"/>
              </a:endParaRPr>
            </a:p>
          </p:txBody>
        </p:sp>
        <p:sp>
          <p:nvSpPr>
            <p:cNvPr id="22540" name="Text Box 11"/>
            <p:cNvSpPr txBox="1"/>
            <p:nvPr/>
          </p:nvSpPr>
          <p:spPr>
            <a:xfrm>
              <a:off x="8954" y="10239"/>
              <a:ext cx="822" cy="300"/>
            </a:xfrm>
            <a:prstGeom prst="rect">
              <a:avLst/>
            </a:prstGeom>
            <a:noFill/>
            <a:ln w="9525">
              <a:noFill/>
            </a:ln>
          </p:spPr>
          <p:txBody>
            <a:bodyPr lIns="0" tIns="0" rIns="0" bIns="0" anchor="t"/>
            <a:p>
              <a:pPr algn="r"/>
              <a:r>
                <a:rPr lang="en-US" altLang="zh-CN" sz="900" b="0">
                  <a:latin typeface="Calibri" panose="020F0502020204030204" pitchFamily="34" charset="0"/>
                  <a:ea typeface="宋体" panose="02010600030101010101" pitchFamily="2" charset="-122"/>
                </a:rPr>
                <a:t>S</a:t>
              </a:r>
              <a:r>
                <a:rPr lang="en-US" altLang="zh-CN" sz="900" b="0" baseline="-25000">
                  <a:latin typeface="Calibri" panose="020F0502020204030204" pitchFamily="34" charset="0"/>
                  <a:ea typeface="宋体" panose="02010600030101010101" pitchFamily="2" charset="-122"/>
                </a:rPr>
                <a:t>i</a:t>
              </a:r>
              <a:r>
                <a:rPr lang="en-US" altLang="zh-CN" sz="900" b="0">
                  <a:latin typeface="Calibri" panose="020F0502020204030204" pitchFamily="34" charset="0"/>
                  <a:ea typeface="宋体" panose="02010600030101010101" pitchFamily="2" charset="-122"/>
                </a:rPr>
                <a:t>O</a:t>
              </a:r>
              <a:r>
                <a:rPr lang="en-US" altLang="zh-CN" sz="900" b="0" baseline="-25000">
                  <a:latin typeface="Calibri" panose="020F0502020204030204" pitchFamily="34" charset="0"/>
                  <a:ea typeface="宋体" panose="02010600030101010101" pitchFamily="2" charset="-122"/>
                </a:rPr>
                <a:t>2</a:t>
              </a:r>
              <a:endParaRPr lang="zh-CN" altLang="zh-CN" dirty="0">
                <a:latin typeface="Times New Roman" panose="02020603050405020304" pitchFamily="18" charset="0"/>
                <a:ea typeface="宋体" panose="02010600030101010101" pitchFamily="2" charset="-122"/>
              </a:endParaRPr>
            </a:p>
          </p:txBody>
        </p:sp>
        <p:sp>
          <p:nvSpPr>
            <p:cNvPr id="22541" name="AutoShape 12"/>
            <p:cNvSpPr/>
            <p:nvPr/>
          </p:nvSpPr>
          <p:spPr>
            <a:xfrm>
              <a:off x="7696" y="6270"/>
              <a:ext cx="254" cy="240"/>
            </a:xfrm>
            <a:prstGeom prst="downArrow">
              <a:avLst>
                <a:gd name="adj1" fmla="val 50000"/>
                <a:gd name="adj2" fmla="val 25000"/>
              </a:avLst>
            </a:prstGeom>
            <a:solidFill>
              <a:srgbClr val="FFFFFF"/>
            </a:solidFill>
            <a:ln w="9525" cap="flat" cmpd="sng">
              <a:solidFill>
                <a:srgbClr val="000000"/>
              </a:solidFill>
              <a:prstDash val="solid"/>
              <a:miter/>
              <a:headEnd type="none" w="med" len="med"/>
              <a:tailEnd type="none" w="med" len="med"/>
            </a:ln>
          </p:spPr>
          <p:txBody>
            <a:bodyPr vert="eaVert" anchor="t"/>
            <a:p>
              <a:pPr algn="r"/>
              <a:endParaRPr lang="zh-CN" dirty="0">
                <a:latin typeface="Times New Roman" panose="02020603050405020304" pitchFamily="18" charset="0"/>
                <a:ea typeface="宋体" panose="02010600030101010101" pitchFamily="2" charset="-122"/>
              </a:endParaRPr>
            </a:p>
          </p:txBody>
        </p:sp>
        <p:sp>
          <p:nvSpPr>
            <p:cNvPr id="22542" name="AutoShape 13"/>
            <p:cNvSpPr/>
            <p:nvPr/>
          </p:nvSpPr>
          <p:spPr>
            <a:xfrm>
              <a:off x="7724" y="8826"/>
              <a:ext cx="314" cy="534"/>
            </a:xfrm>
            <a:prstGeom prst="downArrow">
              <a:avLst>
                <a:gd name="adj1" fmla="val 50000"/>
                <a:gd name="adj2" fmla="val 42508"/>
              </a:avLst>
            </a:prstGeom>
            <a:solidFill>
              <a:srgbClr val="FFFFFF"/>
            </a:solidFill>
            <a:ln w="9525" cap="flat" cmpd="sng">
              <a:solidFill>
                <a:srgbClr val="000000"/>
              </a:solidFill>
              <a:prstDash val="solid"/>
              <a:miter/>
              <a:headEnd type="none" w="med" len="med"/>
              <a:tailEnd type="none" w="med" len="med"/>
            </a:ln>
          </p:spPr>
          <p:txBody>
            <a:bodyPr vert="eaVert" anchor="t"/>
            <a:p>
              <a:pPr algn="r"/>
              <a:endParaRPr lang="zh-CN" dirty="0">
                <a:latin typeface="Times New Roman" panose="02020603050405020304" pitchFamily="18" charset="0"/>
                <a:ea typeface="宋体" panose="02010600030101010101" pitchFamily="2" charset="-122"/>
              </a:endParaRPr>
            </a:p>
          </p:txBody>
        </p:sp>
        <p:sp>
          <p:nvSpPr>
            <p:cNvPr id="22543" name="Line 14"/>
            <p:cNvSpPr/>
            <p:nvPr/>
          </p:nvSpPr>
          <p:spPr>
            <a:xfrm flipH="1">
              <a:off x="9014" y="5541"/>
              <a:ext cx="458" cy="0"/>
            </a:xfrm>
            <a:prstGeom prst="line">
              <a:avLst/>
            </a:prstGeom>
            <a:ln w="9525" cap="flat" cmpd="sng">
              <a:solidFill>
                <a:srgbClr val="000000"/>
              </a:solidFill>
              <a:prstDash val="solid"/>
              <a:round/>
              <a:headEnd type="none" w="med" len="med"/>
              <a:tailEnd type="triangle" w="sm" len="lg"/>
            </a:ln>
          </p:spPr>
        </p:sp>
        <p:sp>
          <p:nvSpPr>
            <p:cNvPr id="22544" name="Line 15"/>
            <p:cNvSpPr/>
            <p:nvPr/>
          </p:nvSpPr>
          <p:spPr>
            <a:xfrm flipH="1">
              <a:off x="8962" y="6981"/>
              <a:ext cx="602" cy="219"/>
            </a:xfrm>
            <a:prstGeom prst="line">
              <a:avLst/>
            </a:prstGeom>
            <a:ln w="9525" cap="flat" cmpd="sng">
              <a:solidFill>
                <a:srgbClr val="000000"/>
              </a:solidFill>
              <a:prstDash val="solid"/>
              <a:round/>
              <a:headEnd type="none" w="med" len="med"/>
              <a:tailEnd type="triangle" w="sm" len="lg"/>
            </a:ln>
          </p:spPr>
        </p:sp>
        <p:sp>
          <p:nvSpPr>
            <p:cNvPr id="22545" name="Line 16"/>
            <p:cNvSpPr/>
            <p:nvPr/>
          </p:nvSpPr>
          <p:spPr>
            <a:xfrm flipH="1">
              <a:off x="9084" y="7695"/>
              <a:ext cx="428" cy="135"/>
            </a:xfrm>
            <a:prstGeom prst="line">
              <a:avLst/>
            </a:prstGeom>
            <a:ln w="9525" cap="flat" cmpd="sng">
              <a:solidFill>
                <a:srgbClr val="000000"/>
              </a:solidFill>
              <a:prstDash val="solid"/>
              <a:round/>
              <a:headEnd type="none" w="med" len="med"/>
              <a:tailEnd type="triangle" w="sm" len="lg"/>
            </a:ln>
          </p:spPr>
        </p:sp>
        <p:sp>
          <p:nvSpPr>
            <p:cNvPr id="22546" name="Line 17"/>
            <p:cNvSpPr/>
            <p:nvPr/>
          </p:nvSpPr>
          <p:spPr>
            <a:xfrm flipH="1" flipV="1">
              <a:off x="9046" y="10095"/>
              <a:ext cx="388" cy="276"/>
            </a:xfrm>
            <a:prstGeom prst="line">
              <a:avLst/>
            </a:prstGeom>
            <a:ln w="9525" cap="flat" cmpd="sng">
              <a:solidFill>
                <a:srgbClr val="000000"/>
              </a:solidFill>
              <a:prstDash val="solid"/>
              <a:round/>
              <a:headEnd type="none" w="med" len="med"/>
              <a:tailEnd type="triangle" w="sm" len="lg"/>
            </a:ln>
          </p:spPr>
        </p:sp>
        <p:sp>
          <p:nvSpPr>
            <p:cNvPr id="22547" name="Line 18"/>
            <p:cNvSpPr/>
            <p:nvPr/>
          </p:nvSpPr>
          <p:spPr>
            <a:xfrm flipH="1">
              <a:off x="8888" y="9360"/>
              <a:ext cx="442" cy="171"/>
            </a:xfrm>
            <a:prstGeom prst="line">
              <a:avLst/>
            </a:prstGeom>
            <a:ln w="9525" cap="flat" cmpd="sng">
              <a:solidFill>
                <a:srgbClr val="000000"/>
              </a:solidFill>
              <a:prstDash val="solid"/>
              <a:round/>
              <a:headEnd type="none" w="med" len="med"/>
              <a:tailEnd type="triangle" w="sm" len="lg"/>
            </a:ln>
          </p:spPr>
        </p:sp>
        <p:sp>
          <p:nvSpPr>
            <p:cNvPr id="22548" name="Line 19"/>
            <p:cNvSpPr/>
            <p:nvPr/>
          </p:nvSpPr>
          <p:spPr>
            <a:xfrm flipH="1" flipV="1">
              <a:off x="9058" y="8391"/>
              <a:ext cx="494" cy="429"/>
            </a:xfrm>
            <a:prstGeom prst="line">
              <a:avLst/>
            </a:prstGeom>
            <a:ln w="9525" cap="flat" cmpd="sng">
              <a:solidFill>
                <a:srgbClr val="000000"/>
              </a:solidFill>
              <a:prstDash val="solid"/>
              <a:round/>
              <a:headEnd type="none" w="med" len="med"/>
              <a:tailEnd type="triangle" w="sm" len="lg"/>
            </a:ln>
          </p:spPr>
        </p:sp>
      </p:gr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1" name="矩形 5"/>
          <p:cNvSpPr/>
          <p:nvPr/>
        </p:nvSpPr>
        <p:spPr>
          <a:xfrm>
            <a:off x="0" y="117260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2</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、光刻技术  </a:t>
            </a:r>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a:t>
            </a:r>
            <a:r>
              <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电子束光刻</a:t>
            </a:r>
            <a:endPar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
        <p:nvSpPr>
          <p:cNvPr id="2"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sp>
        <p:nvSpPr>
          <p:cNvPr id="22530" name="内容占位符 2"/>
          <p:cNvSpPr>
            <a:spLocks noGrp="1"/>
          </p:cNvSpPr>
          <p:nvPr/>
        </p:nvSpPr>
        <p:spPr>
          <a:xfrm>
            <a:off x="568960" y="2135505"/>
            <a:ext cx="3505835" cy="3952875"/>
          </a:xfrm>
          <a:prstGeom prst="rect">
            <a:avLst/>
          </a:prstGeom>
          <a:noFill/>
          <a:ln w="9525">
            <a:noFill/>
          </a:ln>
        </p:spPr>
        <p:txBody>
          <a:bodyPr wrap="square" lIns="91440" tIns="45720" rIns="91440" bIns="45720" anchor="t"/>
          <a:lstStyle>
            <a:lvl1pPr marL="342900" lvl="0" indent="-342900" algn="l" defTabSz="914400" rtl="0" eaLnBrk="1" fontAlgn="base" latinLnBrk="0" hangingPunct="1">
              <a:lnSpc>
                <a:spcPct val="100000"/>
              </a:lnSpc>
              <a:spcBef>
                <a:spcPct val="20000"/>
              </a:spcBef>
              <a:spcAft>
                <a:spcPct val="0"/>
              </a:spcAft>
              <a:buNone/>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800" b="0" i="0" u="none" kern="1200" baseline="0">
                <a:solidFill>
                  <a:schemeClr val="tx1"/>
                </a:solidFill>
                <a:latin typeface="+mn-lt"/>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400" b="0"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2000" b="0" i="0" u="none" kern="1200" baseline="0">
                <a:solidFill>
                  <a:schemeClr val="tx1"/>
                </a:solidFill>
                <a:latin typeface="+mn-lt"/>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9pPr>
          </a:lstStyle>
          <a:p>
            <a:pPr algn="just">
              <a:lnSpc>
                <a:spcPct val="150000"/>
              </a:lnSpc>
            </a:pPr>
            <a:r>
              <a:rPr lang="zh-CN" altLang="en-US" sz="1800" b="0" dirty="0">
                <a:solidFill>
                  <a:srgbClr val="C00000"/>
                </a:solidFill>
                <a:latin typeface="微软雅黑" panose="020B0503020204020204" pitchFamily="34" charset="-122"/>
                <a:ea typeface="微软雅黑" panose="020B0503020204020204" pitchFamily="34" charset="-122"/>
              </a:rPr>
              <a:t>(2) </a:t>
            </a:r>
            <a:r>
              <a:rPr sz="1800" b="0">
                <a:solidFill>
                  <a:srgbClr val="C00000"/>
                </a:solidFill>
                <a:latin typeface="微软雅黑" panose="020B0503020204020204" pitchFamily="34" charset="-122"/>
                <a:ea typeface="微软雅黑" panose="020B0503020204020204" pitchFamily="34" charset="-122"/>
              </a:rPr>
              <a:t>电子束光刻</a:t>
            </a:r>
            <a:endParaRPr sz="1800" b="0">
              <a:solidFill>
                <a:srgbClr val="C00000"/>
              </a:solidFill>
              <a:latin typeface="微软雅黑" panose="020B0503020204020204" pitchFamily="34" charset="-122"/>
              <a:ea typeface="微软雅黑" panose="020B0503020204020204" pitchFamily="34" charset="-122"/>
            </a:endParaRPr>
          </a:p>
          <a:p>
            <a:pPr algn="just">
              <a:lnSpc>
                <a:spcPct val="150000"/>
              </a:lnSpc>
              <a:buFont typeface="Wingdings" panose="05000000000000000000" charset="0"/>
              <a:buChar char=""/>
            </a:pPr>
            <a:r>
              <a:rPr lang="zh-CN" altLang="en-US" sz="1800" b="0" dirty="0">
                <a:solidFill>
                  <a:srgbClr val="595959"/>
                </a:solidFill>
                <a:latin typeface="微软雅黑" panose="020B0503020204020204" pitchFamily="34" charset="-122"/>
                <a:ea typeface="微软雅黑" panose="020B0503020204020204" pitchFamily="34" charset="-122"/>
              </a:rPr>
              <a:t>电子束光刻与传统意义的光刻(区域曝光)加工不同，是用束线刻蚀进行图形的加工。</a:t>
            </a:r>
            <a:endParaRPr lang="zh-CN" altLang="en-US" sz="1800" b="0" dirty="0">
              <a:solidFill>
                <a:srgbClr val="595959"/>
              </a:solidFill>
              <a:latin typeface="微软雅黑" panose="020B0503020204020204" pitchFamily="34" charset="-122"/>
              <a:ea typeface="微软雅黑" panose="020B0503020204020204" pitchFamily="34" charset="-122"/>
            </a:endParaRPr>
          </a:p>
          <a:p>
            <a:pPr algn="just">
              <a:lnSpc>
                <a:spcPct val="150000"/>
              </a:lnSpc>
              <a:buFont typeface="Wingdings" panose="05000000000000000000" charset="0"/>
              <a:buChar char=""/>
            </a:pPr>
            <a:r>
              <a:rPr lang="zh-CN" altLang="en-US" sz="1800" b="0" dirty="0">
                <a:solidFill>
                  <a:srgbClr val="595959"/>
                </a:solidFill>
                <a:latin typeface="微软雅黑" panose="020B0503020204020204" pitchFamily="34" charset="-122"/>
                <a:ea typeface="微软雅黑" panose="020B0503020204020204" pitchFamily="34" charset="-122"/>
              </a:rPr>
              <a:t>电子束光刻的主要缺点在于产出量，加工过程较慢，不能用于制造大多数集成电路。</a:t>
            </a:r>
            <a:endParaRPr lang="zh-CN" altLang="en-US" sz="1800" b="0" dirty="0">
              <a:solidFill>
                <a:srgbClr val="595959"/>
              </a:solidFill>
              <a:latin typeface="微软雅黑" panose="020B0503020204020204" pitchFamily="34" charset="-122"/>
              <a:ea typeface="微软雅黑" panose="020B0503020204020204" pitchFamily="34" charset="-122"/>
            </a:endParaRPr>
          </a:p>
        </p:txBody>
      </p:sp>
      <p:pic>
        <p:nvPicPr>
          <p:cNvPr id="23555" name="Picture 2"/>
          <p:cNvPicPr>
            <a:picLocks noChangeAspect="1"/>
          </p:cNvPicPr>
          <p:nvPr/>
        </p:nvPicPr>
        <p:blipFill>
          <a:blip r:embed="rId2"/>
          <a:stretch>
            <a:fillRect/>
          </a:stretch>
        </p:blipFill>
        <p:spPr>
          <a:xfrm>
            <a:off x="5433695" y="1172845"/>
            <a:ext cx="3710305" cy="5665470"/>
          </a:xfrm>
          <a:prstGeom prst="rect">
            <a:avLst/>
          </a:prstGeom>
          <a:noFill/>
          <a:ln w="9525">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1" name="矩形 5"/>
          <p:cNvSpPr/>
          <p:nvPr/>
        </p:nvSpPr>
        <p:spPr>
          <a:xfrm>
            <a:off x="0" y="117260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2</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、光刻技术  </a:t>
            </a:r>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a:t>
            </a:r>
            <a:r>
              <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离子束光刻</a:t>
            </a:r>
            <a:endPar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
        <p:nvSpPr>
          <p:cNvPr id="2"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sp>
        <p:nvSpPr>
          <p:cNvPr id="24578" name="内容占位符 2"/>
          <p:cNvSpPr>
            <a:spLocks noGrp="1"/>
          </p:cNvSpPr>
          <p:nvPr/>
        </p:nvSpPr>
        <p:spPr>
          <a:xfrm>
            <a:off x="647065" y="1945640"/>
            <a:ext cx="7932420" cy="4559935"/>
          </a:xfrm>
          <a:prstGeom prst="rect">
            <a:avLst/>
          </a:prstGeom>
          <a:noFill/>
          <a:ln w="9525">
            <a:noFill/>
          </a:ln>
        </p:spPr>
        <p:txBody>
          <a:bodyPr wrap="square" lIns="91440" tIns="45720" rIns="91440" bIns="45720" anchor="t"/>
          <a:lstStyle>
            <a:lvl1pPr marL="342900" lvl="0" indent="-342900" algn="l" defTabSz="914400" rtl="0" eaLnBrk="1" fontAlgn="base" latinLnBrk="0" hangingPunct="1">
              <a:lnSpc>
                <a:spcPct val="100000"/>
              </a:lnSpc>
              <a:spcBef>
                <a:spcPct val="20000"/>
              </a:spcBef>
              <a:spcAft>
                <a:spcPct val="0"/>
              </a:spcAft>
              <a:buNone/>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800" b="0" i="0" u="none" kern="1200" baseline="0">
                <a:solidFill>
                  <a:schemeClr val="tx1"/>
                </a:solidFill>
                <a:latin typeface="+mn-lt"/>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400" b="0"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2000" b="0" i="0" u="none" kern="1200" baseline="0">
                <a:solidFill>
                  <a:schemeClr val="tx1"/>
                </a:solidFill>
                <a:latin typeface="+mn-lt"/>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9pPr>
          </a:lstStyle>
          <a:p>
            <a:r>
              <a:rPr lang="en-US" altLang="zh-CN" sz="1800" b="0">
                <a:solidFill>
                  <a:srgbClr val="C00000"/>
                </a:solidFill>
                <a:latin typeface="微软雅黑" panose="020B0503020204020204" pitchFamily="34" charset="-122"/>
                <a:ea typeface="微软雅黑" panose="020B0503020204020204" pitchFamily="34" charset="-122"/>
              </a:rPr>
              <a:t>(3) </a:t>
            </a:r>
            <a:r>
              <a:rPr lang="zh-CN" altLang="en-US" sz="1800" b="0" dirty="0">
                <a:solidFill>
                  <a:srgbClr val="C00000"/>
                </a:solidFill>
                <a:latin typeface="微软雅黑" panose="020B0503020204020204" pitchFamily="34" charset="-122"/>
                <a:ea typeface="微软雅黑" panose="020B0503020204020204" pitchFamily="34" charset="-122"/>
              </a:rPr>
              <a:t>离子束光刻</a:t>
            </a:r>
            <a:endParaRPr lang="zh-CN" altLang="en-US" sz="1800" b="0" dirty="0">
              <a:solidFill>
                <a:srgbClr val="C00000"/>
              </a:solidFill>
              <a:latin typeface="微软雅黑" panose="020B0503020204020204" pitchFamily="34" charset="-122"/>
              <a:ea typeface="微软雅黑" panose="020B0503020204020204" pitchFamily="34" charset="-122"/>
            </a:endParaRPr>
          </a:p>
          <a:p>
            <a:r>
              <a:rPr lang="zh-CN" altLang="en-US" sz="1800" b="0" dirty="0">
                <a:solidFill>
                  <a:srgbClr val="595959"/>
                </a:solidFill>
                <a:latin typeface="微软雅黑" panose="020B0503020204020204" pitchFamily="34" charset="-122"/>
                <a:ea typeface="微软雅黑" panose="020B0503020204020204" pitchFamily="34" charset="-122"/>
              </a:rPr>
              <a:t>       用离子束进行抗蚀剂的曝光始于80年代液态金属离子源的出现。离子束</a:t>
            </a:r>
            <a:endParaRPr lang="zh-CN" altLang="en-US" sz="1800" b="0" dirty="0">
              <a:solidFill>
                <a:srgbClr val="595959"/>
              </a:solidFill>
              <a:latin typeface="微软雅黑" panose="020B0503020204020204" pitchFamily="34" charset="-122"/>
              <a:ea typeface="微软雅黑" panose="020B0503020204020204" pitchFamily="34" charset="-122"/>
            </a:endParaRPr>
          </a:p>
          <a:p>
            <a:r>
              <a:rPr lang="zh-CN" altLang="en-US" sz="1800" b="0" dirty="0">
                <a:solidFill>
                  <a:srgbClr val="595959"/>
                </a:solidFill>
                <a:latin typeface="微软雅黑" panose="020B0503020204020204" pitchFamily="34" charset="-122"/>
                <a:ea typeface="微软雅黑" panose="020B0503020204020204" pitchFamily="34" charset="-122"/>
              </a:rPr>
              <a:t>曝光在集成电路工业中主要用于光学掩模的修补和集成电路芯片的修复。</a:t>
            </a:r>
            <a:endParaRPr lang="zh-CN" altLang="en-US" sz="1800" b="0" dirty="0">
              <a:solidFill>
                <a:srgbClr val="595959"/>
              </a:solidFill>
              <a:latin typeface="微软雅黑" panose="020B0503020204020204" pitchFamily="34" charset="-122"/>
              <a:ea typeface="微软雅黑" panose="020B0503020204020204" pitchFamily="34" charset="-122"/>
            </a:endParaRPr>
          </a:p>
          <a:p>
            <a:r>
              <a:rPr lang="zh-CN" altLang="en-US" sz="1800" b="0" dirty="0">
                <a:solidFill>
                  <a:srgbClr val="595959"/>
                </a:solidFill>
                <a:latin typeface="微软雅黑" panose="020B0503020204020204" pitchFamily="34" charset="-122"/>
                <a:ea typeface="微软雅黑" panose="020B0503020204020204" pitchFamily="34" charset="-122"/>
              </a:rPr>
              <a:t>离子束投影光刻的</a:t>
            </a:r>
            <a:r>
              <a:rPr lang="zh-CN" altLang="en-US" sz="1800" b="0" dirty="0">
                <a:solidFill>
                  <a:srgbClr val="C00000"/>
                </a:solidFill>
                <a:latin typeface="微软雅黑" panose="020B0503020204020204" pitchFamily="34" charset="-122"/>
                <a:ea typeface="微软雅黑" panose="020B0503020204020204" pitchFamily="34" charset="-122"/>
              </a:rPr>
              <a:t>主要优点</a:t>
            </a:r>
            <a:r>
              <a:rPr lang="zh-CN" altLang="en-US" sz="1800" b="0" dirty="0">
                <a:solidFill>
                  <a:srgbClr val="595959"/>
                </a:solidFill>
                <a:latin typeface="微软雅黑" panose="020B0503020204020204" pitchFamily="34" charset="-122"/>
                <a:ea typeface="微软雅黑" panose="020B0503020204020204" pitchFamily="34" charset="-122"/>
              </a:rPr>
              <a:t>有:</a:t>
            </a:r>
            <a:endParaRPr lang="en-US" altLang="zh-CN" sz="1800" b="0">
              <a:latin typeface="微软雅黑" panose="020B0503020204020204" pitchFamily="34" charset="-122"/>
              <a:ea typeface="微软雅黑" panose="020B0503020204020204" pitchFamily="34" charset="-122"/>
            </a:endParaRPr>
          </a:p>
          <a:p>
            <a:pPr>
              <a:buFont typeface="Times New Roman" panose="02020603050405020304" pitchFamily="18" charset="0"/>
              <a:buChar char="•"/>
            </a:pPr>
            <a:r>
              <a:rPr lang="zh-CN" altLang="en-US" sz="1800" b="0" dirty="0">
                <a:solidFill>
                  <a:srgbClr val="595959"/>
                </a:solidFill>
                <a:latin typeface="微软雅黑" panose="020B0503020204020204" pitchFamily="34" charset="-122"/>
                <a:ea typeface="微软雅黑" panose="020B0503020204020204" pitchFamily="34" charset="-122"/>
              </a:rPr>
              <a:t>可采用分布重复投影结构，可利用光学抗蚀剂进行立体曝光，对抗蚀剂厚度或基底材料不敏感；</a:t>
            </a:r>
            <a:endParaRPr lang="zh-CN" altLang="en-US" sz="1800" b="0" dirty="0">
              <a:solidFill>
                <a:srgbClr val="595959"/>
              </a:solidFill>
              <a:latin typeface="微软雅黑" panose="020B0503020204020204" pitchFamily="34" charset="-122"/>
              <a:ea typeface="微软雅黑" panose="020B0503020204020204" pitchFamily="34" charset="-122"/>
            </a:endParaRPr>
          </a:p>
          <a:p>
            <a:pPr>
              <a:buFont typeface="Times New Roman" panose="02020603050405020304" pitchFamily="18" charset="0"/>
              <a:buChar char="•"/>
            </a:pPr>
            <a:r>
              <a:rPr lang="zh-CN" altLang="en-US" sz="1800" b="0" dirty="0">
                <a:solidFill>
                  <a:srgbClr val="595959"/>
                </a:solidFill>
                <a:latin typeface="微软雅黑" panose="020B0503020204020204" pitchFamily="34" charset="-122"/>
                <a:ea typeface="微软雅黑" panose="020B0503020204020204" pitchFamily="34" charset="-122"/>
              </a:rPr>
              <a:t>可与光学光刻混合使用；</a:t>
            </a:r>
            <a:endParaRPr lang="zh-CN" altLang="en-US" sz="1800" b="0" dirty="0">
              <a:solidFill>
                <a:srgbClr val="595959"/>
              </a:solidFill>
              <a:latin typeface="微软雅黑" panose="020B0503020204020204" pitchFamily="34" charset="-122"/>
              <a:ea typeface="微软雅黑" panose="020B0503020204020204" pitchFamily="34" charset="-122"/>
            </a:endParaRPr>
          </a:p>
          <a:p>
            <a:pPr>
              <a:buFont typeface="Times New Roman" panose="02020603050405020304" pitchFamily="18" charset="0"/>
              <a:buChar char="•"/>
            </a:pPr>
            <a:r>
              <a:rPr lang="zh-CN" altLang="en-US" sz="1800" b="0" dirty="0">
                <a:solidFill>
                  <a:srgbClr val="595959"/>
                </a:solidFill>
                <a:latin typeface="微软雅黑" panose="020B0503020204020204" pitchFamily="34" charset="-122"/>
                <a:ea typeface="微软雅黑" panose="020B0503020204020204" pitchFamily="34" charset="-122"/>
              </a:rPr>
              <a:t>焦深大，使用极小的NA就足以使离子光学镜头实现25mm×37mm的整片芯片曝光，衍射效应可忽略。</a:t>
            </a:r>
            <a:endParaRPr lang="zh-CN" altLang="en-US" sz="1800" b="0" dirty="0">
              <a:solidFill>
                <a:srgbClr val="595959"/>
              </a:solidFill>
              <a:latin typeface="微软雅黑" panose="020B0503020204020204" pitchFamily="34" charset="-122"/>
              <a:ea typeface="微软雅黑" panose="020B0503020204020204" pitchFamily="34" charset="-122"/>
            </a:endParaRPr>
          </a:p>
          <a:p>
            <a:r>
              <a:rPr lang="zh-CN" altLang="en-US" sz="1800" b="0" dirty="0">
                <a:solidFill>
                  <a:srgbClr val="595959"/>
                </a:solidFill>
                <a:latin typeface="微软雅黑" panose="020B0503020204020204" pitchFamily="34" charset="-122"/>
                <a:ea typeface="微软雅黑" panose="020B0503020204020204" pitchFamily="34" charset="-122"/>
              </a:rPr>
              <a:t>离子束光刻的</a:t>
            </a:r>
            <a:r>
              <a:rPr lang="zh-CN" altLang="en-US" sz="1800" b="0" dirty="0">
                <a:solidFill>
                  <a:srgbClr val="C00000"/>
                </a:solidFill>
                <a:latin typeface="微软雅黑" panose="020B0503020204020204" pitchFamily="34" charset="-122"/>
                <a:ea typeface="微软雅黑" panose="020B0503020204020204" pitchFamily="34" charset="-122"/>
              </a:rPr>
              <a:t>主要缺点</a:t>
            </a:r>
            <a:r>
              <a:rPr lang="zh-CN" altLang="en-US" sz="1800" b="0" dirty="0">
                <a:solidFill>
                  <a:srgbClr val="595959"/>
                </a:solidFill>
                <a:latin typeface="微软雅黑" panose="020B0503020204020204" pitchFamily="34" charset="-122"/>
                <a:ea typeface="微软雅黑" panose="020B0503020204020204" pitchFamily="34" charset="-122"/>
              </a:rPr>
              <a:t>有:</a:t>
            </a:r>
            <a:endParaRPr lang="en-US" altLang="zh-CN" sz="1800" b="0">
              <a:latin typeface="微软雅黑" panose="020B0503020204020204" pitchFamily="34" charset="-122"/>
              <a:ea typeface="微软雅黑" panose="020B0503020204020204" pitchFamily="34" charset="-122"/>
            </a:endParaRPr>
          </a:p>
          <a:p>
            <a:pPr>
              <a:buFont typeface="Times New Roman" panose="02020603050405020304" pitchFamily="18" charset="0"/>
              <a:buChar char="•"/>
            </a:pPr>
            <a:r>
              <a:rPr lang="zh-CN" altLang="en-US" sz="1800" b="0" dirty="0">
                <a:solidFill>
                  <a:srgbClr val="595959"/>
                </a:solidFill>
                <a:latin typeface="微软雅黑" panose="020B0503020204020204" pitchFamily="34" charset="-122"/>
                <a:ea typeface="微软雅黑" panose="020B0503020204020204" pitchFamily="34" charset="-122"/>
              </a:rPr>
              <a:t>离子束需要在真空下工作，硅片和掩模操作不方便；</a:t>
            </a:r>
            <a:endParaRPr lang="zh-CN" altLang="en-US" sz="1800" b="0" dirty="0">
              <a:solidFill>
                <a:srgbClr val="595959"/>
              </a:solidFill>
              <a:latin typeface="微软雅黑" panose="020B0503020204020204" pitchFamily="34" charset="-122"/>
              <a:ea typeface="微软雅黑" panose="020B0503020204020204" pitchFamily="34" charset="-122"/>
            </a:endParaRPr>
          </a:p>
          <a:p>
            <a:pPr>
              <a:buFont typeface="Times New Roman" panose="02020603050405020304" pitchFamily="18" charset="0"/>
              <a:buChar char="•"/>
            </a:pPr>
            <a:r>
              <a:rPr lang="zh-CN" altLang="en-US" sz="1800" b="0" dirty="0">
                <a:solidFill>
                  <a:srgbClr val="595959"/>
                </a:solidFill>
                <a:latin typeface="微软雅黑" panose="020B0503020204020204" pitchFamily="34" charset="-122"/>
                <a:ea typeface="微软雅黑" panose="020B0503020204020204" pitchFamily="34" charset="-122"/>
              </a:rPr>
              <a:t>离子束是带电粒子，由于空间电荷使图形的清晰程度和图形位置精度受限；</a:t>
            </a:r>
            <a:endParaRPr lang="zh-CN" altLang="en-US" sz="1800" b="0" dirty="0">
              <a:solidFill>
                <a:srgbClr val="595959"/>
              </a:solidFill>
              <a:latin typeface="微软雅黑" panose="020B0503020204020204" pitchFamily="34" charset="-122"/>
              <a:ea typeface="微软雅黑" panose="020B0503020204020204" pitchFamily="34" charset="-122"/>
            </a:endParaRPr>
          </a:p>
          <a:p>
            <a:pPr>
              <a:buFont typeface="Times New Roman" panose="02020603050405020304" pitchFamily="18" charset="0"/>
              <a:buChar char="•"/>
            </a:pPr>
            <a:r>
              <a:rPr lang="zh-CN" altLang="en-US" sz="1800" b="0" dirty="0">
                <a:solidFill>
                  <a:srgbClr val="595959"/>
                </a:solidFill>
                <a:latin typeface="微软雅黑" panose="020B0503020204020204" pitchFamily="34" charset="-122"/>
                <a:ea typeface="微软雅黑" panose="020B0503020204020204" pitchFamily="34" charset="-122"/>
              </a:rPr>
              <a:t>离子束可使下层基底受损。</a:t>
            </a:r>
            <a:endParaRPr lang="zh-CN" altLang="en-US" sz="1800" b="0" dirty="0">
              <a:solidFill>
                <a:srgbClr val="595959"/>
              </a:solidFill>
              <a:latin typeface="微软雅黑" panose="020B0503020204020204" pitchFamily="34" charset="-122"/>
              <a:ea typeface="微软雅黑" panose="020B0503020204020204" pitchFamily="34" charset="-122"/>
            </a:endParaRPr>
          </a:p>
          <a:p>
            <a:endParaRPr lang="zh-CN" altLang="en-US" sz="1800" b="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1" name="矩形 5"/>
          <p:cNvSpPr/>
          <p:nvPr/>
        </p:nvSpPr>
        <p:spPr>
          <a:xfrm>
            <a:off x="0" y="117260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2</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、光刻技术  </a:t>
            </a:r>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a:t>
            </a:r>
            <a:r>
              <a:rPr lang="en-US" altLang="zh-CN"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X</a:t>
            </a:r>
            <a:r>
              <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射线光刻</a:t>
            </a:r>
            <a:endPar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
        <p:nvSpPr>
          <p:cNvPr id="2"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sp>
        <p:nvSpPr>
          <p:cNvPr id="25602" name="内容占位符 2"/>
          <p:cNvSpPr>
            <a:spLocks noGrp="1"/>
          </p:cNvSpPr>
          <p:nvPr/>
        </p:nvSpPr>
        <p:spPr>
          <a:xfrm>
            <a:off x="628015" y="2261870"/>
            <a:ext cx="8308340" cy="3202940"/>
          </a:xfrm>
          <a:prstGeom prst="rect">
            <a:avLst/>
          </a:prstGeom>
          <a:noFill/>
          <a:ln w="9525">
            <a:noFill/>
          </a:ln>
        </p:spPr>
        <p:txBody>
          <a:bodyPr wrap="square" lIns="91440" tIns="45720" rIns="91440" bIns="45720" anchor="t"/>
          <a:lstStyle>
            <a:lvl1pPr marL="342900" lvl="0" indent="-342900" algn="l" defTabSz="914400" rtl="0" eaLnBrk="1" fontAlgn="base" latinLnBrk="0" hangingPunct="1">
              <a:lnSpc>
                <a:spcPct val="100000"/>
              </a:lnSpc>
              <a:spcBef>
                <a:spcPct val="20000"/>
              </a:spcBef>
              <a:spcAft>
                <a:spcPct val="0"/>
              </a:spcAft>
              <a:buNone/>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800" b="0" i="0" u="none" kern="1200" baseline="0">
                <a:solidFill>
                  <a:schemeClr val="tx1"/>
                </a:solidFill>
                <a:latin typeface="+mn-lt"/>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400" b="0"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2000" b="0" i="0" u="none" kern="1200" baseline="0">
                <a:solidFill>
                  <a:schemeClr val="tx1"/>
                </a:solidFill>
                <a:latin typeface="+mn-lt"/>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9pPr>
          </a:lstStyle>
          <a:p>
            <a:pPr marL="0" indent="0">
              <a:buFont typeface="Wingdings" panose="05000000000000000000" charset="0"/>
            </a:pPr>
            <a:r>
              <a:rPr lang="zh-CN" altLang="en-US" sz="1800" b="0" dirty="0">
                <a:solidFill>
                  <a:srgbClr val="C00000"/>
                </a:solidFill>
                <a:latin typeface="微软雅黑" panose="020B0503020204020204" pitchFamily="34" charset="-122"/>
                <a:ea typeface="微软雅黑" panose="020B0503020204020204" pitchFamily="34" charset="-122"/>
              </a:rPr>
              <a:t>(4)</a:t>
            </a:r>
            <a:r>
              <a:rPr lang="zh-CN" altLang="en-US" sz="1800" b="0" dirty="0">
                <a:solidFill>
                  <a:srgbClr val="595959"/>
                </a:solidFill>
                <a:latin typeface="微软雅黑" panose="020B0503020204020204" pitchFamily="34" charset="-122"/>
                <a:ea typeface="微软雅黑" panose="020B0503020204020204" pitchFamily="34" charset="-122"/>
              </a:rPr>
              <a:t> </a:t>
            </a:r>
            <a:r>
              <a:rPr lang="en-US" altLang="zh-CN" sz="1800" b="0" dirty="0">
                <a:solidFill>
                  <a:srgbClr val="C00000"/>
                </a:solidFill>
                <a:latin typeface="微软雅黑" panose="020B0503020204020204" pitchFamily="34" charset="-122"/>
                <a:ea typeface="微软雅黑" panose="020B0503020204020204" pitchFamily="34" charset="-122"/>
              </a:rPr>
              <a:t>X</a:t>
            </a:r>
            <a:r>
              <a:rPr lang="zh-CN" altLang="en-US" sz="1800" b="0" dirty="0">
                <a:solidFill>
                  <a:srgbClr val="C00000"/>
                </a:solidFill>
                <a:latin typeface="微软雅黑" panose="020B0503020204020204" pitchFamily="34" charset="-122"/>
                <a:ea typeface="微软雅黑" panose="020B0503020204020204" pitchFamily="34" charset="-122"/>
              </a:rPr>
              <a:t>射线光刻</a:t>
            </a:r>
            <a:endParaRPr lang="zh-CN" altLang="en-US" sz="1800" b="0" dirty="0">
              <a:solidFill>
                <a:srgbClr val="C00000"/>
              </a:solidFill>
              <a:latin typeface="微软雅黑" panose="020B0503020204020204" pitchFamily="34" charset="-122"/>
              <a:ea typeface="微软雅黑" panose="020B0503020204020204" pitchFamily="34" charset="-122"/>
            </a:endParaRPr>
          </a:p>
          <a:p>
            <a:pPr>
              <a:buFont typeface="Wingdings" panose="05000000000000000000" charset="0"/>
              <a:buChar char=""/>
            </a:pPr>
            <a:r>
              <a:rPr lang="zh-CN" altLang="en-US" sz="1800" b="0" dirty="0">
                <a:solidFill>
                  <a:srgbClr val="595959"/>
                </a:solidFill>
                <a:latin typeface="微软雅黑" panose="020B0503020204020204" pitchFamily="34" charset="-122"/>
                <a:ea typeface="微软雅黑" panose="020B0503020204020204" pitchFamily="34" charset="-122"/>
              </a:rPr>
              <a:t>光学曝光所能达到的极限分辨力与工作波长成正比，与透镜的数值孔径成反比。目前，曝光波长的进一步缩短和数值孔径的增大都受材料、光刻工艺等因素的限制，因而必须寻求新的技术方案。</a:t>
            </a:r>
            <a:endParaRPr lang="zh-CN" altLang="en-US" sz="1800" b="0" dirty="0">
              <a:solidFill>
                <a:srgbClr val="595959"/>
              </a:solidFill>
              <a:latin typeface="微软雅黑" panose="020B0503020204020204" pitchFamily="34" charset="-122"/>
              <a:ea typeface="微软雅黑" panose="020B0503020204020204" pitchFamily="34" charset="-122"/>
            </a:endParaRPr>
          </a:p>
          <a:p>
            <a:pPr>
              <a:buFont typeface="Wingdings" panose="05000000000000000000" charset="0"/>
              <a:buChar char=""/>
            </a:pPr>
            <a:r>
              <a:rPr lang="zh-CN" altLang="en-US" sz="1800" b="0" dirty="0">
                <a:solidFill>
                  <a:srgbClr val="595959"/>
                </a:solidFill>
                <a:latin typeface="微软雅黑" panose="020B0503020204020204" pitchFamily="34" charset="-122"/>
                <a:ea typeface="微软雅黑" panose="020B0503020204020204" pitchFamily="34" charset="-122"/>
              </a:rPr>
              <a:t>由于X射线的波长很短，能满足超大规模集成电路发展的需要，近年来得到了广泛的重视。</a:t>
            </a:r>
            <a:endParaRPr lang="zh-CN" altLang="en-US" sz="1800" b="0" dirty="0">
              <a:solidFill>
                <a:srgbClr val="595959"/>
              </a:solidFill>
              <a:latin typeface="微软雅黑" panose="020B0503020204020204" pitchFamily="34" charset="-122"/>
              <a:ea typeface="微软雅黑" panose="020B0503020204020204" pitchFamily="34" charset="-122"/>
            </a:endParaRPr>
          </a:p>
          <a:p>
            <a:pPr marL="457200" indent="-457200"/>
            <a:endParaRPr lang="zh-CN" alt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矩形 1"/>
          <p:cNvSpPr/>
          <p:nvPr/>
        </p:nvSpPr>
        <p:spPr>
          <a:xfrm>
            <a:off x="725170" y="2054860"/>
            <a:ext cx="7695565" cy="1170305"/>
          </a:xfrm>
          <a:prstGeom prst="rect">
            <a:avLst/>
          </a:prstGeom>
          <a:noFill/>
          <a:ln w="9525">
            <a:noFill/>
          </a:ln>
        </p:spPr>
        <p:txBody>
          <a:bodyPr wrap="square">
            <a:spAutoFit/>
          </a:bodyPr>
          <a:p>
            <a:pPr>
              <a:lnSpc>
                <a:spcPct val="130000"/>
              </a:lnSpc>
              <a:spcBef>
                <a:spcPts val="600"/>
              </a:spcBef>
            </a:pPr>
            <a:r>
              <a:rPr lang="en-US" sz="1800">
                <a:latin typeface="微软雅黑" panose="020B0503020204020204" pitchFamily="34" charset="-122"/>
                <a:ea typeface="微软雅黑" panose="020B0503020204020204" pitchFamily="34" charset="-122"/>
              </a:rPr>
              <a:t>     </a:t>
            </a:r>
            <a:r>
              <a:rPr lang="en-US" sz="1800">
                <a:solidFill>
                  <a:srgbClr val="C00000"/>
                </a:solidFill>
                <a:latin typeface="微软雅黑" panose="020B0503020204020204" pitchFamily="34" charset="-122"/>
                <a:ea typeface="微软雅黑" panose="020B0503020204020204" pitchFamily="34" charset="-122"/>
              </a:rPr>
              <a:t> </a:t>
            </a:r>
            <a:r>
              <a:rPr sz="1800">
                <a:solidFill>
                  <a:srgbClr val="C00000"/>
                </a:solidFill>
                <a:latin typeface="微软雅黑" panose="020B0503020204020204" pitchFamily="34" charset="-122"/>
                <a:ea typeface="微软雅黑" panose="020B0503020204020204" pitchFamily="34" charset="-122"/>
              </a:rPr>
              <a:t>外延生长</a:t>
            </a:r>
            <a:r>
              <a:rPr lang="zh-CN" altLang="en-US" sz="1800" dirty="0">
                <a:solidFill>
                  <a:srgbClr val="595959"/>
                </a:solidFill>
                <a:latin typeface="微软雅黑" panose="020B0503020204020204" pitchFamily="34" charset="-122"/>
                <a:ea typeface="微软雅黑" panose="020B0503020204020204" pitchFamily="34" charset="-122"/>
              </a:rPr>
              <a:t>是微机械加工的重要手段之一，它的特点是生长的外延层能保持与衬底相同的晶向，因而在外延层上可以进行各种横向与纵向的掺杂分布与腐蚀加工，以制得各种形状。</a:t>
            </a:r>
            <a:endParaRPr sz="1800">
              <a:latin typeface="微软雅黑" panose="020B0503020204020204" pitchFamily="34" charset="-122"/>
              <a:ea typeface="微软雅黑" panose="020B0503020204020204" pitchFamily="34" charset="-122"/>
            </a:endParaRPr>
          </a:p>
        </p:txBody>
      </p:sp>
      <p:sp>
        <p:nvSpPr>
          <p:cNvPr id="39941" name="矩形 5"/>
          <p:cNvSpPr/>
          <p:nvPr/>
        </p:nvSpPr>
        <p:spPr>
          <a:xfrm>
            <a:off x="-47625" y="126785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3</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、外延技术</a:t>
            </a:r>
            <a:endPar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
        <p:nvSpPr>
          <p:cNvPr id="2"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pic>
        <p:nvPicPr>
          <p:cNvPr id="26627" name="Picture 2"/>
          <p:cNvPicPr>
            <a:picLocks noChangeAspect="1"/>
          </p:cNvPicPr>
          <p:nvPr/>
        </p:nvPicPr>
        <p:blipFill>
          <a:blip r:embed="rId2"/>
          <a:stretch>
            <a:fillRect/>
          </a:stretch>
        </p:blipFill>
        <p:spPr>
          <a:xfrm>
            <a:off x="2510155" y="3691890"/>
            <a:ext cx="3950335" cy="2229485"/>
          </a:xfrm>
          <a:prstGeom prst="rect">
            <a:avLst/>
          </a:prstGeom>
          <a:noFill/>
          <a:ln w="9525">
            <a:noFill/>
          </a:ln>
        </p:spPr>
      </p:pic>
      <p:sp>
        <p:nvSpPr>
          <p:cNvPr id="26628" name="矩形 4"/>
          <p:cNvSpPr/>
          <p:nvPr/>
        </p:nvSpPr>
        <p:spPr>
          <a:xfrm>
            <a:off x="3166745" y="6049010"/>
            <a:ext cx="2468880" cy="368300"/>
          </a:xfrm>
          <a:prstGeom prst="rect">
            <a:avLst/>
          </a:prstGeom>
          <a:noFill/>
          <a:ln w="9525">
            <a:noFill/>
          </a:ln>
        </p:spPr>
        <p:txBody>
          <a:bodyPr wrap="none" anchor="t">
            <a:spAutoFit/>
          </a:bodyPr>
          <a:p>
            <a:pPr algn="r"/>
            <a:r>
              <a:rPr lang="zh-CN" altLang="en-US" sz="1800" dirty="0">
                <a:solidFill>
                  <a:srgbClr val="595959"/>
                </a:solidFill>
                <a:latin typeface="微软雅黑" panose="020B0503020204020204" pitchFamily="34" charset="-122"/>
                <a:ea typeface="微软雅黑" panose="020B0503020204020204" pitchFamily="34" charset="-122"/>
              </a:rPr>
              <a:t>外延形成埋藏的终止层</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1" name="矩形 5"/>
          <p:cNvSpPr/>
          <p:nvPr/>
        </p:nvSpPr>
        <p:spPr>
          <a:xfrm>
            <a:off x="0" y="117260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4</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、LIGA技术 </a:t>
            </a:r>
            <a:endPar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
        <p:nvSpPr>
          <p:cNvPr id="2"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sp>
        <p:nvSpPr>
          <p:cNvPr id="3" name="内容占位符 2"/>
          <p:cNvSpPr>
            <a:spLocks noGrp="1"/>
          </p:cNvSpPr>
          <p:nvPr/>
        </p:nvSpPr>
        <p:spPr>
          <a:xfrm>
            <a:off x="772795" y="1809750"/>
            <a:ext cx="4210685" cy="4466590"/>
          </a:xfrm>
          <a:prstGeom prst="rect">
            <a:avLst/>
          </a:prstGeom>
          <a:noFill/>
          <a:ln w="9525">
            <a:noFill/>
          </a:ln>
        </p:spPr>
        <p:txBody>
          <a:bodyPr wrap="square" lIns="91440" tIns="45720" rIns="91440" bIns="45720" anchor="t"/>
          <a:lstStyle>
            <a:lvl1pPr marL="342900" lvl="0" indent="-342900" algn="l" defTabSz="914400" rtl="0" eaLnBrk="1" fontAlgn="base" latinLnBrk="0" hangingPunct="1">
              <a:lnSpc>
                <a:spcPct val="100000"/>
              </a:lnSpc>
              <a:spcBef>
                <a:spcPct val="20000"/>
              </a:spcBef>
              <a:spcAft>
                <a:spcPct val="0"/>
              </a:spcAft>
              <a:buNone/>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800" b="0" i="0" u="none" kern="1200" baseline="0">
                <a:solidFill>
                  <a:schemeClr val="tx1"/>
                </a:solidFill>
                <a:latin typeface="+mn-lt"/>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400" b="0"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2000" b="0" i="0" u="none" kern="1200" baseline="0">
                <a:solidFill>
                  <a:schemeClr val="tx1"/>
                </a:solidFill>
                <a:latin typeface="+mn-lt"/>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9pPr>
          </a:lstStyle>
          <a:p>
            <a:pPr>
              <a:lnSpc>
                <a:spcPct val="150000"/>
              </a:lnSpc>
            </a:pPr>
            <a:endParaRPr lang="zh-CN" altLang="en-US" sz="1800" b="0">
              <a:latin typeface="微软雅黑" panose="020B0503020204020204" pitchFamily="34" charset="-122"/>
              <a:ea typeface="微软雅黑" panose="020B0503020204020204" pitchFamily="34" charset="-122"/>
            </a:endParaRPr>
          </a:p>
          <a:p>
            <a:pPr algn="just">
              <a:lnSpc>
                <a:spcPct val="150000"/>
              </a:lnSpc>
              <a:buFont typeface="Wingdings" panose="05000000000000000000" charset="0"/>
              <a:buChar char=""/>
            </a:pPr>
            <a:r>
              <a:rPr lang="zh-CN" altLang="en-US" sz="1800" b="0" dirty="0">
                <a:solidFill>
                  <a:srgbClr val="595959"/>
                </a:solidFill>
                <a:latin typeface="微软雅黑" panose="020B0503020204020204" pitchFamily="34" charset="-122"/>
                <a:ea typeface="微软雅黑" panose="020B0503020204020204" pitchFamily="34" charset="-122"/>
              </a:rPr>
              <a:t>LIGA是德文的平版印刷术 Lithographie，电铸成形Galvanoformung和注塑(模塑）Abformung的缩写。</a:t>
            </a:r>
            <a:endParaRPr lang="zh-CN" altLang="en-US" sz="1800" b="0" dirty="0">
              <a:solidFill>
                <a:srgbClr val="595959"/>
              </a:solidFill>
              <a:latin typeface="微软雅黑" panose="020B0503020204020204" pitchFamily="34" charset="-122"/>
              <a:ea typeface="微软雅黑" panose="020B0503020204020204" pitchFamily="34" charset="-122"/>
            </a:endParaRPr>
          </a:p>
          <a:p>
            <a:pPr algn="just">
              <a:lnSpc>
                <a:spcPct val="150000"/>
              </a:lnSpc>
              <a:buFont typeface="Wingdings" panose="05000000000000000000" charset="0"/>
              <a:buChar char=""/>
            </a:pPr>
            <a:r>
              <a:rPr lang="zh-CN" altLang="en-US" sz="1800" b="0" dirty="0">
                <a:solidFill>
                  <a:srgbClr val="595959"/>
                </a:solidFill>
                <a:latin typeface="微软雅黑" panose="020B0503020204020204" pitchFamily="34" charset="-122"/>
                <a:ea typeface="微软雅黑" panose="020B0503020204020204" pitchFamily="34" charset="-122"/>
              </a:rPr>
              <a:t>LIGA技术如右图所示，主要包括以下几个工艺过程：</a:t>
            </a:r>
            <a:endParaRPr lang="zh-CN" altLang="en-US" sz="1800" b="0" dirty="0">
              <a:solidFill>
                <a:srgbClr val="595959"/>
              </a:solidFill>
              <a:latin typeface="微软雅黑" panose="020B0503020204020204" pitchFamily="34" charset="-122"/>
              <a:ea typeface="微软雅黑" panose="020B0503020204020204" pitchFamily="34" charset="-122"/>
            </a:endParaRPr>
          </a:p>
          <a:p>
            <a:pPr lvl="1" algn="just">
              <a:lnSpc>
                <a:spcPct val="150000"/>
              </a:lnSpc>
              <a:buFont typeface="黑体" panose="02010609060101010101" charset="-122"/>
              <a:buChar char="•"/>
            </a:pPr>
            <a:r>
              <a:rPr lang="zh-CN" altLang="en-US" sz="1800" dirty="0">
                <a:solidFill>
                  <a:srgbClr val="595959"/>
                </a:solidFill>
                <a:latin typeface="微软雅黑" panose="020B0503020204020204" pitchFamily="34" charset="-122"/>
                <a:ea typeface="微软雅黑" panose="020B0503020204020204" pitchFamily="34" charset="-122"/>
              </a:rPr>
              <a:t>同步辐射X射线深层光刻</a:t>
            </a:r>
            <a:endParaRPr lang="zh-CN" altLang="en-US" sz="1800" dirty="0">
              <a:solidFill>
                <a:srgbClr val="595959"/>
              </a:solidFill>
              <a:latin typeface="微软雅黑" panose="020B0503020204020204" pitchFamily="34" charset="-122"/>
              <a:ea typeface="微软雅黑" panose="020B0503020204020204" pitchFamily="34" charset="-122"/>
            </a:endParaRPr>
          </a:p>
          <a:p>
            <a:pPr lvl="1" algn="just">
              <a:lnSpc>
                <a:spcPct val="150000"/>
              </a:lnSpc>
              <a:buFont typeface="黑体" panose="02010609060101010101" charset="-122"/>
              <a:buChar char="•"/>
            </a:pPr>
            <a:r>
              <a:rPr lang="zh-CN" altLang="en-US" sz="1800" dirty="0">
                <a:solidFill>
                  <a:srgbClr val="595959"/>
                </a:solidFill>
                <a:latin typeface="微软雅黑" panose="020B0503020204020204" pitchFamily="34" charset="-122"/>
                <a:ea typeface="微软雅黑" panose="020B0503020204020204" pitchFamily="34" charset="-122"/>
              </a:rPr>
              <a:t>电铸成形</a:t>
            </a:r>
            <a:endParaRPr lang="zh-CN" altLang="en-US" sz="1800" dirty="0">
              <a:solidFill>
                <a:srgbClr val="595959"/>
              </a:solidFill>
              <a:latin typeface="微软雅黑" panose="020B0503020204020204" pitchFamily="34" charset="-122"/>
              <a:ea typeface="微软雅黑" panose="020B0503020204020204" pitchFamily="34" charset="-122"/>
            </a:endParaRPr>
          </a:p>
          <a:p>
            <a:pPr lvl="1" algn="just">
              <a:lnSpc>
                <a:spcPct val="150000"/>
              </a:lnSpc>
              <a:buFont typeface="黑体" panose="02010609060101010101" charset="-122"/>
              <a:buChar char="•"/>
            </a:pPr>
            <a:r>
              <a:rPr lang="zh-CN" altLang="en-US" sz="1800" dirty="0">
                <a:solidFill>
                  <a:srgbClr val="595959"/>
                </a:solidFill>
                <a:latin typeface="微软雅黑" panose="020B0503020204020204" pitchFamily="34" charset="-122"/>
                <a:ea typeface="微软雅黑" panose="020B0503020204020204" pitchFamily="34" charset="-122"/>
              </a:rPr>
              <a:t>注塑</a:t>
            </a:r>
            <a:endParaRPr lang="zh-CN" altLang="en-US" sz="1800" dirty="0">
              <a:solidFill>
                <a:srgbClr val="595959"/>
              </a:solidFill>
              <a:latin typeface="微软雅黑" panose="020B0503020204020204" pitchFamily="34" charset="-122"/>
              <a:ea typeface="微软雅黑" panose="020B0503020204020204" pitchFamily="34" charset="-122"/>
            </a:endParaRPr>
          </a:p>
          <a:p>
            <a:endParaRPr lang="zh-CN" altLang="en-US" sz="1800" b="0" dirty="0">
              <a:solidFill>
                <a:srgbClr val="595959"/>
              </a:solidFill>
              <a:latin typeface="微软雅黑" panose="020B0503020204020204" pitchFamily="34" charset="-122"/>
              <a:ea typeface="微软雅黑" panose="020B0503020204020204" pitchFamily="34" charset="-122"/>
            </a:endParaRPr>
          </a:p>
        </p:txBody>
      </p:sp>
      <p:pic>
        <p:nvPicPr>
          <p:cNvPr id="27651" name="Picture 2"/>
          <p:cNvPicPr>
            <a:picLocks noChangeAspect="1"/>
          </p:cNvPicPr>
          <p:nvPr/>
        </p:nvPicPr>
        <p:blipFill>
          <a:blip r:embed="rId2"/>
          <a:stretch>
            <a:fillRect/>
          </a:stretch>
        </p:blipFill>
        <p:spPr>
          <a:xfrm>
            <a:off x="5783580" y="1172845"/>
            <a:ext cx="3360420" cy="5655945"/>
          </a:xfrm>
          <a:prstGeom prst="rect">
            <a:avLst/>
          </a:prstGeom>
          <a:noFill/>
          <a:ln w="9525">
            <a:noFill/>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1" name="矩形 5"/>
          <p:cNvSpPr/>
          <p:nvPr/>
        </p:nvSpPr>
        <p:spPr>
          <a:xfrm>
            <a:off x="0" y="117260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4</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、LIGA技术 </a:t>
            </a:r>
            <a:endPar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
        <p:nvSpPr>
          <p:cNvPr id="2"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grpSp>
        <p:nvGrpSpPr>
          <p:cNvPr id="28674" name="Group 2"/>
          <p:cNvGrpSpPr/>
          <p:nvPr/>
        </p:nvGrpSpPr>
        <p:grpSpPr>
          <a:xfrm>
            <a:off x="1001517" y="2164080"/>
            <a:ext cx="7183532" cy="4681446"/>
            <a:chOff x="1907" y="10720"/>
            <a:chExt cx="8159" cy="4506"/>
          </a:xfrm>
        </p:grpSpPr>
        <p:graphicFrame>
          <p:nvGraphicFramePr>
            <p:cNvPr id="28675" name="Object 3"/>
            <p:cNvGraphicFramePr/>
            <p:nvPr/>
          </p:nvGraphicFramePr>
          <p:xfrm>
            <a:off x="6078" y="10720"/>
            <a:ext cx="3988" cy="2958"/>
          </p:xfrm>
          <a:graphic>
            <a:graphicData uri="http://schemas.openxmlformats.org/presentationml/2006/ole">
              <mc:AlternateContent xmlns:mc="http://schemas.openxmlformats.org/markup-compatibility/2006">
                <mc:Choice xmlns:v="urn:schemas-microsoft-com:vml" Requires="v">
                  <p:oleObj spid="_x0000_s3078" name="" r:id="rId2" imgW="942975" imgH="1152525" progId="Paint.Picture">
                    <p:embed/>
                  </p:oleObj>
                </mc:Choice>
                <mc:Fallback>
                  <p:oleObj name="" r:id="rId2" imgW="942975" imgH="1152525" progId="Paint.Picture">
                    <p:embed/>
                    <p:pic>
                      <p:nvPicPr>
                        <p:cNvPr id="0" name="图片 3077"/>
                        <p:cNvPicPr/>
                        <p:nvPr/>
                      </p:nvPicPr>
                      <p:blipFill>
                        <a:blip r:embed="rId3"/>
                        <a:stretch>
                          <a:fillRect/>
                        </a:stretch>
                      </p:blipFill>
                      <p:spPr>
                        <a:xfrm>
                          <a:off x="6078" y="10720"/>
                          <a:ext cx="3988" cy="2958"/>
                        </a:xfrm>
                        <a:prstGeom prst="rect">
                          <a:avLst/>
                        </a:prstGeom>
                        <a:noFill/>
                        <a:ln w="38100">
                          <a:noFill/>
                          <a:miter/>
                        </a:ln>
                      </p:spPr>
                    </p:pic>
                  </p:oleObj>
                </mc:Fallback>
              </mc:AlternateContent>
            </a:graphicData>
          </a:graphic>
        </p:graphicFrame>
        <p:sp>
          <p:nvSpPr>
            <p:cNvPr id="28676" name="Text Box 4"/>
            <p:cNvSpPr txBox="1"/>
            <p:nvPr/>
          </p:nvSpPr>
          <p:spPr>
            <a:xfrm>
              <a:off x="6064" y="13771"/>
              <a:ext cx="4002" cy="1004"/>
            </a:xfrm>
            <a:prstGeom prst="rect">
              <a:avLst/>
            </a:prstGeom>
            <a:noFill/>
            <a:ln w="9525">
              <a:noFill/>
            </a:ln>
          </p:spPr>
          <p:txBody>
            <a:bodyPr lIns="0" tIns="0" rIns="0" bIns="0" anchor="t"/>
            <a:p>
              <a:pPr algn="just"/>
              <a:r>
                <a:rPr lang="zh-CN" altLang="en-US" sz="1400" b="0" dirty="0">
                  <a:solidFill>
                    <a:srgbClr val="595959"/>
                  </a:solidFill>
                  <a:latin typeface="微软雅黑" panose="020B0503020204020204" pitchFamily="34" charset="-122"/>
                  <a:ea typeface="微软雅黑" panose="020B0503020204020204" pitchFamily="34" charset="-122"/>
                </a:rPr>
                <a:t>b) 组装后的电磁驱动微马达的SEM 照片，由牺牲层和LIGA技术获得，转子直径为150</a:t>
              </a:r>
              <a:r>
                <a:rPr lang="zh-CN" altLang="en-US" sz="1400" b="0" dirty="0">
                  <a:solidFill>
                    <a:srgbClr val="595959"/>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400" b="0" dirty="0">
                  <a:solidFill>
                    <a:srgbClr val="595959"/>
                  </a:solidFill>
                  <a:latin typeface="微软雅黑" panose="020B0503020204020204" pitchFamily="34" charset="-122"/>
                  <a:ea typeface="微软雅黑" panose="020B0503020204020204" pitchFamily="34" charset="-122"/>
                </a:rPr>
                <a:t>m，三个齿轮的直径分别为77</a:t>
              </a:r>
              <a:r>
                <a:rPr lang="zh-CN" altLang="en-US" sz="1400" b="0" dirty="0">
                  <a:solidFill>
                    <a:srgbClr val="595959"/>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400" b="0" dirty="0">
                  <a:solidFill>
                    <a:srgbClr val="595959"/>
                  </a:solidFill>
                  <a:latin typeface="微软雅黑" panose="020B0503020204020204" pitchFamily="34" charset="-122"/>
                  <a:ea typeface="微软雅黑" panose="020B0503020204020204" pitchFamily="34" charset="-122"/>
                </a:rPr>
                <a:t>m,100</a:t>
              </a:r>
              <a:r>
                <a:rPr lang="zh-CN" altLang="en-US" sz="1400" b="0" dirty="0">
                  <a:solidFill>
                    <a:srgbClr val="595959"/>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400" b="0" dirty="0">
                  <a:solidFill>
                    <a:srgbClr val="595959"/>
                  </a:solidFill>
                  <a:latin typeface="微软雅黑" panose="020B0503020204020204" pitchFamily="34" charset="-122"/>
                  <a:ea typeface="微软雅黑" panose="020B0503020204020204" pitchFamily="34" charset="-122"/>
                </a:rPr>
                <a:t>m和150</a:t>
              </a:r>
              <a:r>
                <a:rPr lang="zh-CN" altLang="en-US" sz="1400" b="0" dirty="0">
                  <a:solidFill>
                    <a:srgbClr val="595959"/>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400" b="0" dirty="0">
                  <a:solidFill>
                    <a:srgbClr val="595959"/>
                  </a:solidFill>
                  <a:latin typeface="微软雅黑" panose="020B0503020204020204" pitchFamily="34" charset="-122"/>
                  <a:ea typeface="微软雅黑" panose="020B0503020204020204" pitchFamily="34" charset="-122"/>
                </a:rPr>
                <a:t>m</a:t>
              </a:r>
              <a:endParaRPr lang="zh-CN" altLang="en-US" sz="1400" dirty="0">
                <a:solidFill>
                  <a:srgbClr val="595959"/>
                </a:solidFill>
                <a:latin typeface="微软雅黑" panose="020B0503020204020204" pitchFamily="34" charset="-122"/>
                <a:ea typeface="微软雅黑" panose="020B0503020204020204" pitchFamily="34" charset="-122"/>
              </a:endParaRPr>
            </a:p>
          </p:txBody>
        </p:sp>
        <p:sp>
          <p:nvSpPr>
            <p:cNvPr id="28678" name="Text Box 6"/>
            <p:cNvSpPr txBox="1"/>
            <p:nvPr/>
          </p:nvSpPr>
          <p:spPr>
            <a:xfrm>
              <a:off x="4104" y="14788"/>
              <a:ext cx="3718" cy="438"/>
            </a:xfrm>
            <a:prstGeom prst="rect">
              <a:avLst/>
            </a:prstGeom>
            <a:noFill/>
            <a:ln w="9525">
              <a:noFill/>
            </a:ln>
          </p:spPr>
          <p:txBody>
            <a:bodyPr anchor="t"/>
            <a:p>
              <a:pPr algn="ctr"/>
              <a:r>
                <a:rPr lang="zh-CN" altLang="en-US" sz="1400" dirty="0">
                  <a:solidFill>
                    <a:srgbClr val="595959"/>
                  </a:solidFill>
                  <a:latin typeface="微软雅黑" panose="020B0503020204020204" pitchFamily="34" charset="-122"/>
                  <a:ea typeface="微软雅黑" panose="020B0503020204020204" pitchFamily="34" charset="-122"/>
                </a:rPr>
                <a:t>LIGA工艺形成的微齿轮与微马达</a:t>
              </a:r>
              <a:endParaRPr lang="zh-CN" altLang="en-US" sz="1400" dirty="0">
                <a:solidFill>
                  <a:srgbClr val="595959"/>
                </a:solidFill>
                <a:latin typeface="微软雅黑" panose="020B0503020204020204" pitchFamily="34" charset="-122"/>
                <a:ea typeface="微软雅黑" panose="020B0503020204020204" pitchFamily="34" charset="-122"/>
              </a:endParaRPr>
            </a:p>
            <a:p>
              <a:pPr algn="r"/>
              <a:endParaRPr lang="zh-CN" altLang="zh-CN" sz="1600" dirty="0">
                <a:latin typeface="微软雅黑" panose="020B0503020204020204" pitchFamily="34" charset="-122"/>
                <a:ea typeface="微软雅黑" panose="020B0503020204020204" pitchFamily="34" charset="-122"/>
              </a:endParaRPr>
            </a:p>
          </p:txBody>
        </p:sp>
        <p:graphicFrame>
          <p:nvGraphicFramePr>
            <p:cNvPr id="28679" name="Object 7"/>
            <p:cNvGraphicFramePr/>
            <p:nvPr/>
          </p:nvGraphicFramePr>
          <p:xfrm>
            <a:off x="1907" y="10720"/>
            <a:ext cx="3969" cy="2949"/>
          </p:xfrm>
          <a:graphic>
            <a:graphicData uri="http://schemas.openxmlformats.org/presentationml/2006/ole">
              <mc:AlternateContent xmlns:mc="http://schemas.openxmlformats.org/markup-compatibility/2006">
                <mc:Choice xmlns:v="urn:schemas-microsoft-com:vml" Requires="v">
                  <p:oleObj spid="_x0000_s3077" name="" r:id="rId4" imgW="923925" imgH="1104900" progId="Paint.Picture">
                    <p:embed/>
                  </p:oleObj>
                </mc:Choice>
                <mc:Fallback>
                  <p:oleObj name="" r:id="rId4" imgW="923925" imgH="1104900" progId="Paint.Picture">
                    <p:embed/>
                    <p:pic>
                      <p:nvPicPr>
                        <p:cNvPr id="0" name="图片 3076"/>
                        <p:cNvPicPr/>
                        <p:nvPr/>
                      </p:nvPicPr>
                      <p:blipFill>
                        <a:blip r:embed="rId5"/>
                        <a:srcRect t="6752"/>
                        <a:stretch>
                          <a:fillRect/>
                        </a:stretch>
                      </p:blipFill>
                      <p:spPr>
                        <a:xfrm>
                          <a:off x="1907" y="10720"/>
                          <a:ext cx="3969" cy="2949"/>
                        </a:xfrm>
                        <a:prstGeom prst="rect">
                          <a:avLst/>
                        </a:prstGeom>
                        <a:noFill/>
                        <a:ln w="38100">
                          <a:noFill/>
                          <a:miter/>
                        </a:ln>
                      </p:spPr>
                    </p:pic>
                  </p:oleObj>
                </mc:Fallback>
              </mc:AlternateContent>
            </a:graphicData>
          </a:graphic>
        </p:graphicFrame>
      </p:grpSp>
      <p:sp>
        <p:nvSpPr>
          <p:cNvPr id="4" name="文本框 3"/>
          <p:cNvSpPr txBox="1"/>
          <p:nvPr/>
        </p:nvSpPr>
        <p:spPr>
          <a:xfrm>
            <a:off x="1055370" y="5334000"/>
            <a:ext cx="3385820" cy="521970"/>
          </a:xfrm>
          <a:prstGeom prst="rect">
            <a:avLst/>
          </a:prstGeom>
          <a:noFill/>
        </p:spPr>
        <p:txBody>
          <a:bodyPr wrap="square" rtlCol="0" anchor="t">
            <a:spAutoFit/>
          </a:bodyPr>
          <a:p>
            <a:pPr algn="just"/>
            <a:r>
              <a:rPr lang="zh-CN" altLang="en-US" sz="1400" dirty="0">
                <a:solidFill>
                  <a:srgbClr val="595959"/>
                </a:solidFill>
                <a:latin typeface="微软雅黑" panose="020B0503020204020204" pitchFamily="34" charset="-122"/>
                <a:ea typeface="微软雅黑" panose="020B0503020204020204" pitchFamily="34" charset="-122"/>
                <a:sym typeface="+mn-ea"/>
              </a:rPr>
              <a:t>a) LIGA工艺得到的三个镍材料的微型齿轮，每个齿轮高100</a:t>
            </a:r>
            <a:r>
              <a:rPr lang="zh-CN" altLang="en-US" sz="1400" dirty="0">
                <a:solidFill>
                  <a:srgbClr val="595959"/>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400" dirty="0">
                <a:solidFill>
                  <a:srgbClr val="595959"/>
                </a:solidFill>
                <a:latin typeface="微软雅黑" panose="020B0503020204020204" pitchFamily="34" charset="-122"/>
                <a:ea typeface="微软雅黑" panose="020B0503020204020204" pitchFamily="34" charset="-122"/>
                <a:sym typeface="+mn-ea"/>
              </a:rPr>
              <a:t>m</a:t>
            </a:r>
            <a:endParaRPr lang="zh-CN" altLang="en-US" sz="1400" dirty="0">
              <a:solidFill>
                <a:srgbClr val="595959"/>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1" name="矩形 5"/>
          <p:cNvSpPr/>
          <p:nvPr/>
        </p:nvSpPr>
        <p:spPr>
          <a:xfrm>
            <a:off x="0" y="117260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4</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、LIGA技术 </a:t>
            </a:r>
            <a:endParaRPr lang="zh-CN" altLang="en-US" sz="18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
        <p:nvSpPr>
          <p:cNvPr id="2"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sp>
        <p:nvSpPr>
          <p:cNvPr id="29699" name="内容占位符 2"/>
          <p:cNvSpPr>
            <a:spLocks noGrp="1"/>
          </p:cNvSpPr>
          <p:nvPr/>
        </p:nvSpPr>
        <p:spPr>
          <a:xfrm>
            <a:off x="399415" y="2059940"/>
            <a:ext cx="4216400" cy="4334510"/>
          </a:xfrm>
          <a:prstGeom prst="rect">
            <a:avLst/>
          </a:prstGeom>
          <a:noFill/>
          <a:ln w="9525">
            <a:noFill/>
          </a:ln>
        </p:spPr>
        <p:txBody>
          <a:bodyPr wrap="square" lIns="91440" tIns="45720" rIns="91440" bIns="45720" anchor="t"/>
          <a:lstStyle>
            <a:lvl1pPr marL="342900" lvl="0" indent="-342900" algn="l" defTabSz="914400" rtl="0" eaLnBrk="1" fontAlgn="base" latinLnBrk="0" hangingPunct="1">
              <a:lnSpc>
                <a:spcPct val="100000"/>
              </a:lnSpc>
              <a:spcBef>
                <a:spcPct val="20000"/>
              </a:spcBef>
              <a:spcAft>
                <a:spcPct val="0"/>
              </a:spcAft>
              <a:buNone/>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990033"/>
              </a:buClr>
              <a:buFont typeface="Wingdings" panose="05000000000000000000" pitchFamily="2" charset="2"/>
              <a:buChar char="§"/>
              <a:defRPr sz="2800" b="0" i="0" u="none" kern="1200" baseline="0">
                <a:solidFill>
                  <a:schemeClr val="tx1"/>
                </a:solidFill>
                <a:latin typeface="+mn-lt"/>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rgbClr val="CC3300"/>
              </a:buClr>
              <a:buFont typeface="Wingdings" panose="05000000000000000000" pitchFamily="2" charset="2"/>
              <a:buChar char="v"/>
              <a:defRPr sz="2400" b="0"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Ø"/>
              <a:defRPr sz="2000" b="0" i="0" u="none" kern="1200" baseline="0">
                <a:solidFill>
                  <a:schemeClr val="tx1"/>
                </a:solidFill>
                <a:latin typeface="+mn-lt"/>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rgbClr val="000066"/>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cs typeface="+mn-cs"/>
              </a:defRPr>
            </a:lvl9pPr>
          </a:lstStyle>
          <a:p>
            <a:r>
              <a:rPr lang="zh-CN" altLang="en-US" sz="1800" b="0" dirty="0">
                <a:solidFill>
                  <a:srgbClr val="595959"/>
                </a:solidFill>
                <a:latin typeface="微软雅黑" panose="020B0503020204020204" pitchFamily="34" charset="-122"/>
                <a:ea typeface="微软雅黑" panose="020B0503020204020204" pitchFamily="34" charset="-122"/>
              </a:rPr>
              <a:t>LIGA工艺有以下主要</a:t>
            </a:r>
            <a:r>
              <a:rPr lang="zh-CN" altLang="en-US" sz="1800" b="0" dirty="0">
                <a:solidFill>
                  <a:srgbClr val="C00000"/>
                </a:solidFill>
                <a:latin typeface="微软雅黑" panose="020B0503020204020204" pitchFamily="34" charset="-122"/>
                <a:ea typeface="微软雅黑" panose="020B0503020204020204" pitchFamily="34" charset="-122"/>
              </a:rPr>
              <a:t>特点</a:t>
            </a:r>
            <a:r>
              <a:rPr lang="en-US" altLang="zh-CN" sz="1800" b="0">
                <a:latin typeface="微软雅黑" panose="020B0503020204020204" pitchFamily="34" charset="-122"/>
                <a:ea typeface="微软雅黑" panose="020B0503020204020204" pitchFamily="34" charset="-122"/>
              </a:rPr>
              <a:t>:</a:t>
            </a:r>
            <a:endParaRPr lang="en-US" altLang="zh-CN" sz="1800" b="0">
              <a:latin typeface="微软雅黑" panose="020B0503020204020204" pitchFamily="34" charset="-122"/>
              <a:ea typeface="微软雅黑" panose="020B0503020204020204" pitchFamily="34" charset="-122"/>
            </a:endParaRPr>
          </a:p>
          <a:p>
            <a:pPr>
              <a:buFont typeface="Wingdings" panose="05000000000000000000" charset="0"/>
              <a:buChar char=""/>
            </a:pPr>
            <a:r>
              <a:rPr lang="zh-CN" altLang="en-US" sz="1800" b="0" dirty="0">
                <a:solidFill>
                  <a:srgbClr val="595959"/>
                </a:solidFill>
                <a:latin typeface="微软雅黑" panose="020B0503020204020204" pitchFamily="34" charset="-122"/>
                <a:ea typeface="微软雅黑" panose="020B0503020204020204" pitchFamily="34" charset="-122"/>
              </a:rPr>
              <a:t>它的产品可具有很大的结构强度，因而坚固耐用，实用性强；</a:t>
            </a:r>
            <a:endParaRPr lang="zh-CN" altLang="en-US" sz="1800" b="0" dirty="0">
              <a:solidFill>
                <a:srgbClr val="595959"/>
              </a:solidFill>
              <a:latin typeface="微软雅黑" panose="020B0503020204020204" pitchFamily="34" charset="-122"/>
              <a:ea typeface="微软雅黑" panose="020B0503020204020204" pitchFamily="34" charset="-122"/>
            </a:endParaRPr>
          </a:p>
          <a:p>
            <a:pPr>
              <a:buFont typeface="Wingdings" panose="05000000000000000000" charset="0"/>
              <a:buChar char=""/>
            </a:pPr>
            <a:r>
              <a:rPr lang="zh-CN" altLang="en-US" sz="1800" b="0" dirty="0">
                <a:solidFill>
                  <a:srgbClr val="595959"/>
                </a:solidFill>
                <a:latin typeface="微软雅黑" panose="020B0503020204020204" pitchFamily="34" charset="-122"/>
                <a:ea typeface="微软雅黑" panose="020B0503020204020204" pitchFamily="34" charset="-122"/>
              </a:rPr>
              <a:t>LIGA产品可以用多种材料制备，例如:金属、陶瓷、聚合物等；</a:t>
            </a:r>
            <a:endParaRPr lang="zh-CN" altLang="en-US" sz="1800" b="0" dirty="0">
              <a:solidFill>
                <a:srgbClr val="595959"/>
              </a:solidFill>
              <a:latin typeface="微软雅黑" panose="020B0503020204020204" pitchFamily="34" charset="-122"/>
              <a:ea typeface="微软雅黑" panose="020B0503020204020204" pitchFamily="34" charset="-122"/>
            </a:endParaRPr>
          </a:p>
          <a:p>
            <a:pPr>
              <a:buFont typeface="Wingdings" panose="05000000000000000000" charset="0"/>
              <a:buChar char=""/>
            </a:pPr>
            <a:r>
              <a:rPr lang="zh-CN" altLang="en-US" sz="1800" b="0" dirty="0">
                <a:solidFill>
                  <a:srgbClr val="595959"/>
                </a:solidFill>
                <a:latin typeface="微软雅黑" panose="020B0503020204020204" pitchFamily="34" charset="-122"/>
                <a:ea typeface="微软雅黑" panose="020B0503020204020204" pitchFamily="34" charset="-122"/>
              </a:rPr>
              <a:t>可以直接生产复合结构(包括运动部件)，并同时具有电路制作能力，便于制成机电一体化的产品；</a:t>
            </a:r>
            <a:endParaRPr lang="zh-CN" altLang="en-US" sz="1800" b="0" dirty="0">
              <a:solidFill>
                <a:srgbClr val="595959"/>
              </a:solidFill>
              <a:latin typeface="微软雅黑" panose="020B0503020204020204" pitchFamily="34" charset="-122"/>
              <a:ea typeface="微软雅黑" panose="020B0503020204020204" pitchFamily="34" charset="-122"/>
            </a:endParaRPr>
          </a:p>
          <a:p>
            <a:pPr marL="285750" indent="-285750">
              <a:buFont typeface="Wingdings" panose="05000000000000000000" charset="0"/>
              <a:buChar char=""/>
            </a:pPr>
            <a:r>
              <a:rPr lang="zh-CN" altLang="en-US" sz="1800" b="0" dirty="0">
                <a:solidFill>
                  <a:srgbClr val="595959"/>
                </a:solidFill>
                <a:latin typeface="微软雅黑" panose="020B0503020204020204" pitchFamily="34" charset="-122"/>
                <a:ea typeface="微软雅黑" panose="020B0503020204020204" pitchFamily="34" charset="-122"/>
              </a:rPr>
              <a:t> 可以获得亚微米精度的微结构；</a:t>
            </a:r>
            <a:endParaRPr lang="zh-CN" altLang="en-US" sz="1800" b="0" dirty="0">
              <a:solidFill>
                <a:srgbClr val="595959"/>
              </a:solidFill>
              <a:latin typeface="微软雅黑" panose="020B0503020204020204" pitchFamily="34" charset="-122"/>
              <a:ea typeface="微软雅黑" panose="020B0503020204020204" pitchFamily="34" charset="-122"/>
            </a:endParaRPr>
          </a:p>
          <a:p>
            <a:pPr>
              <a:buFont typeface="Wingdings" panose="05000000000000000000" charset="0"/>
              <a:buChar char=""/>
            </a:pPr>
            <a:r>
              <a:rPr lang="zh-CN" altLang="en-US" sz="1800" b="0" dirty="0">
                <a:solidFill>
                  <a:srgbClr val="595959"/>
                </a:solidFill>
                <a:latin typeface="微软雅黑" panose="020B0503020204020204" pitchFamily="34" charset="-122"/>
                <a:ea typeface="微软雅黑" panose="020B0503020204020204" pitchFamily="34" charset="-122"/>
              </a:rPr>
              <a:t>便于批量生产(在基底片上可一次生产上千个部件)和大规模复制，因而成本低，价格便宜。</a:t>
            </a:r>
            <a:endParaRPr lang="zh-CN" altLang="en-US" sz="1800" b="0" dirty="0">
              <a:solidFill>
                <a:srgbClr val="595959"/>
              </a:solidFill>
              <a:latin typeface="微软雅黑" panose="020B0503020204020204" pitchFamily="34" charset="-122"/>
              <a:ea typeface="微软雅黑" panose="020B0503020204020204" pitchFamily="34" charset="-122"/>
            </a:endParaRPr>
          </a:p>
          <a:p>
            <a:pPr marL="285750" indent="-285750">
              <a:buFont typeface="Wingdings" panose="05000000000000000000" charset="0"/>
              <a:buChar char=""/>
            </a:pPr>
            <a:r>
              <a:rPr lang="zh-CN" altLang="en-US" sz="1800" b="0" dirty="0">
                <a:solidFill>
                  <a:srgbClr val="595959"/>
                </a:solidFill>
                <a:latin typeface="微软雅黑" panose="020B0503020204020204" pitchFamily="34" charset="-122"/>
                <a:ea typeface="微软雅黑" panose="020B0503020204020204" pitchFamily="34" charset="-122"/>
              </a:rPr>
              <a:t>准LIGA技术 </a:t>
            </a:r>
            <a:endParaRPr lang="zh-CN" altLang="en-US" sz="1800" b="0" dirty="0">
              <a:solidFill>
                <a:srgbClr val="595959"/>
              </a:solidFill>
              <a:latin typeface="微软雅黑" panose="020B0503020204020204" pitchFamily="34" charset="-122"/>
              <a:ea typeface="微软雅黑" panose="020B0503020204020204" pitchFamily="34" charset="-122"/>
            </a:endParaRPr>
          </a:p>
        </p:txBody>
      </p:sp>
      <p:pic>
        <p:nvPicPr>
          <p:cNvPr id="29697" name="Picture 2"/>
          <p:cNvPicPr>
            <a:picLocks noChangeAspect="1"/>
          </p:cNvPicPr>
          <p:nvPr/>
        </p:nvPicPr>
        <p:blipFill>
          <a:blip r:embed="rId2"/>
          <a:stretch>
            <a:fillRect/>
          </a:stretch>
        </p:blipFill>
        <p:spPr>
          <a:xfrm>
            <a:off x="4850765" y="2153285"/>
            <a:ext cx="4095750" cy="3752850"/>
          </a:xfrm>
          <a:prstGeom prst="rect">
            <a:avLst/>
          </a:prstGeom>
          <a:noFill/>
          <a:ln w="9525">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8CB208"/>
        </a:solidFill>
        <a:effectLst/>
      </p:bgPr>
    </p:bg>
    <p:spTree>
      <p:nvGrpSpPr>
        <p:cNvPr id="1" name=""/>
        <p:cNvGrpSpPr/>
        <p:nvPr/>
      </p:nvGrpSpPr>
      <p:grpSpPr/>
      <p:sp>
        <p:nvSpPr>
          <p:cNvPr id="2050" name="矩形 1"/>
          <p:cNvSpPr/>
          <p:nvPr/>
        </p:nvSpPr>
        <p:spPr>
          <a:xfrm>
            <a:off x="0" y="3247470"/>
            <a:ext cx="9144000" cy="1963340"/>
          </a:xfrm>
          <a:prstGeom prst="rect">
            <a:avLst/>
          </a:prstGeom>
          <a:solidFill>
            <a:srgbClr val="E9D4A8"/>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pic>
        <p:nvPicPr>
          <p:cNvPr id="2053" name="图片 4"/>
          <p:cNvPicPr>
            <a:picLocks noChangeAspect="1"/>
          </p:cNvPicPr>
          <p:nvPr/>
        </p:nvPicPr>
        <p:blipFill>
          <a:blip r:embed="rId1"/>
          <a:stretch>
            <a:fillRect/>
          </a:stretch>
        </p:blipFill>
        <p:spPr>
          <a:xfrm>
            <a:off x="168355" y="847249"/>
            <a:ext cx="3951684" cy="3608785"/>
          </a:xfrm>
          <a:prstGeom prst="rect">
            <a:avLst/>
          </a:prstGeom>
          <a:noFill/>
          <a:ln w="9525">
            <a:noFill/>
          </a:ln>
        </p:spPr>
      </p:pic>
      <p:sp>
        <p:nvSpPr>
          <p:cNvPr id="2060" name="矩形 65"/>
          <p:cNvSpPr/>
          <p:nvPr/>
        </p:nvSpPr>
        <p:spPr>
          <a:xfrm>
            <a:off x="4311015" y="3918585"/>
            <a:ext cx="2598420" cy="621030"/>
          </a:xfrm>
          <a:prstGeom prst="rect">
            <a:avLst/>
          </a:prstGeom>
          <a:noFill/>
          <a:ln w="9525">
            <a:noFill/>
          </a:ln>
        </p:spPr>
        <p:txBody>
          <a:bodyPr wrap="square" lIns="68578" tIns="34289" rIns="68578" bIns="34289">
            <a:spAutoFit/>
          </a:bodyPr>
          <a:p>
            <a:r>
              <a:rPr lang="zh-CN" altLang="en-US" sz="3600" dirty="0">
                <a:solidFill>
                  <a:schemeClr val="bg1"/>
                </a:solidFill>
                <a:latin typeface="微软雅黑" panose="020B0503020204020204" pitchFamily="34" charset="-122"/>
                <a:ea typeface="微软雅黑" panose="020B0503020204020204" pitchFamily="34" charset="-122"/>
              </a:rPr>
              <a:t>谢谢聆听！</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newsflash/>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9FCC3E"/>
        </a:solidFill>
        <a:effectLst/>
      </p:bgPr>
    </p:bg>
    <p:spTree>
      <p:nvGrpSpPr>
        <p:cNvPr id="1" name=""/>
        <p:cNvGrpSpPr/>
        <p:nvPr/>
      </p:nvGrpSpPr>
      <p:grpSpPr/>
      <p:sp>
        <p:nvSpPr>
          <p:cNvPr id="4098" name="矩形 13"/>
          <p:cNvSpPr/>
          <p:nvPr/>
        </p:nvSpPr>
        <p:spPr>
          <a:xfrm>
            <a:off x="0" y="2058591"/>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099" name="矩形 14"/>
          <p:cNvSpPr/>
          <p:nvPr/>
        </p:nvSpPr>
        <p:spPr>
          <a:xfrm>
            <a:off x="0" y="1276350"/>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100" name="矩形 15"/>
          <p:cNvSpPr/>
          <p:nvPr/>
        </p:nvSpPr>
        <p:spPr>
          <a:xfrm>
            <a:off x="0" y="5191125"/>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101" name="矩形 16"/>
          <p:cNvSpPr/>
          <p:nvPr/>
        </p:nvSpPr>
        <p:spPr>
          <a:xfrm>
            <a:off x="0" y="2842022"/>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102" name="矩形 17"/>
          <p:cNvSpPr/>
          <p:nvPr/>
        </p:nvSpPr>
        <p:spPr>
          <a:xfrm>
            <a:off x="0" y="3624263"/>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103" name="矩形 18"/>
          <p:cNvSpPr/>
          <p:nvPr/>
        </p:nvSpPr>
        <p:spPr>
          <a:xfrm>
            <a:off x="0" y="4407694"/>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104" name="矩形 33"/>
          <p:cNvSpPr/>
          <p:nvPr/>
        </p:nvSpPr>
        <p:spPr>
          <a:xfrm>
            <a:off x="404813"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105" name="矩形 34"/>
          <p:cNvSpPr/>
          <p:nvPr/>
        </p:nvSpPr>
        <p:spPr>
          <a:xfrm>
            <a:off x="6748463"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106" name="矩形 35"/>
          <p:cNvSpPr/>
          <p:nvPr/>
        </p:nvSpPr>
        <p:spPr>
          <a:xfrm>
            <a:off x="8334375"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107" name="矩形 36"/>
          <p:cNvSpPr/>
          <p:nvPr/>
        </p:nvSpPr>
        <p:spPr>
          <a:xfrm>
            <a:off x="1197769"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108" name="矩形 37"/>
          <p:cNvSpPr/>
          <p:nvPr/>
        </p:nvSpPr>
        <p:spPr>
          <a:xfrm>
            <a:off x="2783681"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109" name="矩形 38"/>
          <p:cNvSpPr/>
          <p:nvPr/>
        </p:nvSpPr>
        <p:spPr>
          <a:xfrm>
            <a:off x="5162550"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110" name="矩形 39"/>
          <p:cNvSpPr/>
          <p:nvPr/>
        </p:nvSpPr>
        <p:spPr>
          <a:xfrm>
            <a:off x="7541419"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111" name="矩形 40"/>
          <p:cNvSpPr/>
          <p:nvPr/>
        </p:nvSpPr>
        <p:spPr>
          <a:xfrm>
            <a:off x="1990725"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112" name="矩形 41"/>
          <p:cNvSpPr/>
          <p:nvPr/>
        </p:nvSpPr>
        <p:spPr>
          <a:xfrm>
            <a:off x="3576638"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113" name="矩形 42"/>
          <p:cNvSpPr/>
          <p:nvPr/>
        </p:nvSpPr>
        <p:spPr>
          <a:xfrm>
            <a:off x="4369594"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114" name="矩形 43"/>
          <p:cNvSpPr/>
          <p:nvPr/>
        </p:nvSpPr>
        <p:spPr>
          <a:xfrm>
            <a:off x="5955506"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4115" name="六边形 19"/>
          <p:cNvSpPr/>
          <p:nvPr/>
        </p:nvSpPr>
        <p:spPr>
          <a:xfrm rot="-5400000">
            <a:off x="291704" y="1432322"/>
            <a:ext cx="1452563" cy="1251347"/>
          </a:xfrm>
          <a:prstGeom prst="hexagon">
            <a:avLst>
              <a:gd name="adj" fmla="val 25022"/>
              <a:gd name="vf" fmla="val 115470"/>
            </a:avLst>
          </a:prstGeom>
          <a:solidFill>
            <a:srgbClr val="FFFFFF">
              <a:alpha val="36078"/>
            </a:srgbClr>
          </a:solidFill>
          <a:ln w="12700" cap="flat" cmpd="sng">
            <a:solidFill>
              <a:schemeClr val="bg1"/>
            </a:solidFill>
            <a:prstDash val="solid"/>
            <a:bevel/>
            <a:headEnd type="none" w="med" len="med"/>
            <a:tailEnd type="none" w="med" len="med"/>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pic>
        <p:nvPicPr>
          <p:cNvPr id="4116" name="图片 20"/>
          <p:cNvPicPr>
            <a:picLocks noChangeAspect="1"/>
          </p:cNvPicPr>
          <p:nvPr/>
        </p:nvPicPr>
        <p:blipFill>
          <a:blip r:embed="rId1"/>
          <a:stretch>
            <a:fillRect/>
          </a:stretch>
        </p:blipFill>
        <p:spPr>
          <a:xfrm>
            <a:off x="341710" y="2262188"/>
            <a:ext cx="2007394" cy="5143500"/>
          </a:xfrm>
          <a:prstGeom prst="rect">
            <a:avLst/>
          </a:prstGeom>
          <a:noFill/>
          <a:ln w="9525">
            <a:noFill/>
          </a:ln>
        </p:spPr>
      </p:pic>
      <p:sp>
        <p:nvSpPr>
          <p:cNvPr id="4117" name="文本框 1"/>
          <p:cNvSpPr/>
          <p:nvPr/>
        </p:nvSpPr>
        <p:spPr>
          <a:xfrm>
            <a:off x="2793206" y="2500313"/>
            <a:ext cx="2240280" cy="645160"/>
          </a:xfrm>
          <a:prstGeom prst="rect">
            <a:avLst/>
          </a:prstGeom>
          <a:noFill/>
          <a:ln w="9525">
            <a:noFill/>
          </a:ln>
        </p:spPr>
        <p:txBody>
          <a:bodyPr wrap="none">
            <a:spAutoFit/>
          </a:bodyPr>
          <a:p>
            <a:r>
              <a:rPr lang="en-US" altLang="zh-CN" sz="3600" dirty="0">
                <a:solidFill>
                  <a:schemeClr val="bg1"/>
                </a:solidFill>
                <a:latin typeface="微软雅黑 Light" pitchFamily="2" charset="-122"/>
                <a:ea typeface="微软雅黑 Light" pitchFamily="2" charset="-122"/>
                <a:sym typeface="Meiryo UI" panose="020B0604030504040204" pitchFamily="34" charset="-128"/>
              </a:rPr>
              <a:t>Chapter.1</a:t>
            </a:r>
            <a:endParaRPr lang="zh-CN" altLang="en-US" sz="3600" dirty="0">
              <a:solidFill>
                <a:schemeClr val="bg1"/>
              </a:solidFill>
              <a:latin typeface="微软雅黑 Light" pitchFamily="2" charset="-122"/>
              <a:ea typeface="微软雅黑 Light" pitchFamily="2" charset="-122"/>
              <a:sym typeface="Meiryo UI" panose="020B0604030504040204" pitchFamily="34" charset="-128"/>
            </a:endParaRPr>
          </a:p>
        </p:txBody>
      </p:sp>
      <p:sp>
        <p:nvSpPr>
          <p:cNvPr id="4118" name="文本框 2"/>
          <p:cNvSpPr/>
          <p:nvPr/>
        </p:nvSpPr>
        <p:spPr>
          <a:xfrm>
            <a:off x="2793206" y="3093840"/>
            <a:ext cx="5662930" cy="1419225"/>
          </a:xfrm>
          <a:prstGeom prst="rect">
            <a:avLst/>
          </a:prstGeom>
          <a:noFill/>
          <a:ln w="9525">
            <a:noFill/>
          </a:ln>
        </p:spPr>
        <p:txBody>
          <a:bodyPr wrap="none" anchor="ctr">
            <a:spAutoFit/>
          </a:bodyPr>
          <a:p>
            <a:pPr algn="l"/>
            <a:r>
              <a:rPr lang="zh-CN" altLang="en-US" sz="862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微机械介绍</a:t>
            </a:r>
            <a:endParaRPr lang="zh-CN" altLang="en-US" sz="862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9" name="矩形 4"/>
          <p:cNvSpPr/>
          <p:nvPr/>
        </p:nvSpPr>
        <p:spPr>
          <a:xfrm>
            <a:off x="346472" y="1672829"/>
            <a:ext cx="1344215" cy="626110"/>
          </a:xfrm>
          <a:prstGeom prst="rect">
            <a:avLst/>
          </a:prstGeom>
          <a:noFill/>
          <a:ln w="9525">
            <a:noFill/>
          </a:ln>
        </p:spPr>
        <p:txBody>
          <a:bodyPr>
            <a:spAutoFit/>
          </a:bodyPr>
          <a:p>
            <a:pPr algn="ctr">
              <a:lnSpc>
                <a:spcPct val="122000"/>
              </a:lnSpc>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过渡</a:t>
            </a:r>
            <a:r>
              <a:rPr lang="zh-CN" altLang="en-US" sz="18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页 </a:t>
            </a:r>
            <a:r>
              <a:rPr lang="en-US" altLang="zh-CN" sz="18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8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2000"/>
              </a:lnSpc>
            </a:pPr>
            <a:r>
              <a:rPr lang="en-US" altLang="zh-CN" sz="1050" dirty="0">
                <a:solidFill>
                  <a:schemeClr val="bg1"/>
                </a:solidFill>
                <a:latin typeface="微软雅黑 Light" pitchFamily="2" charset="-122"/>
                <a:ea typeface="微软雅黑 Light" pitchFamily="2" charset="-122"/>
                <a:sym typeface="微软雅黑 Light" pitchFamily="2" charset="-122"/>
              </a:rPr>
              <a:t>TRANSITION</a:t>
            </a:r>
            <a:r>
              <a:rPr lang="en-US" altLang="zh-CN" sz="1050" b="1" i="1" dirty="0">
                <a:solidFill>
                  <a:schemeClr val="bg1"/>
                </a:solidFill>
                <a:latin typeface="微软雅黑 Light" pitchFamily="2" charset="-122"/>
                <a:ea typeface="微软雅黑 Light" pitchFamily="2" charset="-122"/>
                <a:sym typeface="微软雅黑 Light" pitchFamily="2" charset="-122"/>
              </a:rPr>
              <a:t> PAGE </a:t>
            </a:r>
            <a:endParaRPr lang="zh-CN" altLang="en-US" sz="1050" b="1" i="1" dirty="0">
              <a:solidFill>
                <a:schemeClr val="bg1"/>
              </a:solidFill>
              <a:latin typeface="微软雅黑 Light" pitchFamily="2" charset="-122"/>
              <a:ea typeface="微软雅黑 Light" pitchFamily="2" charset="-122"/>
              <a:sym typeface="微软雅黑 Light" pitchFamily="2" charset="-122"/>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文本框 9"/>
          <p:cNvSpPr/>
          <p:nvPr/>
        </p:nvSpPr>
        <p:spPr>
          <a:xfrm>
            <a:off x="1028700" y="478314"/>
            <a:ext cx="18973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1</a:t>
            </a:r>
            <a:r>
              <a:rPr lang="zh-CN" altLang="zh-CN" sz="1800" dirty="0">
                <a:solidFill>
                  <a:srgbClr val="806D3E"/>
                </a:solidFill>
                <a:latin typeface="微软雅黑 Light" pitchFamily="2" charset="-122"/>
                <a:ea typeface="微软雅黑 Light" pitchFamily="2" charset="-122"/>
                <a:sym typeface="微软雅黑 Light" pitchFamily="2" charset="-122"/>
              </a:rPr>
              <a:t> 微机械介绍</a:t>
            </a:r>
            <a:endParaRPr lang="zh-CN" altLang="zh-CN" sz="1800" dirty="0">
              <a:solidFill>
                <a:srgbClr val="806D3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940" name="矩形 1"/>
          <p:cNvSpPr/>
          <p:nvPr/>
        </p:nvSpPr>
        <p:spPr>
          <a:xfrm>
            <a:off x="2127250" y="2259330"/>
            <a:ext cx="6903085" cy="1889760"/>
          </a:xfrm>
          <a:prstGeom prst="rect">
            <a:avLst/>
          </a:prstGeom>
          <a:noFill/>
          <a:ln w="9525">
            <a:noFill/>
          </a:ln>
        </p:spPr>
        <p:txBody>
          <a:bodyPr wrap="square">
            <a:spAutoFit/>
          </a:bodyPr>
          <a:p>
            <a:pPr>
              <a:lnSpc>
                <a:spcPct val="130000"/>
              </a:lnSpc>
              <a:spcBef>
                <a:spcPts val="600"/>
              </a:spcBef>
            </a:pPr>
            <a:r>
              <a:rPr lang="zh-CN" altLang="en-US" sz="1800" dirty="0">
                <a:solidFill>
                  <a:srgbClr val="C00000"/>
                </a:solidFill>
                <a:latin typeface="微软雅黑" panose="020B0503020204020204" pitchFamily="34" charset="-122"/>
                <a:ea typeface="微软雅黑" panose="020B0503020204020204" pitchFamily="34" charset="-122"/>
                <a:sym typeface="+mn-ea"/>
              </a:rPr>
              <a:t>微机械</a:t>
            </a:r>
            <a:r>
              <a:rPr lang="zh-CN" altLang="en-US" sz="1800" dirty="0">
                <a:solidFill>
                  <a:srgbClr val="595959"/>
                </a:solidFill>
                <a:latin typeface="微软雅黑" panose="020B0503020204020204" pitchFamily="34" charset="-122"/>
                <a:ea typeface="微软雅黑" panose="020B0503020204020204" pitchFamily="34" charset="-122"/>
                <a:sym typeface="+mn-ea"/>
              </a:rPr>
              <a:t>在美国常被称作</a:t>
            </a:r>
            <a:r>
              <a:rPr lang="zh-CN" altLang="en-US" sz="1800" dirty="0">
                <a:solidFill>
                  <a:srgbClr val="C00000"/>
                </a:solidFill>
                <a:latin typeface="微软雅黑" panose="020B0503020204020204" pitchFamily="34" charset="-122"/>
                <a:ea typeface="微软雅黑" panose="020B0503020204020204" pitchFamily="34" charset="-122"/>
                <a:sym typeface="+mn-ea"/>
              </a:rPr>
              <a:t>微型机电系统</a:t>
            </a:r>
            <a:r>
              <a:rPr lang="zh-CN" altLang="en-US" sz="1800" dirty="0">
                <a:solidFill>
                  <a:srgbClr val="595959"/>
                </a:solidFill>
                <a:latin typeface="微软雅黑" panose="020B0503020204020204" pitchFamily="34" charset="-122"/>
                <a:ea typeface="微软雅黑" panose="020B0503020204020204" pitchFamily="34" charset="-122"/>
                <a:sym typeface="+mn-ea"/>
              </a:rPr>
              <a:t>（Microelectromechanical System, MEMS）；在日本称作</a:t>
            </a:r>
            <a:r>
              <a:rPr lang="zh-CN" altLang="en-US" sz="1800" dirty="0">
                <a:solidFill>
                  <a:srgbClr val="C00000"/>
                </a:solidFill>
                <a:latin typeface="微软雅黑" panose="020B0503020204020204" pitchFamily="34" charset="-122"/>
                <a:ea typeface="微软雅黑" panose="020B0503020204020204" pitchFamily="34" charset="-122"/>
                <a:sym typeface="+mn-ea"/>
              </a:rPr>
              <a:t>微机器</a:t>
            </a:r>
            <a:r>
              <a:rPr lang="zh-CN" altLang="en-US" sz="1800" dirty="0">
                <a:solidFill>
                  <a:srgbClr val="595959"/>
                </a:solidFill>
                <a:latin typeface="微软雅黑" panose="020B0503020204020204" pitchFamily="34" charset="-122"/>
                <a:ea typeface="微软雅黑" panose="020B0503020204020204" pitchFamily="34" charset="-122"/>
                <a:sym typeface="+mn-ea"/>
              </a:rPr>
              <a:t>（Micromachine）；而在欧洲则称作</a:t>
            </a:r>
            <a:r>
              <a:rPr lang="zh-CN" altLang="en-US" sz="1800" dirty="0">
                <a:solidFill>
                  <a:srgbClr val="C00000"/>
                </a:solidFill>
                <a:latin typeface="微软雅黑" panose="020B0503020204020204" pitchFamily="34" charset="-122"/>
                <a:ea typeface="微软雅黑" panose="020B0503020204020204" pitchFamily="34" charset="-122"/>
                <a:sym typeface="+mn-ea"/>
              </a:rPr>
              <a:t>微系统</a:t>
            </a:r>
            <a:r>
              <a:rPr lang="zh-CN" altLang="en-US" sz="1800" dirty="0">
                <a:solidFill>
                  <a:srgbClr val="595959"/>
                </a:solidFill>
                <a:latin typeface="微软雅黑" panose="020B0503020204020204" pitchFamily="34" charset="-122"/>
                <a:ea typeface="微软雅黑" panose="020B0503020204020204" pitchFamily="34" charset="-122"/>
                <a:sym typeface="+mn-ea"/>
              </a:rPr>
              <a:t>（Microsystem）。按外形尺寸，微机械可划分为1</a:t>
            </a:r>
            <a:r>
              <a:rPr lang="zh-CN" altLang="en-US" sz="1800" dirty="0">
                <a:solidFill>
                  <a:srgbClr val="595959"/>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800" dirty="0">
                <a:solidFill>
                  <a:srgbClr val="595959"/>
                </a:solidFill>
                <a:latin typeface="微软雅黑" panose="020B0503020204020204" pitchFamily="34" charset="-122"/>
                <a:ea typeface="微软雅黑" panose="020B0503020204020204" pitchFamily="34" charset="-122"/>
                <a:sym typeface="+mn-ea"/>
              </a:rPr>
              <a:t>10mm的微小型机械,1</a:t>
            </a:r>
            <a:r>
              <a:rPr lang="zh-CN" altLang="en-US" sz="1800" dirty="0">
                <a:solidFill>
                  <a:srgbClr val="595959"/>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800" dirty="0">
                <a:solidFill>
                  <a:srgbClr val="595959"/>
                </a:solidFill>
                <a:latin typeface="微软雅黑" panose="020B0503020204020204" pitchFamily="34" charset="-122"/>
                <a:ea typeface="微软雅黑" panose="020B0503020204020204" pitchFamily="34" charset="-122"/>
                <a:sym typeface="+mn-ea"/>
              </a:rPr>
              <a:t>m</a:t>
            </a:r>
            <a:r>
              <a:rPr lang="zh-CN" altLang="en-US" sz="1800" dirty="0">
                <a:solidFill>
                  <a:srgbClr val="595959"/>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800" dirty="0">
                <a:solidFill>
                  <a:srgbClr val="595959"/>
                </a:solidFill>
                <a:latin typeface="微软雅黑" panose="020B0503020204020204" pitchFamily="34" charset="-122"/>
                <a:ea typeface="微软雅黑" panose="020B0503020204020204" pitchFamily="34" charset="-122"/>
                <a:sym typeface="+mn-ea"/>
              </a:rPr>
              <a:t>1mm的微机械，以及1nm</a:t>
            </a:r>
            <a:r>
              <a:rPr lang="zh-CN" altLang="en-US" sz="1800" dirty="0">
                <a:solidFill>
                  <a:srgbClr val="595959"/>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800" dirty="0">
                <a:solidFill>
                  <a:srgbClr val="595959"/>
                </a:solidFill>
                <a:latin typeface="微软雅黑" panose="020B0503020204020204" pitchFamily="34" charset="-122"/>
                <a:ea typeface="微软雅黑" panose="020B0503020204020204" pitchFamily="34" charset="-122"/>
                <a:sym typeface="+mn-ea"/>
              </a:rPr>
              <a:t>1</a:t>
            </a:r>
            <a:r>
              <a:rPr lang="zh-CN" altLang="en-US" sz="1800" dirty="0">
                <a:solidFill>
                  <a:srgbClr val="595959"/>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800" dirty="0">
                <a:solidFill>
                  <a:srgbClr val="595959"/>
                </a:solidFill>
                <a:latin typeface="微软雅黑" panose="020B0503020204020204" pitchFamily="34" charset="-122"/>
                <a:ea typeface="微软雅黑" panose="020B0503020204020204" pitchFamily="34" charset="-122"/>
                <a:sym typeface="+mn-ea"/>
              </a:rPr>
              <a:t>m的纳米机械。</a:t>
            </a:r>
            <a:endParaRPr lang="zh-CN" altLang="en-US" sz="1800" dirty="0">
              <a:solidFill>
                <a:srgbClr val="595959"/>
              </a:solidFill>
              <a:latin typeface="微软雅黑" panose="020B0503020204020204" pitchFamily="34" charset="-122"/>
              <a:ea typeface="微软雅黑" panose="020B0503020204020204" pitchFamily="34" charset="-122"/>
              <a:sym typeface="微软雅黑 Light" pitchFamily="2" charset="-122"/>
            </a:endParaRPr>
          </a:p>
        </p:txBody>
      </p:sp>
      <p:sp>
        <p:nvSpPr>
          <p:cNvPr id="39941" name="矩形 5"/>
          <p:cNvSpPr/>
          <p:nvPr/>
        </p:nvSpPr>
        <p:spPr>
          <a:xfrm>
            <a:off x="0" y="128182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简介</a:t>
            </a:r>
            <a:endParaRPr lang="zh-CN" altLang="en-US" sz="3000" dirty="0">
              <a:solidFill>
                <a:srgbClr val="FFFFFF"/>
              </a:solidFill>
              <a:latin typeface="微软雅黑 Light" pitchFamily="2" charset="-122"/>
              <a:ea typeface="微软雅黑 Light" pitchFamily="2" charset="-122"/>
              <a:sym typeface="微软雅黑 Light" pitchFamily="2" charset="-122"/>
            </a:endParaRPr>
          </a:p>
        </p:txBody>
      </p:sp>
      <p:pic>
        <p:nvPicPr>
          <p:cNvPr id="7171" name="Picture 2" descr="http://kecheng.lut.cn/jixiezhizao/ppt/7-4.files/slide0336_image006.gif"/>
          <p:cNvPicPr>
            <a:picLocks noChangeAspect="1"/>
          </p:cNvPicPr>
          <p:nvPr/>
        </p:nvPicPr>
        <p:blipFill>
          <a:blip r:embed="rId2"/>
          <a:srcRect b="18491"/>
          <a:stretch>
            <a:fillRect/>
          </a:stretch>
        </p:blipFill>
        <p:spPr>
          <a:xfrm>
            <a:off x="2127250" y="4244340"/>
            <a:ext cx="3034030" cy="2473960"/>
          </a:xfrm>
          <a:prstGeom prst="rect">
            <a:avLst/>
          </a:prstGeom>
          <a:noFill/>
          <a:ln w="9525">
            <a:noFill/>
          </a:ln>
        </p:spPr>
      </p:pic>
      <p:pic>
        <p:nvPicPr>
          <p:cNvPr id="7172" name="Picture 6" descr="http://www.ubc.cn/UpLoadFiles/Editor/2006-12/20061214114220765.jpg">
            <a:hlinkClick r:id="rId3"/>
          </p:cNvPr>
          <p:cNvPicPr>
            <a:picLocks noChangeAspect="1"/>
          </p:cNvPicPr>
          <p:nvPr/>
        </p:nvPicPr>
        <p:blipFill>
          <a:blip r:embed="rId4"/>
          <a:stretch>
            <a:fillRect/>
          </a:stretch>
        </p:blipFill>
        <p:spPr>
          <a:xfrm>
            <a:off x="5485765" y="4244340"/>
            <a:ext cx="3430270" cy="2421890"/>
          </a:xfrm>
          <a:prstGeom prst="rect">
            <a:avLst/>
          </a:prstGeom>
          <a:noFill/>
          <a:ln w="9525">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6" name="矩形 22"/>
          <p:cNvSpPr/>
          <p:nvPr/>
        </p:nvSpPr>
        <p:spPr>
          <a:xfrm>
            <a:off x="1028859" y="2665492"/>
            <a:ext cx="5369719" cy="2425065"/>
          </a:xfrm>
          <a:prstGeom prst="rect">
            <a:avLst/>
          </a:prstGeom>
          <a:noFill/>
          <a:ln w="9525">
            <a:noFill/>
          </a:ln>
        </p:spPr>
        <p:txBody>
          <a:bodyPr>
            <a:spAutoFit/>
          </a:bodyPr>
          <a:p>
            <a:pPr marL="285750" indent="-285750" algn="just">
              <a:lnSpc>
                <a:spcPct val="150000"/>
              </a:lnSpc>
              <a:spcBef>
                <a:spcPts val="500"/>
              </a:spcBef>
              <a:buFont typeface="Wingdings" panose="05000000000000000000" charset="0"/>
              <a:buChar char=""/>
            </a:pP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体积小，精度高，重量轻</a:t>
            </a:r>
            <a:endPar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endParaRPr>
          </a:p>
          <a:p>
            <a:pPr marL="285750" indent="-285750" algn="just">
              <a:lnSpc>
                <a:spcPct val="150000"/>
              </a:lnSpc>
              <a:spcBef>
                <a:spcPts val="500"/>
              </a:spcBef>
              <a:buFont typeface="Wingdings" panose="05000000000000000000" charset="0"/>
              <a:buChar char=""/>
            </a:pP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性能稳定，可靠性高</a:t>
            </a:r>
            <a:endPar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endParaRPr>
          </a:p>
          <a:p>
            <a:pPr marL="285750" indent="-285750" algn="just">
              <a:lnSpc>
                <a:spcPct val="150000"/>
              </a:lnSpc>
              <a:spcBef>
                <a:spcPts val="500"/>
              </a:spcBef>
              <a:buFont typeface="Wingdings" panose="05000000000000000000" charset="0"/>
              <a:buChar char=""/>
            </a:pP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能耗低，灵敏性和工作效率高</a:t>
            </a:r>
            <a:endPar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endParaRPr>
          </a:p>
          <a:p>
            <a:pPr marL="285750" indent="-285750" algn="just">
              <a:lnSpc>
                <a:spcPct val="150000"/>
              </a:lnSpc>
              <a:spcBef>
                <a:spcPts val="500"/>
              </a:spcBef>
              <a:buFont typeface="Wingdings" panose="05000000000000000000" charset="0"/>
              <a:buChar char=""/>
            </a:pP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多功能和智能化</a:t>
            </a:r>
            <a:endPar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endParaRPr>
          </a:p>
          <a:p>
            <a:pPr marL="285750" indent="-285750" algn="just">
              <a:lnSpc>
                <a:spcPct val="150000"/>
              </a:lnSpc>
              <a:spcBef>
                <a:spcPts val="500"/>
              </a:spcBef>
              <a:buFont typeface="Wingdings" panose="05000000000000000000" charset="0"/>
              <a:buChar char=""/>
            </a:pP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适于大批量生产，制造成本低廉</a:t>
            </a:r>
            <a:endPar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39938" name="文本框 9"/>
          <p:cNvSpPr/>
          <p:nvPr/>
        </p:nvSpPr>
        <p:spPr>
          <a:xfrm>
            <a:off x="1028700" y="478314"/>
            <a:ext cx="18973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1</a:t>
            </a:r>
            <a:r>
              <a:rPr lang="zh-CN" altLang="zh-CN" sz="1800" dirty="0">
                <a:solidFill>
                  <a:srgbClr val="806D3E"/>
                </a:solidFill>
                <a:latin typeface="微软雅黑 Light" pitchFamily="2" charset="-122"/>
                <a:ea typeface="微软雅黑 Light" pitchFamily="2" charset="-122"/>
                <a:sym typeface="微软雅黑 Light" pitchFamily="2" charset="-122"/>
              </a:rPr>
              <a:t> 微机械介绍</a:t>
            </a:r>
            <a:endParaRPr lang="zh-CN" altLang="zh-CN" sz="1800" dirty="0">
              <a:solidFill>
                <a:srgbClr val="806D3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941" name="矩形 5"/>
          <p:cNvSpPr/>
          <p:nvPr/>
        </p:nvSpPr>
        <p:spPr>
          <a:xfrm>
            <a:off x="0" y="128182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微机械具有以下几个基本特点：</a:t>
            </a:r>
            <a:endPar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文本框 9"/>
          <p:cNvSpPr/>
          <p:nvPr/>
        </p:nvSpPr>
        <p:spPr>
          <a:xfrm>
            <a:off x="1028700" y="478314"/>
            <a:ext cx="18973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1</a:t>
            </a:r>
            <a:r>
              <a:rPr lang="zh-CN" altLang="zh-CN" sz="1800" dirty="0">
                <a:solidFill>
                  <a:srgbClr val="806D3E"/>
                </a:solidFill>
                <a:latin typeface="微软雅黑 Light" pitchFamily="2" charset="-122"/>
                <a:ea typeface="微软雅黑 Light" pitchFamily="2" charset="-122"/>
                <a:sym typeface="微软雅黑 Light" pitchFamily="2" charset="-122"/>
              </a:rPr>
              <a:t> 微机械介绍</a:t>
            </a:r>
            <a:endParaRPr lang="zh-CN" altLang="zh-CN" sz="1800" dirty="0">
              <a:solidFill>
                <a:srgbClr val="806D3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941" name="矩形 5"/>
          <p:cNvSpPr/>
          <p:nvPr/>
        </p:nvSpPr>
        <p:spPr>
          <a:xfrm>
            <a:off x="-6350" y="1050925"/>
            <a:ext cx="9157335" cy="501015"/>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一些典型的微机械产品</a:t>
            </a:r>
            <a:endPar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graphicFrame>
        <p:nvGraphicFramePr>
          <p:cNvPr id="4" name="表格 3"/>
          <p:cNvGraphicFramePr>
            <a:graphicFrameLocks noGrp="1"/>
          </p:cNvGraphicFramePr>
          <p:nvPr/>
        </p:nvGraphicFramePr>
        <p:xfrm>
          <a:off x="343535" y="1674495"/>
          <a:ext cx="8458200" cy="5043488"/>
        </p:xfrm>
        <a:graphic>
          <a:graphicData uri="http://schemas.openxmlformats.org/drawingml/2006/table">
            <a:tbl>
              <a:tblPr/>
              <a:tblGrid>
                <a:gridCol w="1868814"/>
                <a:gridCol w="1514467"/>
                <a:gridCol w="3481170"/>
                <a:gridCol w="1593749"/>
              </a:tblGrid>
              <a:tr h="181610">
                <a:tc>
                  <a:txBody>
                    <a:bodyPr/>
                    <a:p>
                      <a:pPr algn="ctr">
                        <a:spcAft>
                          <a:spcPts val="0"/>
                        </a:spcAft>
                      </a:pPr>
                      <a:r>
                        <a:rPr lang="zh-CN" sz="1100" kern="100" dirty="0">
                          <a:latin typeface="Times New Roman" panose="02020603050405020304"/>
                          <a:ea typeface="宋体" panose="02010600030101010101" pitchFamily="2" charset="-122"/>
                          <a:cs typeface="Times New Roman" panose="02020603050405020304"/>
                        </a:rPr>
                        <a:t>产　品</a:t>
                      </a:r>
                      <a:endParaRPr lang="zh-CN" sz="1100" kern="100" dirty="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spcAft>
                          <a:spcPts val="0"/>
                        </a:spcAft>
                      </a:pPr>
                      <a:r>
                        <a:rPr lang="zh-CN" sz="1100" kern="100" dirty="0" smtClean="0">
                          <a:latin typeface="Times New Roman" panose="02020603050405020304"/>
                          <a:ea typeface="宋体" panose="02010600030101010101" pitchFamily="2" charset="-122"/>
                          <a:cs typeface="Times New Roman" panose="02020603050405020304"/>
                        </a:rPr>
                        <a:t>主要应用</a:t>
                      </a:r>
                      <a:r>
                        <a:rPr lang="zh-CN" sz="1100" kern="100" dirty="0">
                          <a:latin typeface="Times New Roman" panose="02020603050405020304"/>
                          <a:ea typeface="宋体" panose="02010600030101010101" pitchFamily="2" charset="-122"/>
                          <a:cs typeface="Times New Roman" panose="02020603050405020304"/>
                        </a:rPr>
                        <a:t>领域</a:t>
                      </a:r>
                      <a:endParaRPr lang="zh-CN" sz="1100" kern="100" dirty="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spcAft>
                          <a:spcPts val="0"/>
                        </a:spcAft>
                      </a:pPr>
                      <a:r>
                        <a:rPr lang="zh-CN" sz="1100" kern="100">
                          <a:latin typeface="Times New Roman" panose="02020603050405020304"/>
                          <a:ea typeface="宋体" panose="02010600030101010101" pitchFamily="2" charset="-122"/>
                          <a:cs typeface="Times New Roman" panose="02020603050405020304"/>
                        </a:rPr>
                        <a:t>研制国家及单位</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spcAft>
                          <a:spcPts val="0"/>
                        </a:spcAft>
                      </a:pPr>
                      <a:r>
                        <a:rPr lang="zh-CN" sz="1100" kern="100">
                          <a:latin typeface="Times New Roman" panose="02020603050405020304"/>
                          <a:ea typeface="宋体" panose="02010600030101010101" pitchFamily="2" charset="-122"/>
                          <a:cs typeface="Times New Roman" panose="02020603050405020304"/>
                        </a:rPr>
                        <a:t>主要工艺方法</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265">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　硅压力传感器</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航空航天，医疗器械</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美国斯坦福大学，加州弗里蒙特新传感器制造公司，日本横河电机公司等</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dirty="0">
                          <a:latin typeface="Times New Roman" panose="02020603050405020304"/>
                          <a:ea typeface="宋体" panose="02010600030101010101" pitchFamily="2" charset="-122"/>
                          <a:cs typeface="Times New Roman" panose="02020603050405020304"/>
                        </a:rPr>
                        <a:t>异向刻蚀工艺及加硼控制法</a:t>
                      </a:r>
                      <a:endParaRPr lang="zh-CN" sz="1100" kern="100" dirty="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6530">
                <a:tc>
                  <a:txBody>
                    <a:bodyPr/>
                    <a:p>
                      <a:pPr algn="just">
                        <a:spcAft>
                          <a:spcPts val="0"/>
                        </a:spcAft>
                      </a:pPr>
                      <a:r>
                        <a:rPr lang="zh-CN" sz="1100" kern="100" dirty="0">
                          <a:latin typeface="Times New Roman" panose="02020603050405020304"/>
                          <a:ea typeface="宋体" panose="02010600030101010101" pitchFamily="2" charset="-122"/>
                          <a:cs typeface="Times New Roman" panose="02020603050405020304"/>
                        </a:rPr>
                        <a:t>　微加速度传感器</a:t>
                      </a:r>
                      <a:endParaRPr lang="zh-CN" sz="1100" kern="100" dirty="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航空航天，汽车工业</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美国斯坦福大学，</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加州弗里蒙特新传感器制造公司，</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德国卡尔斯鲁核研究中心微结构技术研究所，</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瑞士纳沙泰尔电子和微型技术公司等</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制版术和</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刻蚀工艺，</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en-US" sz="1100" kern="100">
                          <a:latin typeface="宋体" panose="02010600030101010101" pitchFamily="2" charset="-122"/>
                          <a:ea typeface="宋体" panose="02010600030101010101" pitchFamily="2" charset="-122"/>
                          <a:cs typeface="Times New Roman" panose="02020603050405020304"/>
                        </a:rPr>
                        <a:t>LIGA</a:t>
                      </a:r>
                      <a:r>
                        <a:rPr lang="zh-CN" sz="1100" kern="100">
                          <a:latin typeface="Times New Roman" panose="02020603050405020304"/>
                          <a:ea typeface="宋体" panose="02010600030101010101" pitchFamily="2" charset="-122"/>
                          <a:cs typeface="Times New Roman" panose="02020603050405020304"/>
                        </a:rPr>
                        <a:t>技术</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265">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　微型温度传感器</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航空航天，</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汽车工业</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美国斯坦福大学，</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加州弗里蒙特新传感器制造公司等</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制版术和</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刻蚀工艺</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265">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螺旋状振动式压力传感器和加速度传感器</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航空航天，</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汽车工业</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德国慕尼黑夫琅霍费固体工艺研究所等</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制版术和</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刻蚀工艺</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265">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　智能传感器</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微机械人</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德国菲林根施韦宁根微技术研究所</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制版术和</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刻蚀工艺</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265">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微型冷却器</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航空航天和电子工业，用于集成电路中</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美国斯坦福大学，</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加州弗里蒙特新传感器制造公司等</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制版术和</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异向刻蚀工艺</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265">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微型干涉仪</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类似于电子滤波器</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美国</a:t>
                      </a:r>
                      <a:r>
                        <a:rPr lang="en-US" sz="1100" kern="100">
                          <a:latin typeface="Times New Roman" panose="02020603050405020304"/>
                          <a:ea typeface="宋体" panose="02010600030101010101" pitchFamily="2" charset="-122"/>
                          <a:cs typeface="Times New Roman" panose="02020603050405020304"/>
                        </a:rPr>
                        <a:t>IC</a:t>
                      </a:r>
                      <a:r>
                        <a:rPr lang="zh-CN" sz="1100" kern="100">
                          <a:latin typeface="Times New Roman" panose="02020603050405020304"/>
                          <a:ea typeface="宋体" panose="02010600030101010101" pitchFamily="2" charset="-122"/>
                          <a:cs typeface="Times New Roman" panose="02020603050405020304"/>
                        </a:rPr>
                        <a:t>传感器制造公司等</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制版术和</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刻蚀工艺</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633">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硅材油墨喷嘴</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计算机设备</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美国斯坦福大学</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异向刻蚀工艺</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633">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分离同位素的微喷嘴</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核工业</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德国卡尔斯鲁核研究中心微结构技术研究所等</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100" kern="100">
                          <a:latin typeface="宋体" panose="02010600030101010101" pitchFamily="2" charset="-122"/>
                          <a:ea typeface="宋体" panose="02010600030101010101" pitchFamily="2" charset="-122"/>
                          <a:cs typeface="Times New Roman" panose="02020603050405020304"/>
                        </a:rPr>
                        <a:t>LIGA</a:t>
                      </a:r>
                      <a:r>
                        <a:rPr lang="zh-CN" sz="1100" kern="100">
                          <a:latin typeface="Times New Roman" panose="02020603050405020304"/>
                          <a:ea typeface="宋体" panose="02010600030101010101" pitchFamily="2" charset="-122"/>
                          <a:cs typeface="Times New Roman" panose="02020603050405020304"/>
                        </a:rPr>
                        <a:t>技术</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265">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微型泵</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医疗器械，</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电子线路</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日本东北大学，荷兰特温特大学，德国慕尼黑夫琅霍费固体工艺研究所等</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刻蚀工艺</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和堆装技术</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265">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微型阀</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医疗器械</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德国慕尼黑夫琅霍费固体工艺研究所</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制版术</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和刻蚀工艺</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265">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微型开关（密度</a:t>
                      </a:r>
                      <a:r>
                        <a:rPr lang="en-US" sz="1100" kern="100">
                          <a:latin typeface="Times New Roman" panose="02020603050405020304"/>
                          <a:ea typeface="宋体" panose="02010600030101010101" pitchFamily="2" charset="-122"/>
                          <a:cs typeface="Times New Roman" panose="02020603050405020304"/>
                        </a:rPr>
                        <a:t>12400</a:t>
                      </a:r>
                      <a:r>
                        <a:rPr lang="zh-CN" sz="1100" kern="100">
                          <a:latin typeface="Times New Roman" panose="02020603050405020304"/>
                          <a:ea typeface="宋体" panose="02010600030101010101" pitchFamily="2" charset="-122"/>
                          <a:cs typeface="Times New Roman" panose="02020603050405020304"/>
                        </a:rPr>
                        <a:t>个</a:t>
                      </a:r>
                      <a:r>
                        <a:rPr lang="en-US" sz="1100" kern="100">
                          <a:latin typeface="Times New Roman" panose="02020603050405020304"/>
                          <a:ea typeface="宋体" panose="02010600030101010101" pitchFamily="2" charset="-122"/>
                          <a:cs typeface="Times New Roman" panose="02020603050405020304"/>
                        </a:rPr>
                        <a:t>/cm</a:t>
                      </a:r>
                      <a:r>
                        <a:rPr lang="en-US" sz="1100" kern="100" baseline="30000">
                          <a:latin typeface="Times New Roman" panose="02020603050405020304"/>
                          <a:ea typeface="宋体" panose="02010600030101010101" pitchFamily="2" charset="-122"/>
                          <a:cs typeface="Times New Roman" panose="02020603050405020304"/>
                        </a:rPr>
                        <a:t>2</a:t>
                      </a:r>
                      <a:r>
                        <a:rPr lang="en-US" sz="1100" kern="100">
                          <a:latin typeface="Times New Roman" panose="020206030504050203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航空航天和武器工业</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美国明尼苏达州大学</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制版术</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和异向刻蚀工艺</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9898">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微齿轮，微弹簧及微曲柄，叶片，棘轮</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微执行机构，核武器安全装置</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美国加利福尼亚大学伯克利分校，</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圣迪亚国家实验室</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分离层技术，</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制版术</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a:latin typeface="Times New Roman" panose="02020603050405020304"/>
                          <a:ea typeface="宋体" panose="02010600030101010101" pitchFamily="2" charset="-122"/>
                          <a:cs typeface="Times New Roman" panose="02020603050405020304"/>
                        </a:rPr>
                        <a:t>和刻蚀工艺</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265">
                <a:tc>
                  <a:txBody>
                    <a:bodyPr/>
                    <a:p>
                      <a:pPr algn="just">
                        <a:spcAft>
                          <a:spcPts val="0"/>
                        </a:spcAft>
                      </a:pPr>
                      <a:r>
                        <a:rPr lang="zh-CN" sz="1100" kern="100" dirty="0">
                          <a:latin typeface="Times New Roman" panose="02020603050405020304"/>
                          <a:ea typeface="宋体" panose="02010600030101010101" pitchFamily="2" charset="-122"/>
                          <a:cs typeface="Times New Roman" panose="02020603050405020304"/>
                        </a:rPr>
                        <a:t>直径的微静电电机</a:t>
                      </a:r>
                      <a:endParaRPr lang="zh-CN" sz="1100" kern="100" dirty="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a:latin typeface="Times New Roman" panose="02020603050405020304"/>
                          <a:ea typeface="宋体" panose="02010600030101010101" pitchFamily="2" charset="-122"/>
                          <a:cs typeface="Times New Roman" panose="02020603050405020304"/>
                        </a:rPr>
                        <a:t>计算机和通讯系统的控制</a:t>
                      </a:r>
                      <a:endParaRPr lang="zh-CN" sz="1100" kern="10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dirty="0">
                          <a:latin typeface="Times New Roman" panose="02020603050405020304"/>
                          <a:ea typeface="宋体" panose="02010600030101010101" pitchFamily="2" charset="-122"/>
                          <a:cs typeface="Times New Roman" panose="02020603050405020304"/>
                        </a:rPr>
                        <a:t>美国加利福尼亚大学伯克利分校，</a:t>
                      </a:r>
                      <a:endParaRPr lang="zh-CN" sz="1100" kern="100" dirty="0">
                        <a:latin typeface="Times New Roman" panose="02020603050405020304"/>
                        <a:ea typeface="宋体" panose="02010600030101010101" pitchFamily="2" charset="-122"/>
                        <a:cs typeface="Times New Roman" panose="02020603050405020304"/>
                      </a:endParaRPr>
                    </a:p>
                    <a:p>
                      <a:pPr algn="just">
                        <a:spcAft>
                          <a:spcPts val="0"/>
                        </a:spcAft>
                      </a:pPr>
                      <a:r>
                        <a:rPr lang="zh-CN" sz="1100" kern="100" dirty="0">
                          <a:latin typeface="Times New Roman" panose="02020603050405020304"/>
                          <a:ea typeface="宋体" panose="02010600030101010101" pitchFamily="2" charset="-122"/>
                          <a:cs typeface="Times New Roman" panose="02020603050405020304"/>
                        </a:rPr>
                        <a:t>麻省理工学院</a:t>
                      </a:r>
                      <a:endParaRPr lang="zh-CN" sz="1100" kern="100" dirty="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100" kern="100" dirty="0">
                          <a:latin typeface="Times New Roman" panose="02020603050405020304"/>
                          <a:ea typeface="宋体" panose="02010600030101010101" pitchFamily="2" charset="-122"/>
                          <a:cs typeface="Times New Roman" panose="02020603050405020304"/>
                        </a:rPr>
                        <a:t>分离层技术</a:t>
                      </a:r>
                      <a:endParaRPr lang="zh-CN" sz="1100" kern="100" dirty="0">
                        <a:latin typeface="Times New Roman" panose="02020603050405020304"/>
                        <a:ea typeface="宋体" panose="02010600030101010101" pitchFamily="2" charset="-122"/>
                        <a:cs typeface="Times New Roman" panose="02020603050405020304"/>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FCC3E"/>
        </a:solidFill>
        <a:effectLst/>
      </p:bgPr>
    </p:bg>
    <p:spTree>
      <p:nvGrpSpPr>
        <p:cNvPr id="1" name=""/>
        <p:cNvGrpSpPr/>
        <p:nvPr/>
      </p:nvGrpSpPr>
      <p:grpSpPr/>
      <p:sp>
        <p:nvSpPr>
          <p:cNvPr id="9218" name="矩形 13"/>
          <p:cNvSpPr/>
          <p:nvPr/>
        </p:nvSpPr>
        <p:spPr>
          <a:xfrm>
            <a:off x="0" y="2058591"/>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19" name="矩形 14"/>
          <p:cNvSpPr/>
          <p:nvPr/>
        </p:nvSpPr>
        <p:spPr>
          <a:xfrm>
            <a:off x="0" y="1276350"/>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20" name="矩形 15"/>
          <p:cNvSpPr/>
          <p:nvPr/>
        </p:nvSpPr>
        <p:spPr>
          <a:xfrm>
            <a:off x="0" y="5191125"/>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21" name="矩形 16"/>
          <p:cNvSpPr/>
          <p:nvPr/>
        </p:nvSpPr>
        <p:spPr>
          <a:xfrm>
            <a:off x="0" y="2842022"/>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22" name="矩形 17"/>
          <p:cNvSpPr/>
          <p:nvPr/>
        </p:nvSpPr>
        <p:spPr>
          <a:xfrm>
            <a:off x="0" y="3624263"/>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23" name="矩形 18"/>
          <p:cNvSpPr/>
          <p:nvPr/>
        </p:nvSpPr>
        <p:spPr>
          <a:xfrm>
            <a:off x="0" y="4407694"/>
            <a:ext cx="9144000" cy="404813"/>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24" name="矩形 33"/>
          <p:cNvSpPr/>
          <p:nvPr/>
        </p:nvSpPr>
        <p:spPr>
          <a:xfrm>
            <a:off x="404813"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25" name="矩形 34"/>
          <p:cNvSpPr/>
          <p:nvPr/>
        </p:nvSpPr>
        <p:spPr>
          <a:xfrm>
            <a:off x="6748463"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26" name="矩形 35"/>
          <p:cNvSpPr/>
          <p:nvPr/>
        </p:nvSpPr>
        <p:spPr>
          <a:xfrm>
            <a:off x="8334375"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27" name="矩形 36"/>
          <p:cNvSpPr/>
          <p:nvPr/>
        </p:nvSpPr>
        <p:spPr>
          <a:xfrm>
            <a:off x="1197769"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28" name="矩形 37"/>
          <p:cNvSpPr/>
          <p:nvPr/>
        </p:nvSpPr>
        <p:spPr>
          <a:xfrm>
            <a:off x="2783681"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29" name="矩形 38"/>
          <p:cNvSpPr/>
          <p:nvPr/>
        </p:nvSpPr>
        <p:spPr>
          <a:xfrm>
            <a:off x="5162550"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30" name="矩形 39"/>
          <p:cNvSpPr/>
          <p:nvPr/>
        </p:nvSpPr>
        <p:spPr>
          <a:xfrm>
            <a:off x="7541419"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31" name="矩形 40"/>
          <p:cNvSpPr/>
          <p:nvPr/>
        </p:nvSpPr>
        <p:spPr>
          <a:xfrm>
            <a:off x="1990725"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32" name="矩形 41"/>
          <p:cNvSpPr/>
          <p:nvPr/>
        </p:nvSpPr>
        <p:spPr>
          <a:xfrm>
            <a:off x="3576638"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33" name="矩形 42"/>
          <p:cNvSpPr/>
          <p:nvPr/>
        </p:nvSpPr>
        <p:spPr>
          <a:xfrm>
            <a:off x="4369594"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34" name="矩形 43"/>
          <p:cNvSpPr/>
          <p:nvPr/>
        </p:nvSpPr>
        <p:spPr>
          <a:xfrm>
            <a:off x="5955506" y="857250"/>
            <a:ext cx="404813" cy="5143500"/>
          </a:xfrm>
          <a:prstGeom prst="rect">
            <a:avLst/>
          </a:prstGeom>
          <a:solidFill>
            <a:srgbClr val="8FC320">
              <a:alpha val="41176"/>
            </a:srgbClr>
          </a:solidFill>
          <a:ln w="12700">
            <a:noFill/>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sp>
        <p:nvSpPr>
          <p:cNvPr id="9235" name="六边形 19"/>
          <p:cNvSpPr/>
          <p:nvPr/>
        </p:nvSpPr>
        <p:spPr>
          <a:xfrm rot="-5400000">
            <a:off x="291704" y="1432322"/>
            <a:ext cx="1452563" cy="1251347"/>
          </a:xfrm>
          <a:prstGeom prst="hexagon">
            <a:avLst>
              <a:gd name="adj" fmla="val 25022"/>
              <a:gd name="vf" fmla="val 115470"/>
            </a:avLst>
          </a:prstGeom>
          <a:solidFill>
            <a:srgbClr val="FFFFFF">
              <a:alpha val="36078"/>
            </a:srgbClr>
          </a:solidFill>
          <a:ln w="12700" cap="flat" cmpd="sng">
            <a:solidFill>
              <a:schemeClr val="bg1"/>
            </a:solidFill>
            <a:prstDash val="solid"/>
            <a:bevel/>
            <a:headEnd type="none" w="med" len="med"/>
            <a:tailEnd type="none" w="med" len="med"/>
          </a:ln>
        </p:spPr>
        <p:txBody>
          <a:bodyPr anchor="ctr"/>
          <a:p>
            <a:pPr algn="ctr"/>
            <a:endParaRPr lang="zh-CN" altLang="zh-CN" sz="100" dirty="0">
              <a:solidFill>
                <a:srgbClr val="FFFFFF"/>
              </a:solidFill>
              <a:latin typeface="宋体" panose="02010600030101010101" pitchFamily="2" charset="-122"/>
              <a:sym typeface="宋体" panose="02010600030101010101" pitchFamily="2" charset="-122"/>
            </a:endParaRPr>
          </a:p>
        </p:txBody>
      </p:sp>
      <p:pic>
        <p:nvPicPr>
          <p:cNvPr id="9236" name="图片 20"/>
          <p:cNvPicPr>
            <a:picLocks noChangeAspect="1"/>
          </p:cNvPicPr>
          <p:nvPr/>
        </p:nvPicPr>
        <p:blipFill>
          <a:blip r:embed="rId1"/>
          <a:stretch>
            <a:fillRect/>
          </a:stretch>
        </p:blipFill>
        <p:spPr>
          <a:xfrm>
            <a:off x="341710" y="2262188"/>
            <a:ext cx="2007394" cy="5143500"/>
          </a:xfrm>
          <a:prstGeom prst="rect">
            <a:avLst/>
          </a:prstGeom>
          <a:noFill/>
          <a:ln w="9525">
            <a:noFill/>
          </a:ln>
        </p:spPr>
      </p:pic>
      <p:sp>
        <p:nvSpPr>
          <p:cNvPr id="9237" name="文本框 1"/>
          <p:cNvSpPr/>
          <p:nvPr/>
        </p:nvSpPr>
        <p:spPr>
          <a:xfrm>
            <a:off x="2793206" y="2500313"/>
            <a:ext cx="2240280" cy="645160"/>
          </a:xfrm>
          <a:prstGeom prst="rect">
            <a:avLst/>
          </a:prstGeom>
          <a:noFill/>
          <a:ln w="9525">
            <a:noFill/>
          </a:ln>
        </p:spPr>
        <p:txBody>
          <a:bodyPr wrap="none">
            <a:spAutoFit/>
          </a:bodyPr>
          <a:p>
            <a:r>
              <a:rPr lang="en-US" altLang="zh-CN" sz="3600" dirty="0">
                <a:solidFill>
                  <a:schemeClr val="bg1"/>
                </a:solidFill>
                <a:latin typeface="微软雅黑 Light" pitchFamily="2" charset="-122"/>
                <a:ea typeface="微软雅黑 Light" pitchFamily="2" charset="-122"/>
                <a:sym typeface="Meiryo UI" panose="020B0604030504040204" pitchFamily="34" charset="-128"/>
              </a:rPr>
              <a:t>Chapter.2</a:t>
            </a:r>
            <a:endParaRPr lang="zh-CN" altLang="en-US" sz="3600" dirty="0">
              <a:solidFill>
                <a:schemeClr val="bg1"/>
              </a:solidFill>
              <a:latin typeface="微软雅黑 Light" pitchFamily="2" charset="-122"/>
              <a:ea typeface="微软雅黑 Light" pitchFamily="2" charset="-122"/>
              <a:sym typeface="Meiryo UI" panose="020B0604030504040204" pitchFamily="34" charset="-128"/>
            </a:endParaRPr>
          </a:p>
        </p:txBody>
      </p:sp>
      <p:sp>
        <p:nvSpPr>
          <p:cNvPr id="9238" name="文本框 2"/>
          <p:cNvSpPr/>
          <p:nvPr/>
        </p:nvSpPr>
        <p:spPr>
          <a:xfrm>
            <a:off x="2205196" y="3117334"/>
            <a:ext cx="6758940" cy="1419225"/>
          </a:xfrm>
          <a:prstGeom prst="rect">
            <a:avLst/>
          </a:prstGeom>
          <a:noFill/>
          <a:ln w="9525">
            <a:noFill/>
          </a:ln>
        </p:spPr>
        <p:txBody>
          <a:bodyPr wrap="none" anchor="ctr">
            <a:spAutoFit/>
          </a:bodyPr>
          <a:p>
            <a:r>
              <a:rPr lang="zh-CN" altLang="en-US" sz="862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微细加工技术</a:t>
            </a:r>
            <a:endParaRPr lang="zh-CN" altLang="en-US" sz="862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39" name="矩形 8"/>
          <p:cNvSpPr/>
          <p:nvPr/>
        </p:nvSpPr>
        <p:spPr>
          <a:xfrm>
            <a:off x="392906" y="1672829"/>
            <a:ext cx="1252538" cy="814070"/>
          </a:xfrm>
          <a:prstGeom prst="rect">
            <a:avLst/>
          </a:prstGeom>
          <a:noFill/>
          <a:ln w="9525">
            <a:noFill/>
          </a:ln>
        </p:spPr>
        <p:txBody>
          <a:bodyPr>
            <a:spAutoFit/>
          </a:bodyPr>
          <a:p>
            <a:pPr algn="ctr">
              <a:lnSpc>
                <a:spcPct val="112000"/>
              </a:lnSpc>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过渡</a:t>
            </a:r>
            <a:r>
              <a:rPr lang="zh-CN" altLang="en-US" sz="18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页 </a:t>
            </a:r>
            <a:r>
              <a:rPr lang="en-US" altLang="zh-CN" sz="18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8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12000"/>
              </a:lnSpc>
            </a:pPr>
            <a:r>
              <a:rPr lang="en-US" altLang="zh-CN" sz="1200" dirty="0">
                <a:solidFill>
                  <a:schemeClr val="bg1"/>
                </a:solidFill>
                <a:latin typeface="Calibri Light" panose="020F0302020204030204" pitchFamily="34" charset="0"/>
                <a:ea typeface="微软雅黑 Light" pitchFamily="2" charset="-122"/>
                <a:sym typeface="Calibri Light" panose="020F0302020204030204" pitchFamily="34" charset="0"/>
              </a:rPr>
              <a:t>TRANSITION PAGE </a:t>
            </a:r>
            <a:endParaRPr lang="zh-CN" altLang="en-US" sz="100" dirty="0">
              <a:latin typeface="Arial" panose="020B0604020202020204" pitchFamily="34"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6" name="矩形 22"/>
          <p:cNvSpPr/>
          <p:nvPr/>
        </p:nvSpPr>
        <p:spPr>
          <a:xfrm>
            <a:off x="833120" y="2366645"/>
            <a:ext cx="7477760" cy="3543300"/>
          </a:xfrm>
          <a:prstGeom prst="rect">
            <a:avLst/>
          </a:prstGeom>
          <a:noFill/>
          <a:ln w="9525">
            <a:noFill/>
          </a:ln>
        </p:spPr>
        <p:txBody>
          <a:bodyPr wrap="square">
            <a:spAutoFit/>
          </a:bodyPr>
          <a:p>
            <a:pPr marL="285750" indent="-285750" algn="just">
              <a:lnSpc>
                <a:spcPct val="150000"/>
              </a:lnSpc>
              <a:spcBef>
                <a:spcPts val="500"/>
              </a:spcBef>
              <a:buFont typeface="Wingdings" panose="05000000000000000000" charset="0"/>
              <a:buChar char=""/>
            </a:pPr>
            <a:r>
              <a:rPr lang="zh-CN" altLang="en-US" sz="1800" dirty="0">
                <a:solidFill>
                  <a:srgbClr val="C00000"/>
                </a:solidFill>
                <a:latin typeface="微软雅黑" panose="020B0503020204020204" pitchFamily="34" charset="-122"/>
                <a:ea typeface="微软雅黑" panose="020B0503020204020204" pitchFamily="34" charset="-122"/>
                <a:sym typeface="Times New Roman" panose="02020603050405020304" pitchFamily="18" charset="0"/>
              </a:rPr>
              <a:t>微细加工</a:t>
            </a: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（Microfabrication）起源于半导体制造工艺，原来指加工尺度约在微米级范围的加工方式。在微机械研究领域中，它是微米级，亚微米级乃至毫微米级微细加工的通称。性能稳定，可靠性高。</a:t>
            </a:r>
            <a:endParaRPr lang="en-US" altLang="zh-CN"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endParaRPr>
          </a:p>
          <a:p>
            <a:pPr marL="285750" indent="-285750" algn="just">
              <a:lnSpc>
                <a:spcPct val="150000"/>
              </a:lnSpc>
              <a:spcBef>
                <a:spcPts val="500"/>
              </a:spcBef>
              <a:buFont typeface="Wingdings" panose="05000000000000000000" charset="0"/>
              <a:buChar char=""/>
            </a:pPr>
            <a:r>
              <a:rPr lang="zh-CN" altLang="en-US" sz="1800" dirty="0">
                <a:solidFill>
                  <a:srgbClr val="C00000"/>
                </a:solidFill>
                <a:latin typeface="微软雅黑" panose="020B0503020204020204" pitchFamily="34" charset="-122"/>
                <a:ea typeface="微软雅黑" panose="020B0503020204020204" pitchFamily="34" charset="-122"/>
                <a:sym typeface="Times New Roman" panose="02020603050405020304" pitchFamily="18" charset="0"/>
              </a:rPr>
              <a:t>制造微机械</a:t>
            </a: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常采用的微细加工又可以进一步分为</a:t>
            </a:r>
            <a:r>
              <a:rPr lang="zh-CN" altLang="en-US" sz="1800" dirty="0">
                <a:solidFill>
                  <a:srgbClr val="C00000"/>
                </a:solidFill>
                <a:latin typeface="微软雅黑" panose="020B0503020204020204" pitchFamily="34" charset="-122"/>
                <a:ea typeface="微软雅黑" panose="020B0503020204020204" pitchFamily="34" charset="-122"/>
                <a:sym typeface="Times New Roman" panose="02020603050405020304" pitchFamily="18" charset="0"/>
              </a:rPr>
              <a:t>微米级微细加工</a:t>
            </a: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(Micro-fabrication)，</a:t>
            </a:r>
            <a:r>
              <a:rPr lang="zh-CN" altLang="en-US" sz="1800" dirty="0">
                <a:solidFill>
                  <a:srgbClr val="C00000"/>
                </a:solidFill>
                <a:latin typeface="微软雅黑" panose="020B0503020204020204" pitchFamily="34" charset="-122"/>
                <a:ea typeface="微软雅黑" panose="020B0503020204020204" pitchFamily="34" charset="-122"/>
                <a:sym typeface="Times New Roman" panose="02020603050405020304" pitchFamily="18" charset="0"/>
              </a:rPr>
              <a:t>亚微米级微细加工</a:t>
            </a: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(Sub-micro-fabrication)和</a:t>
            </a:r>
            <a:r>
              <a:rPr lang="zh-CN" altLang="en-US" sz="1800" dirty="0">
                <a:solidFill>
                  <a:srgbClr val="C00000"/>
                </a:solidFill>
                <a:latin typeface="微软雅黑" panose="020B0503020204020204" pitchFamily="34" charset="-122"/>
                <a:ea typeface="微软雅黑" panose="020B0503020204020204" pitchFamily="34" charset="-122"/>
                <a:sym typeface="Times New Roman" panose="02020603050405020304" pitchFamily="18" charset="0"/>
              </a:rPr>
              <a:t>纳米级微细加工</a:t>
            </a: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(Nano-fabrication)等。</a:t>
            </a:r>
            <a:endPar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endParaRPr>
          </a:p>
          <a:p>
            <a:pPr marL="285750" indent="-285750" algn="just">
              <a:lnSpc>
                <a:spcPct val="150000"/>
              </a:lnSpc>
              <a:spcBef>
                <a:spcPts val="500"/>
              </a:spcBef>
              <a:buFont typeface="Wingdings" panose="05000000000000000000" charset="0"/>
              <a:buChar char=""/>
            </a:pP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广义上的微细加工技术，几乎涉及了各种现代特种加工、高能束等加工方式。</a:t>
            </a:r>
            <a:endPar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39938" name="文本框 9"/>
          <p:cNvSpPr/>
          <p:nvPr/>
        </p:nvSpPr>
        <p:spPr>
          <a:xfrm>
            <a:off x="1028700"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sp>
        <p:nvSpPr>
          <p:cNvPr id="39941" name="矩形 5"/>
          <p:cNvSpPr/>
          <p:nvPr/>
        </p:nvSpPr>
        <p:spPr>
          <a:xfrm>
            <a:off x="0" y="128182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简介</a:t>
            </a:r>
            <a:endPar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6" name="矩形 22"/>
          <p:cNvSpPr/>
          <p:nvPr/>
        </p:nvSpPr>
        <p:spPr>
          <a:xfrm>
            <a:off x="833120" y="2366645"/>
            <a:ext cx="7477760" cy="1945640"/>
          </a:xfrm>
          <a:prstGeom prst="rect">
            <a:avLst/>
          </a:prstGeom>
          <a:noFill/>
          <a:ln w="9525">
            <a:noFill/>
          </a:ln>
        </p:spPr>
        <p:txBody>
          <a:bodyPr wrap="square">
            <a:spAutoFit/>
          </a:bodyPr>
          <a:p>
            <a:pPr marL="285750" indent="-285750" algn="just">
              <a:lnSpc>
                <a:spcPct val="150000"/>
              </a:lnSpc>
              <a:spcBef>
                <a:spcPts val="500"/>
              </a:spcBef>
              <a:buFont typeface="Wingdings" panose="05000000000000000000" charset="0"/>
              <a:buChar char=""/>
            </a:pPr>
            <a:r>
              <a:rPr lang="zh-CN" altLang="en-US" sz="1800" dirty="0">
                <a:solidFill>
                  <a:srgbClr val="C00000"/>
                </a:solidFill>
                <a:latin typeface="微软雅黑" panose="020B0503020204020204" pitchFamily="34" charset="-122"/>
                <a:ea typeface="微软雅黑" panose="020B0503020204020204" pitchFamily="34" charset="-122"/>
                <a:sym typeface="Times New Roman" panose="02020603050405020304" pitchFamily="18" charset="0"/>
              </a:rPr>
              <a:t>分离加工</a:t>
            </a: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——将材料的某一部分分离出去的加工方式；</a:t>
            </a:r>
            <a:endPar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endParaRPr>
          </a:p>
          <a:p>
            <a:pPr marL="285750" indent="-285750" algn="just">
              <a:lnSpc>
                <a:spcPct val="150000"/>
              </a:lnSpc>
              <a:spcBef>
                <a:spcPts val="500"/>
              </a:spcBef>
              <a:buFont typeface="Wingdings" panose="05000000000000000000" charset="0"/>
              <a:buChar char=""/>
            </a:pPr>
            <a:r>
              <a:rPr lang="zh-CN" altLang="en-US" sz="1800" dirty="0">
                <a:solidFill>
                  <a:srgbClr val="C00000"/>
                </a:solidFill>
                <a:latin typeface="微软雅黑" panose="020B0503020204020204" pitchFamily="34" charset="-122"/>
                <a:ea typeface="微软雅黑" panose="020B0503020204020204" pitchFamily="34" charset="-122"/>
                <a:sym typeface="Times New Roman" panose="02020603050405020304" pitchFamily="18" charset="0"/>
              </a:rPr>
              <a:t>接合加工</a:t>
            </a: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——同种或不同材料的附和加工或相互结合加工；</a:t>
            </a:r>
            <a:endPar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endParaRPr>
          </a:p>
          <a:p>
            <a:pPr marL="285750" indent="-285750" algn="just">
              <a:lnSpc>
                <a:spcPct val="150000"/>
              </a:lnSpc>
              <a:spcBef>
                <a:spcPts val="500"/>
              </a:spcBef>
              <a:buFont typeface="Wingdings" panose="05000000000000000000" charset="0"/>
              <a:buChar char=""/>
            </a:pPr>
            <a:r>
              <a:rPr lang="zh-CN" altLang="en-US" sz="1800" dirty="0">
                <a:solidFill>
                  <a:srgbClr val="C00000"/>
                </a:solidFill>
                <a:latin typeface="微软雅黑" panose="020B0503020204020204" pitchFamily="34" charset="-122"/>
                <a:ea typeface="微软雅黑" panose="020B0503020204020204" pitchFamily="34" charset="-122"/>
                <a:sym typeface="Times New Roman" panose="02020603050405020304" pitchFamily="18" charset="0"/>
              </a:rPr>
              <a:t>变形加工</a:t>
            </a:r>
            <a:r>
              <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rPr>
              <a:t>——使材料形状发生改变的加工方式；</a:t>
            </a:r>
            <a:endParaRPr lang="zh-CN" altLang="en-US" sz="1800" dirty="0">
              <a:solidFill>
                <a:srgbClr val="595959"/>
              </a:solidFill>
              <a:latin typeface="微软雅黑" panose="020B0503020204020204" pitchFamily="34" charset="-122"/>
              <a:ea typeface="微软雅黑" panose="020B0503020204020204" pitchFamily="34" charset="-122"/>
              <a:sym typeface="Times New Roman" panose="02020603050405020304" pitchFamily="18" charset="0"/>
            </a:endParaRPr>
          </a:p>
          <a:p>
            <a:pPr marL="285750" indent="-285750" algn="just">
              <a:lnSpc>
                <a:spcPct val="150000"/>
              </a:lnSpc>
              <a:spcBef>
                <a:spcPts val="500"/>
              </a:spcBef>
              <a:buFont typeface="Wingdings" panose="05000000000000000000" charset="0"/>
              <a:buChar char=""/>
            </a:pPr>
            <a:r>
              <a:rPr lang="zh-CN" altLang="en-US" sz="1800" dirty="0">
                <a:solidFill>
                  <a:srgbClr val="C00000"/>
                </a:solidFill>
                <a:latin typeface="微软雅黑" panose="020B0503020204020204" pitchFamily="34" charset="-122"/>
                <a:ea typeface="微软雅黑" panose="020B0503020204020204" pitchFamily="34" charset="-122"/>
                <a:sym typeface="Times New Roman" panose="02020603050405020304" pitchFamily="18" charset="0"/>
              </a:rPr>
              <a:t>材料处理或改性。</a:t>
            </a:r>
            <a:endParaRPr lang="zh-CN" altLang="en-US" sz="1800" dirty="0">
              <a:solidFill>
                <a:srgbClr val="C00000"/>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39938" name="文本框 9"/>
          <p:cNvSpPr/>
          <p:nvPr/>
        </p:nvSpPr>
        <p:spPr>
          <a:xfrm>
            <a:off x="1001395" y="478314"/>
            <a:ext cx="2125980" cy="368300"/>
          </a:xfrm>
          <a:prstGeom prst="rect">
            <a:avLst/>
          </a:prstGeom>
          <a:noFill/>
          <a:ln w="9525">
            <a:noFill/>
          </a:ln>
        </p:spPr>
        <p:txBody>
          <a:bodyPr wrap="none">
            <a:spAutoFit/>
          </a:bodyPr>
          <a:p>
            <a:r>
              <a:rPr lang="zh-CN" altLang="zh-CN" sz="1800" dirty="0">
                <a:solidFill>
                  <a:srgbClr val="806D3E"/>
                </a:solidFill>
                <a:latin typeface="微软雅黑 Light" pitchFamily="2" charset="-122"/>
                <a:ea typeface="微软雅黑 Light" pitchFamily="2" charset="-122"/>
                <a:sym typeface="微软雅黑 Light" pitchFamily="2" charset="-122"/>
              </a:rPr>
              <a:t>Chp</a:t>
            </a:r>
            <a:r>
              <a:rPr lang="en-US" altLang="zh-CN" sz="1800" dirty="0">
                <a:solidFill>
                  <a:srgbClr val="806D3E"/>
                </a:solidFill>
                <a:latin typeface="微软雅黑 Light" pitchFamily="2" charset="-122"/>
                <a:ea typeface="微软雅黑 Light" pitchFamily="2" charset="-122"/>
                <a:sym typeface="微软雅黑 Light" pitchFamily="2" charset="-122"/>
              </a:rPr>
              <a:t>2 </a:t>
            </a:r>
            <a:r>
              <a:rPr lang="zh-CN" altLang="en-US" sz="1800" dirty="0">
                <a:solidFill>
                  <a:srgbClr val="806D3E"/>
                </a:solidFill>
                <a:latin typeface="微软雅黑 Light" pitchFamily="2" charset="-122"/>
                <a:ea typeface="微软雅黑 Light" pitchFamily="2" charset="-122"/>
                <a:sym typeface="微软雅黑 Light" pitchFamily="2" charset="-122"/>
              </a:rPr>
              <a:t>微细加工技术</a:t>
            </a:r>
            <a:endParaRPr lang="zh-CN" altLang="en-US" sz="1800" dirty="0">
              <a:solidFill>
                <a:srgbClr val="806D3E"/>
              </a:solidFill>
              <a:latin typeface="微软雅黑 Light" pitchFamily="2" charset="-122"/>
              <a:ea typeface="微软雅黑 Light" pitchFamily="2" charset="-122"/>
              <a:sym typeface="微软雅黑 Light" pitchFamily="2" charset="-122"/>
            </a:endParaRPr>
          </a:p>
        </p:txBody>
      </p:sp>
      <p:sp>
        <p:nvSpPr>
          <p:cNvPr id="39941" name="矩形 5"/>
          <p:cNvSpPr/>
          <p:nvPr/>
        </p:nvSpPr>
        <p:spPr>
          <a:xfrm>
            <a:off x="0" y="1281827"/>
            <a:ext cx="9144000" cy="636984"/>
          </a:xfrm>
          <a:prstGeom prst="rect">
            <a:avLst/>
          </a:prstGeom>
          <a:blipFill rotWithShape="1">
            <a:blip r:embed="rId1"/>
          </a:blipFill>
          <a:ln w="12700">
            <a:noFill/>
          </a:ln>
        </p:spPr>
        <p:txBody>
          <a:bodyPr anchor="ctr"/>
          <a:p>
            <a:pPr algn="just"/>
            <a:r>
              <a:rPr lang="en-US" altLang="zh-CN"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          </a:t>
            </a:r>
            <a:r>
              <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rPr>
              <a:t>分类</a:t>
            </a:r>
            <a:endParaRPr lang="zh-CN" altLang="en-US" sz="3000" b="1" dirty="0">
              <a:solidFill>
                <a:srgbClr val="FFFFFF"/>
              </a:solidFill>
              <a:latin typeface="Calibri Light" panose="020F0302020204030204" pitchFamily="34" charset="0"/>
              <a:ea typeface="微软雅黑" panose="020B0503020204020204" pitchFamily="34" charset="-122"/>
              <a:sym typeface="Calibri Light" panose="020F0302020204030204" pitchFamily="34" charset="0"/>
            </a:endParaRPr>
          </a:p>
        </p:txBody>
      </p:sp>
    </p:spTree>
  </p:cSld>
  <p:clrMapOvr>
    <a:masterClrMapping/>
  </p:clrMapOvr>
  <p:transition>
    <p:fade/>
  </p:transition>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5330</Words>
  <Application>WPS 演示</Application>
  <PresentationFormat>自定义</PresentationFormat>
  <Paragraphs>480</Paragraphs>
  <Slides>28</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46" baseType="lpstr">
      <vt:lpstr>Arial</vt:lpstr>
      <vt:lpstr>宋体</vt:lpstr>
      <vt:lpstr>Wingdings</vt:lpstr>
      <vt:lpstr>Calibri</vt:lpstr>
      <vt:lpstr>Arial Unicode MS</vt:lpstr>
      <vt:lpstr>Calibri Light</vt:lpstr>
      <vt:lpstr>微软雅黑</vt:lpstr>
      <vt:lpstr>微软雅黑 Light</vt:lpstr>
      <vt:lpstr>Meiryo UI</vt:lpstr>
      <vt:lpstr>Symbol</vt:lpstr>
      <vt:lpstr>Wingdings</vt:lpstr>
      <vt:lpstr>Times New Roman</vt:lpstr>
      <vt:lpstr>Times New Roman</vt:lpstr>
      <vt:lpstr>黑体</vt:lpstr>
      <vt:lpstr>Arial Unicode MS</vt:lpstr>
      <vt:lpstr>Office 主题</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 Tong</dc:creator>
  <cp:lastModifiedBy>Administrator</cp:lastModifiedBy>
  <cp:revision>852</cp:revision>
  <dcterms:created xsi:type="dcterms:W3CDTF">2014-04-05T12:30:00Z</dcterms:created>
  <dcterms:modified xsi:type="dcterms:W3CDTF">2017-12-01T13:45:48Z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