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handoutMasterIdLst>
    <p:handoutMasterId r:id="rId18"/>
  </p:handoutMasterIdLst>
  <p:sldIdLst>
    <p:sldId id="256" r:id="rId2"/>
    <p:sldId id="257" r:id="rId3"/>
    <p:sldId id="258" r:id="rId4"/>
    <p:sldId id="259" r:id="rId5"/>
    <p:sldId id="260" r:id="rId6"/>
    <p:sldId id="276" r:id="rId7"/>
    <p:sldId id="269" r:id="rId8"/>
    <p:sldId id="262" r:id="rId9"/>
    <p:sldId id="275" r:id="rId10"/>
    <p:sldId id="270" r:id="rId11"/>
    <p:sldId id="264" r:id="rId12"/>
    <p:sldId id="271" r:id="rId13"/>
    <p:sldId id="266" r:id="rId14"/>
    <p:sldId id="273" r:id="rId15"/>
    <p:sldId id="274"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EBC0AABE-6BE9-4934-A36D-00A820F6E3AC}">
          <p14:sldIdLst>
            <p14:sldId id="256"/>
          </p14:sldIdLst>
        </p14:section>
        <p14:section name="Why does it matter?" id="{43F2AB93-4F76-4750-B05E-878F241133C5}">
          <p14:sldIdLst>
            <p14:sldId id="257"/>
            <p14:sldId id="258"/>
          </p14:sldIdLst>
        </p14:section>
        <p14:section name="Is there a right to privacy?" id="{C84CBFFA-DA91-47D1-8076-63544A2C5BA6}">
          <p14:sldIdLst>
            <p14:sldId id="259"/>
            <p14:sldId id="260"/>
            <p14:sldId id="276"/>
          </p14:sldIdLst>
        </p14:section>
        <p14:section name="What about employees of private employers?" id="{8C45C365-0650-4D30-8E60-020C39202A7D}">
          <p14:sldIdLst>
            <p14:sldId id="269"/>
            <p14:sldId id="262"/>
            <p14:sldId id="275"/>
          </p14:sldIdLst>
        </p14:section>
        <p14:section name="Why would an employer look into email account records anyway?" id="{60E30DDE-FB47-4436-B261-A9B7A7117A4F}">
          <p14:sldIdLst>
            <p14:sldId id="270"/>
            <p14:sldId id="264"/>
          </p14:sldIdLst>
        </p14:section>
        <p14:section name="What options do employees have?" id="{519635F2-25FB-4084-B3C2-B93D3A446AB2}">
          <p14:sldIdLst>
            <p14:sldId id="271"/>
            <p14:sldId id="266"/>
            <p14:sldId id="273"/>
          </p14:sldIdLst>
        </p14:section>
        <p14:section name="Bibliography" id="{3A72FE35-D66B-4773-A16A-9CFBEE3AA4D5}">
          <p14:sldIdLst>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62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41" autoAdjust="0"/>
    <p:restoredTop sz="63452" autoAdjust="0"/>
  </p:normalViewPr>
  <p:slideViewPr>
    <p:cSldViewPr>
      <p:cViewPr varScale="1">
        <p:scale>
          <a:sx n="53" d="100"/>
          <a:sy n="53" d="100"/>
        </p:scale>
        <p:origin x="-108" y="-180"/>
      </p:cViewPr>
      <p:guideLst>
        <p:guide orient="horz" pos="1620"/>
        <p:guide pos="2880"/>
      </p:guideLst>
    </p:cSldViewPr>
  </p:slideViewPr>
  <p:outlineViewPr>
    <p:cViewPr>
      <p:scale>
        <a:sx n="33" d="100"/>
        <a:sy n="33" d="100"/>
      </p:scale>
      <p:origin x="0" y="0"/>
    </p:cViewPr>
  </p:outlineViewPr>
  <p:notesTextViewPr>
    <p:cViewPr>
      <p:scale>
        <a:sx n="1" d="1"/>
        <a:sy n="1" d="1"/>
      </p:scale>
      <p:origin x="0" y="144"/>
    </p:cViewPr>
  </p:notesTextViewPr>
  <p:notesViewPr>
    <p:cSldViewPr>
      <p:cViewPr varScale="1">
        <p:scale>
          <a:sx n="57" d="100"/>
          <a:sy n="57" d="100"/>
        </p:scale>
        <p:origin x="-27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181C71D-1DE2-4744-8993-0B258A448283}" type="datetimeFigureOut">
              <a:rPr lang="en-US" smtClean="0"/>
              <a:t>3/26/2015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ADDBDF-5D02-4A56-B609-E8A22EBB8709}" type="slidenum">
              <a:rPr lang="en-US" smtClean="0"/>
              <a:t>‹#›</a:t>
            </a:fld>
            <a:endParaRPr lang="en-US"/>
          </a:p>
        </p:txBody>
      </p:sp>
    </p:spTree>
    <p:extLst>
      <p:ext uri="{BB962C8B-B14F-4D97-AF65-F5344CB8AC3E}">
        <p14:creationId xmlns:p14="http://schemas.microsoft.com/office/powerpoint/2010/main" val="17602172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BA1B33-E2EF-4A11-B17E-5B9CC613608A}" type="datetimeFigureOut">
              <a:rPr lang="en-US" smtClean="0"/>
              <a:t>3/25/2015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232AC7-A8AC-4C53-A2EE-94A6ACF370D6}" type="slidenum">
              <a:rPr lang="en-US" smtClean="0"/>
              <a:t>‹#›</a:t>
            </a:fld>
            <a:endParaRPr lang="en-US"/>
          </a:p>
        </p:txBody>
      </p:sp>
    </p:spTree>
    <p:extLst>
      <p:ext uri="{BB962C8B-B14F-4D97-AF65-F5344CB8AC3E}">
        <p14:creationId xmlns:p14="http://schemas.microsoft.com/office/powerpoint/2010/main" val="3487321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Related</a:t>
            </a:r>
            <a:r>
              <a:rPr lang="en-US" baseline="0" dirty="0" smtClean="0"/>
              <a:t> to email privacy at Wheaton</a:t>
            </a:r>
            <a:endParaRPr lang="en-US" dirty="0"/>
          </a:p>
        </p:txBody>
      </p:sp>
      <p:sp>
        <p:nvSpPr>
          <p:cNvPr id="4" name="Slide Number Placeholder 3"/>
          <p:cNvSpPr>
            <a:spLocks noGrp="1"/>
          </p:cNvSpPr>
          <p:nvPr>
            <p:ph type="sldNum" sz="quarter" idx="10"/>
          </p:nvPr>
        </p:nvSpPr>
        <p:spPr/>
        <p:txBody>
          <a:bodyPr/>
          <a:lstStyle/>
          <a:p>
            <a:fld id="{92232AC7-A8AC-4C53-A2EE-94A6ACF370D6}" type="slidenum">
              <a:rPr lang="en-US" smtClean="0"/>
              <a:t>1</a:t>
            </a:fld>
            <a:endParaRPr lang="en-US"/>
          </a:p>
        </p:txBody>
      </p:sp>
    </p:spTree>
    <p:extLst>
      <p:ext uri="{BB962C8B-B14F-4D97-AF65-F5344CB8AC3E}">
        <p14:creationId xmlns:p14="http://schemas.microsoft.com/office/powerpoint/2010/main" val="522057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232AC7-A8AC-4C53-A2EE-94A6ACF370D6}" type="slidenum">
              <a:rPr lang="en-US" smtClean="0"/>
              <a:t>10</a:t>
            </a:fld>
            <a:endParaRPr lang="en-US"/>
          </a:p>
        </p:txBody>
      </p:sp>
    </p:spTree>
    <p:extLst>
      <p:ext uri="{BB962C8B-B14F-4D97-AF65-F5344CB8AC3E}">
        <p14:creationId xmlns:p14="http://schemas.microsoft.com/office/powerpoint/2010/main" val="2766687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232AC7-A8AC-4C53-A2EE-94A6ACF370D6}" type="slidenum">
              <a:rPr lang="en-US" smtClean="0"/>
              <a:t>11</a:t>
            </a:fld>
            <a:endParaRPr lang="en-US"/>
          </a:p>
        </p:txBody>
      </p:sp>
    </p:spTree>
    <p:extLst>
      <p:ext uri="{BB962C8B-B14F-4D97-AF65-F5344CB8AC3E}">
        <p14:creationId xmlns:p14="http://schemas.microsoft.com/office/powerpoint/2010/main" val="2064702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232AC7-A8AC-4C53-A2EE-94A6ACF370D6}" type="slidenum">
              <a:rPr lang="en-US" smtClean="0"/>
              <a:t>12</a:t>
            </a:fld>
            <a:endParaRPr lang="en-US"/>
          </a:p>
        </p:txBody>
      </p:sp>
    </p:spTree>
    <p:extLst>
      <p:ext uri="{BB962C8B-B14F-4D97-AF65-F5344CB8AC3E}">
        <p14:creationId xmlns:p14="http://schemas.microsoft.com/office/powerpoint/2010/main" val="3519733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Stay</a:t>
            </a:r>
            <a:r>
              <a:rPr lang="en-US" b="1" baseline="0" dirty="0" smtClean="0"/>
              <a:t> informed: read company policies</a:t>
            </a:r>
          </a:p>
          <a:p>
            <a:r>
              <a:rPr lang="en-US" b="1" baseline="0" dirty="0" smtClean="0"/>
              <a:t>	</a:t>
            </a:r>
            <a:r>
              <a:rPr lang="en-US" b="0" baseline="0" dirty="0" smtClean="0"/>
              <a:t>By keeping up with current technology policies, employees will know what practices are acceptable in the workplace.</a:t>
            </a:r>
            <a:endParaRPr lang="en-US" b="1" baseline="0" dirty="0" smtClean="0"/>
          </a:p>
          <a:p>
            <a:endParaRPr lang="en-US" b="1" baseline="0" dirty="0" smtClean="0"/>
          </a:p>
          <a:p>
            <a:r>
              <a:rPr lang="en-US" b="1" baseline="0" dirty="0" smtClean="0"/>
              <a:t>Discuss email privacy with the employer</a:t>
            </a:r>
          </a:p>
          <a:p>
            <a:r>
              <a:rPr lang="en-US" b="1" baseline="0" dirty="0" smtClean="0"/>
              <a:t>	</a:t>
            </a:r>
            <a:r>
              <a:rPr lang="en-US" dirty="0" smtClean="0"/>
              <a:t>This will give the employee a sense of</a:t>
            </a:r>
            <a:r>
              <a:rPr lang="en-US" baseline="0" dirty="0" smtClean="0"/>
              <a:t> the actual practices the company uses.</a:t>
            </a:r>
            <a:endParaRPr lang="en-US" dirty="0"/>
          </a:p>
        </p:txBody>
      </p:sp>
      <p:sp>
        <p:nvSpPr>
          <p:cNvPr id="4" name="Slide Number Placeholder 3"/>
          <p:cNvSpPr>
            <a:spLocks noGrp="1"/>
          </p:cNvSpPr>
          <p:nvPr>
            <p:ph type="sldNum" sz="quarter" idx="10"/>
          </p:nvPr>
        </p:nvSpPr>
        <p:spPr/>
        <p:txBody>
          <a:bodyPr/>
          <a:lstStyle/>
          <a:p>
            <a:fld id="{92232AC7-A8AC-4C53-A2EE-94A6ACF370D6}" type="slidenum">
              <a:rPr lang="en-US" smtClean="0"/>
              <a:t>13</a:t>
            </a:fld>
            <a:endParaRPr lang="en-US"/>
          </a:p>
        </p:txBody>
      </p:sp>
    </p:spTree>
    <p:extLst>
      <p:ext uri="{BB962C8B-B14F-4D97-AF65-F5344CB8AC3E}">
        <p14:creationId xmlns:p14="http://schemas.microsoft.com/office/powerpoint/2010/main" val="3786161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Originated</a:t>
            </a:r>
            <a:r>
              <a:rPr lang="en-US" baseline="0" dirty="0" smtClean="0"/>
              <a:t> from Katz v. United </a:t>
            </a:r>
            <a:r>
              <a:rPr lang="en-US" baseline="0" dirty="0" smtClean="0"/>
              <a:t>States</a:t>
            </a:r>
          </a:p>
          <a:p>
            <a:pPr marL="628650" lvl="1" indent="-171450">
              <a:buFont typeface="Arial" panose="020B0604020202020204" pitchFamily="34" charset="0"/>
              <a:buChar char="•"/>
            </a:pPr>
            <a:r>
              <a:rPr lang="en-US" baseline="0" dirty="0" smtClean="0"/>
              <a:t>Evidence brought against Katz was obtained by the FBI by using a wiretap on a public phone booth Katz was using without first obtaining a warrant.  </a:t>
            </a:r>
          </a:p>
          <a:p>
            <a:pPr marL="1085850" lvl="2" indent="-171450">
              <a:buFont typeface="Arial" panose="020B0604020202020204" pitchFamily="34" charset="0"/>
              <a:buChar char="•"/>
            </a:pPr>
            <a:r>
              <a:rPr lang="en-US" baseline="0" dirty="0" smtClean="0"/>
              <a:t>Katz proved he had a reasonable expectation of privacy </a:t>
            </a:r>
            <a:r>
              <a:rPr lang="en-US" sz="1200" kern="1200" dirty="0" smtClean="0">
                <a:solidFill>
                  <a:schemeClr val="tx1"/>
                </a:solidFill>
                <a:effectLst/>
                <a:latin typeface="+mn-lt"/>
                <a:ea typeface="+mn-ea"/>
                <a:cs typeface="+mn-cs"/>
              </a:rPr>
              <a:t>privacy because the telephone booth was public and there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were no postings informing users that it was under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surveillance. </a:t>
            </a:r>
          </a:p>
          <a:p>
            <a:pPr marL="1085850" lvl="2" indent="-171450">
              <a:buFont typeface="Arial" panose="020B0604020202020204" pitchFamily="34" charset="0"/>
              <a:buChar char="•"/>
            </a:pPr>
            <a:r>
              <a:rPr lang="en-US" sz="1200" kern="1200" dirty="0" smtClean="0">
                <a:solidFill>
                  <a:schemeClr val="tx1"/>
                </a:solidFill>
                <a:effectLst/>
                <a:latin typeface="+mn-lt"/>
                <a:ea typeface="+mn-ea"/>
                <a:cs typeface="+mn-cs"/>
              </a:rPr>
              <a:t>It was determined that placing a wiretap on a public phone booth without a warrant is a violation of the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amendment because it is an unreasonable search of private property. </a:t>
            </a:r>
          </a:p>
          <a:p>
            <a:pPr marL="1085850" lvl="2" indent="-171450">
              <a:buFont typeface="Arial" panose="020B0604020202020204" pitchFamily="34" charset="0"/>
              <a:buChar char="•"/>
            </a:pPr>
            <a:r>
              <a:rPr lang="en-US" sz="1200" kern="1200" dirty="0" smtClean="0">
                <a:solidFill>
                  <a:schemeClr val="tx1"/>
                </a:solidFill>
                <a:effectLst/>
                <a:latin typeface="+mn-lt"/>
                <a:ea typeface="+mn-ea"/>
                <a:cs typeface="+mn-cs"/>
              </a:rPr>
              <a:t>(The Original Wiretap Act only applied to</a:t>
            </a:r>
            <a:r>
              <a:rPr lang="en-US" sz="1200" kern="1200" baseline="0" dirty="0" smtClean="0">
                <a:solidFill>
                  <a:schemeClr val="tx1"/>
                </a:solidFill>
                <a:effectLst/>
                <a:latin typeface="+mn-lt"/>
                <a:ea typeface="+mn-ea"/>
                <a:cs typeface="+mn-cs"/>
              </a:rPr>
              <a:t> recordings of human voices, but the ECPA has updated it to include email and electronically stored data.)</a:t>
            </a:r>
            <a:endParaRPr lang="en-US" dirty="0"/>
          </a:p>
        </p:txBody>
      </p:sp>
      <p:sp>
        <p:nvSpPr>
          <p:cNvPr id="4" name="Slide Number Placeholder 3"/>
          <p:cNvSpPr>
            <a:spLocks noGrp="1"/>
          </p:cNvSpPr>
          <p:nvPr>
            <p:ph type="sldNum" sz="quarter" idx="10"/>
          </p:nvPr>
        </p:nvSpPr>
        <p:spPr/>
        <p:txBody>
          <a:bodyPr/>
          <a:lstStyle/>
          <a:p>
            <a:fld id="{92232AC7-A8AC-4C53-A2EE-94A6ACF370D6}" type="slidenum">
              <a:rPr lang="en-US" smtClean="0"/>
              <a:t>14</a:t>
            </a:fld>
            <a:endParaRPr lang="en-US"/>
          </a:p>
        </p:txBody>
      </p:sp>
    </p:spTree>
    <p:extLst>
      <p:ext uri="{BB962C8B-B14F-4D97-AF65-F5344CB8AC3E}">
        <p14:creationId xmlns:p14="http://schemas.microsoft.com/office/powerpoint/2010/main" val="443490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232AC7-A8AC-4C53-A2EE-94A6ACF370D6}" type="slidenum">
              <a:rPr lang="en-US" smtClean="0"/>
              <a:t>15</a:t>
            </a:fld>
            <a:endParaRPr lang="en-US"/>
          </a:p>
        </p:txBody>
      </p:sp>
    </p:spTree>
    <p:extLst>
      <p:ext uri="{BB962C8B-B14F-4D97-AF65-F5344CB8AC3E}">
        <p14:creationId xmlns:p14="http://schemas.microsoft.com/office/powerpoint/2010/main" val="2796377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232AC7-A8AC-4C53-A2EE-94A6ACF370D6}" type="slidenum">
              <a:rPr lang="en-US" smtClean="0"/>
              <a:t>2</a:t>
            </a:fld>
            <a:endParaRPr lang="en-US"/>
          </a:p>
        </p:txBody>
      </p:sp>
    </p:spTree>
    <p:extLst>
      <p:ext uri="{BB962C8B-B14F-4D97-AF65-F5344CB8AC3E}">
        <p14:creationId xmlns:p14="http://schemas.microsoft.com/office/powerpoint/2010/main" val="3554220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i="1" u="none" dirty="0" smtClean="0"/>
              <a:t>Most</a:t>
            </a:r>
            <a:r>
              <a:rPr lang="en-US" sz="1000" i="1" u="none" baseline="0" dirty="0" smtClean="0"/>
              <a:t> employees don’t consider the issue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i="0" u="none" baseline="0" dirty="0" smtClean="0"/>
              <a:t>When was the last time you considered that someone else has access to your email records?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i="0" u="none" baseline="0" dirty="0" smtClean="0"/>
              <a:t>Do you assume your emails are private?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i="0" u="none"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i="1" u="none" dirty="0" smtClean="0"/>
              <a:t>Have </a:t>
            </a:r>
            <a:r>
              <a:rPr lang="en-US" sz="1000" i="1" u="sng" dirty="0" smtClean="0"/>
              <a:t>you</a:t>
            </a:r>
            <a:r>
              <a:rPr lang="en-US" sz="1000" i="1" u="none" baseline="0" dirty="0" smtClean="0"/>
              <a:t> ever read the student handbook?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i="0" u="none" baseline="0" dirty="0" smtClean="0"/>
              <a:t>What about Wheaton’s Acceptable Use of Technology Policy?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i="0" u="none" baseline="0" dirty="0" smtClean="0"/>
              <a:t>If you have read these, do you assume you’re immune?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i="0" u="none"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i="1" u="none" dirty="0" smtClean="0"/>
              <a:t>Passwords</a:t>
            </a:r>
          </a:p>
          <a:p>
            <a:pPr marL="6286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i="0" u="none" baseline="0" dirty="0" smtClean="0"/>
              <a:t>Some things, like passwords and identity verification (Google) create the illusion of privacy.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i="1" u="none"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i="1" u="none" baseline="0" dirty="0" smtClean="0"/>
              <a:t>Lack of official legal practice in handling electronic mail privacy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i="0" u="none" baseline="0" dirty="0" smtClean="0"/>
              <a:t>Creating new laws surrounding technology has been largely avoided due to the ever-accelerating speed of technology growth.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i="0" u="none"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i="0" u="none" baseline="0" dirty="0" smtClean="0"/>
          </a:p>
        </p:txBody>
      </p:sp>
      <p:sp>
        <p:nvSpPr>
          <p:cNvPr id="4" name="Slide Number Placeholder 3"/>
          <p:cNvSpPr>
            <a:spLocks noGrp="1"/>
          </p:cNvSpPr>
          <p:nvPr>
            <p:ph type="sldNum" sz="quarter" idx="10"/>
          </p:nvPr>
        </p:nvSpPr>
        <p:spPr/>
        <p:txBody>
          <a:bodyPr/>
          <a:lstStyle/>
          <a:p>
            <a:fld id="{92232AC7-A8AC-4C53-A2EE-94A6ACF370D6}" type="slidenum">
              <a:rPr lang="en-US" smtClean="0"/>
              <a:t>3</a:t>
            </a:fld>
            <a:endParaRPr lang="en-US"/>
          </a:p>
        </p:txBody>
      </p:sp>
    </p:spTree>
    <p:extLst>
      <p:ext uri="{BB962C8B-B14F-4D97-AF65-F5344CB8AC3E}">
        <p14:creationId xmlns:p14="http://schemas.microsoft.com/office/powerpoint/2010/main" val="1108895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232AC7-A8AC-4C53-A2EE-94A6ACF370D6}" type="slidenum">
              <a:rPr lang="en-US" smtClean="0"/>
              <a:t>4</a:t>
            </a:fld>
            <a:endParaRPr lang="en-US"/>
          </a:p>
        </p:txBody>
      </p:sp>
    </p:spTree>
    <p:extLst>
      <p:ext uri="{BB962C8B-B14F-4D97-AF65-F5344CB8AC3E}">
        <p14:creationId xmlns:p14="http://schemas.microsoft.com/office/powerpoint/2010/main" val="2786756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Corporations</a:t>
            </a:r>
            <a:r>
              <a:rPr lang="en-US" baseline="0" dirty="0" smtClean="0"/>
              <a:t> are people too…</a:t>
            </a:r>
            <a:endParaRPr lang="en-US" dirty="0"/>
          </a:p>
        </p:txBody>
      </p:sp>
      <p:sp>
        <p:nvSpPr>
          <p:cNvPr id="4" name="Slide Number Placeholder 3"/>
          <p:cNvSpPr>
            <a:spLocks noGrp="1"/>
          </p:cNvSpPr>
          <p:nvPr>
            <p:ph type="sldNum" sz="quarter" idx="10"/>
          </p:nvPr>
        </p:nvSpPr>
        <p:spPr/>
        <p:txBody>
          <a:bodyPr/>
          <a:lstStyle/>
          <a:p>
            <a:fld id="{92232AC7-A8AC-4C53-A2EE-94A6ACF370D6}" type="slidenum">
              <a:rPr lang="en-US" smtClean="0"/>
              <a:t>5</a:t>
            </a:fld>
            <a:endParaRPr lang="en-US"/>
          </a:p>
        </p:txBody>
      </p:sp>
    </p:spTree>
    <p:extLst>
      <p:ext uri="{BB962C8B-B14F-4D97-AF65-F5344CB8AC3E}">
        <p14:creationId xmlns:p14="http://schemas.microsoft.com/office/powerpoint/2010/main" val="362355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dirty="0" smtClean="0">
                <a:solidFill>
                  <a:srgbClr val="383943"/>
                </a:solidFill>
                <a:effectLst/>
                <a:latin typeface="Arial"/>
              </a:rPr>
              <a:t>The </a:t>
            </a:r>
            <a:r>
              <a:rPr lang="en-US" sz="1000" b="0" i="0" dirty="0" smtClean="0">
                <a:solidFill>
                  <a:srgbClr val="383943"/>
                </a:solidFill>
                <a:effectLst/>
                <a:latin typeface="Arial"/>
              </a:rPr>
              <a:t>ECPA updated the Federal Wiretap Act of 1968, which addressed interception of conversations using "hard" telephone lines, but did not apply to interception of computer and other digital and electronic communications.</a:t>
            </a:r>
          </a:p>
          <a:p>
            <a:pPr marL="171450" indent="-171450">
              <a:buFont typeface="Arial" panose="020B0604020202020204" pitchFamily="34" charset="0"/>
              <a:buChar char="•"/>
            </a:pPr>
            <a:r>
              <a:rPr lang="en-US" sz="1000" b="0" i="0" kern="1200" dirty="0" smtClean="0">
                <a:solidFill>
                  <a:schemeClr val="tx1"/>
                </a:solidFill>
                <a:effectLst/>
                <a:latin typeface="+mn-lt"/>
                <a:ea typeface="+mn-ea"/>
                <a:cs typeface="+mn-cs"/>
              </a:rPr>
              <a:t>The ECPA</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protects wire, oral, and electronic communications while those communications are being made, are in transit, and when they are stored on computers. The Act applies to email, telephone conversations, and data stored electronically</a:t>
            </a:r>
            <a:r>
              <a:rPr lang="en-US" sz="1000" b="0" i="0" kern="1200" dirty="0" smtClean="0">
                <a:solidFill>
                  <a:schemeClr val="tx1"/>
                </a:solidFill>
                <a:effectLst/>
                <a:latin typeface="+mn-lt"/>
                <a:ea typeface="+mn-ea"/>
                <a:cs typeface="+mn-cs"/>
              </a:rPr>
              <a:t>.</a:t>
            </a:r>
          </a:p>
          <a:p>
            <a:pPr marL="171450" indent="-171450">
              <a:buFont typeface="Arial" panose="020B0604020202020204" pitchFamily="34" charset="0"/>
              <a:buChar char="•"/>
            </a:pPr>
            <a:endParaRPr lang="en-US" sz="10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000" b="0" i="0" u="sng" kern="1200" dirty="0" smtClean="0">
                <a:solidFill>
                  <a:schemeClr val="tx1"/>
                </a:solidFill>
                <a:effectLst/>
                <a:latin typeface="+mn-lt"/>
                <a:ea typeface="+mn-ea"/>
                <a:cs typeface="+mn-cs"/>
              </a:rPr>
              <a:t>EXCEPTIONS: </a:t>
            </a:r>
            <a:r>
              <a:rPr lang="en-US" sz="1200" b="0" i="0" kern="1200" dirty="0" smtClean="0">
                <a:solidFill>
                  <a:schemeClr val="tx1"/>
                </a:solidFill>
                <a:effectLst/>
                <a:latin typeface="+mn-lt"/>
                <a:ea typeface="+mn-ea"/>
                <a:cs typeface="+mn-cs"/>
              </a:rPr>
              <a:t>Title I provides exceptions for operators and service providers for uses in the normal course of his employment while engaged in any activity which is a necessary incident to the rendition of his service and for persons authorized by law to intercept wire, oral, or electronic communications or to conduct electronic surveillance. It provides procedures for Federal, State, and other government officers to obtain judicial authorization for intercepting such communications, and regulates the use and disclosure of information obtained through authorized wiretapping. A judge may issue a warrant authorizing interception of communications for up to 30 days upon a showing of probable cause that the interception will reveal evidence that an individual is committing, has committed, or is about to commit a "particular offense“.</a:t>
            </a:r>
          </a:p>
          <a:p>
            <a:pPr marL="171450" indent="-171450">
              <a:buFont typeface="Arial" panose="020B0604020202020204" pitchFamily="34" charset="0"/>
              <a:buChar char="•"/>
            </a:pPr>
            <a:endParaRPr lang="en-US" sz="1200" b="0" i="0" u="sng"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kern="1200" dirty="0" smtClean="0">
                <a:solidFill>
                  <a:schemeClr val="tx1"/>
                </a:solidFill>
                <a:effectLst/>
                <a:latin typeface="+mn-lt"/>
                <a:ea typeface="+mn-ea"/>
                <a:cs typeface="+mn-cs"/>
              </a:rPr>
              <a:t>SIGNIFICANT AMENDMENTS</a:t>
            </a:r>
          </a:p>
          <a:p>
            <a:pPr marL="628650" lvl="1" indent="-171450">
              <a:buFont typeface="Arial" panose="020B0604020202020204" pitchFamily="34" charset="0"/>
              <a:buChar char="•"/>
            </a:pPr>
            <a:r>
              <a:rPr lang="en-US" sz="1200" b="0" i="0" u="none" kern="1200" dirty="0" err="1" smtClean="0">
                <a:solidFill>
                  <a:schemeClr val="tx1"/>
                </a:solidFill>
                <a:effectLst/>
                <a:latin typeface="+mn-lt"/>
                <a:ea typeface="+mn-ea"/>
                <a:cs typeface="+mn-cs"/>
              </a:rPr>
              <a:t>CALEA</a:t>
            </a:r>
            <a:r>
              <a:rPr lang="en-US" sz="1200" b="0" i="0" u="none" kern="1200" dirty="0" smtClean="0">
                <a:solidFill>
                  <a:schemeClr val="tx1"/>
                </a:solidFill>
                <a:effectLst/>
                <a:latin typeface="+mn-lt"/>
                <a:ea typeface="+mn-ea"/>
                <a:cs typeface="+mn-cs"/>
              </a:rPr>
              <a:t>: </a:t>
            </a:r>
            <a:r>
              <a:rPr lang="en-US" dirty="0" smtClean="0"/>
              <a:t>The Communications Assistance to Law Enforcement Act of</a:t>
            </a:r>
            <a:r>
              <a:rPr lang="en-US" baseline="0" dirty="0" smtClean="0"/>
              <a:t> 1994 enhanced the ability of law enforcement agencies to conduct electronic surveillance by requiring that telecommunications carriers and manufacturers of telecommunications equipment modify and design their equipment and services to ensure that they have built-in surveillance capabilities, allowing federal agencies to wiretap any telephone traffic.  It has since been extended to cover communication methods such as broadband internet.</a:t>
            </a:r>
            <a:endParaRPr lang="en-US" sz="1200" b="0" i="0" u="none"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smtClean="0">
                <a:solidFill>
                  <a:srgbClr val="383943"/>
                </a:solidFill>
                <a:effectLst/>
                <a:latin typeface="Arial"/>
              </a:rPr>
              <a:t>The </a:t>
            </a:r>
            <a:r>
              <a:rPr lang="en-US" sz="1000" b="0" i="0" baseline="0" dirty="0" smtClean="0">
                <a:solidFill>
                  <a:srgbClr val="383943"/>
                </a:solidFill>
                <a:effectLst/>
                <a:latin typeface="Arial"/>
              </a:rPr>
              <a:t>USA PATRIOT Act</a:t>
            </a:r>
            <a:r>
              <a:rPr lang="en-US" sz="1000" b="0" i="0" dirty="0" smtClean="0">
                <a:solidFill>
                  <a:srgbClr val="383943"/>
                </a:solidFill>
                <a:effectLst/>
                <a:latin typeface="Arial"/>
              </a:rPr>
              <a:t>, clarifies and updates the ECPA to keep pace with the evolution of new communications technologies and methods, including easing restrictions on law enforcement access to stored communications in some cases</a:t>
            </a:r>
            <a:r>
              <a:rPr lang="en-US" sz="1000" b="0" i="0" dirty="0" smtClean="0">
                <a:solidFill>
                  <a:srgbClr val="383943"/>
                </a:solidFill>
                <a:effectLst/>
                <a:latin typeface="Arial"/>
              </a:rPr>
              <a:t>.</a:t>
            </a:r>
            <a:endParaRPr lang="en-US" sz="1000" u="none" dirty="0"/>
          </a:p>
        </p:txBody>
      </p:sp>
      <p:sp>
        <p:nvSpPr>
          <p:cNvPr id="4" name="Slide Number Placeholder 3"/>
          <p:cNvSpPr>
            <a:spLocks noGrp="1"/>
          </p:cNvSpPr>
          <p:nvPr>
            <p:ph type="sldNum" sz="quarter" idx="10"/>
          </p:nvPr>
        </p:nvSpPr>
        <p:spPr/>
        <p:txBody>
          <a:bodyPr/>
          <a:lstStyle/>
          <a:p>
            <a:fld id="{92232AC7-A8AC-4C53-A2EE-94A6ACF370D6}" type="slidenum">
              <a:rPr lang="en-US" smtClean="0"/>
              <a:t>6</a:t>
            </a:fld>
            <a:endParaRPr lang="en-US"/>
          </a:p>
        </p:txBody>
      </p:sp>
    </p:spTree>
    <p:extLst>
      <p:ext uri="{BB962C8B-B14F-4D97-AF65-F5344CB8AC3E}">
        <p14:creationId xmlns:p14="http://schemas.microsoft.com/office/powerpoint/2010/main" val="1108895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232AC7-A8AC-4C53-A2EE-94A6ACF370D6}" type="slidenum">
              <a:rPr lang="en-US" smtClean="0"/>
              <a:t>7</a:t>
            </a:fld>
            <a:endParaRPr lang="en-US"/>
          </a:p>
        </p:txBody>
      </p:sp>
    </p:spTree>
    <p:extLst>
      <p:ext uri="{BB962C8B-B14F-4D97-AF65-F5344CB8AC3E}">
        <p14:creationId xmlns:p14="http://schemas.microsoft.com/office/powerpoint/2010/main" val="829242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smtClean="0"/>
              <a:t>Right-to-Monitor</a:t>
            </a:r>
            <a:r>
              <a:rPr lang="en-US" b="1" baseline="0" dirty="0" smtClean="0"/>
              <a:t> Policies: </a:t>
            </a:r>
            <a:r>
              <a:rPr lang="en-US" b="0" baseline="0" dirty="0" smtClean="0"/>
              <a:t>Some organizations actively monitor the messages employees send to one another, maintaining that such access is necessary to properly administer the system.</a:t>
            </a:r>
          </a:p>
          <a:p>
            <a:pPr marL="628650" lvl="1" indent="-171450">
              <a:buFont typeface="Arial" panose="020B0604020202020204" pitchFamily="34" charset="0"/>
              <a:buChar char="•"/>
            </a:pPr>
            <a:r>
              <a:rPr lang="en-US" b="0" baseline="0" dirty="0" smtClean="0"/>
              <a:t>“email is a company resource and is provided as a business communications tool.  Employees with legitimate business purposes may need to view your email messages.  It is also possible that others may view your messages inadvertently since there is no guarantee of privacy for any email message.” – Nordstrom Dept. Store Policy</a:t>
            </a:r>
          </a:p>
          <a:p>
            <a:pPr marL="628650" lvl="1"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1" baseline="0" dirty="0" smtClean="0"/>
              <a:t>Hands-Off Policies: </a:t>
            </a:r>
            <a:r>
              <a:rPr lang="en-US" b="0" baseline="0" dirty="0" smtClean="0"/>
              <a:t>Other organizations follow a hands-off policy, meaning they are supportive of their employees’ email privacy and do not access their electronic messages.  This means there are few (if any) restrictions on communications content.  </a:t>
            </a:r>
            <a:r>
              <a:rPr lang="en-US" b="0" i="1" baseline="0" dirty="0" smtClean="0"/>
              <a:t>But companies that take this approach may be liable when employees use improper or discriminatory language on the company network.  Email Policies that support privacy </a:t>
            </a:r>
            <a:r>
              <a:rPr lang="en-US" b="1" i="1" baseline="0" dirty="0" smtClean="0"/>
              <a:t>cannot </a:t>
            </a:r>
            <a:r>
              <a:rPr lang="en-US" b="0" i="1" baseline="0" dirty="0" smtClean="0"/>
              <a:t>legally guarantee it.</a:t>
            </a:r>
          </a:p>
          <a:p>
            <a:pPr marL="171450" indent="-171450">
              <a:buFont typeface="Arial" panose="020B0604020202020204" pitchFamily="34" charset="0"/>
              <a:buChar char="•"/>
            </a:pPr>
            <a:endParaRPr lang="en-US" b="0" i="1" baseline="0" dirty="0" smtClean="0"/>
          </a:p>
          <a:p>
            <a:pPr marL="171450" indent="-171450">
              <a:buFont typeface="Arial" panose="020B0604020202020204" pitchFamily="34" charset="0"/>
              <a:buChar char="•"/>
            </a:pPr>
            <a:r>
              <a:rPr lang="en-US" b="1" i="0" baseline="0" dirty="0" smtClean="0"/>
              <a:t>No Policy: </a:t>
            </a:r>
            <a:r>
              <a:rPr lang="en-US" sz="1200" b="0" i="0" u="none" strike="noStrike" kern="1200" baseline="0" dirty="0" smtClean="0">
                <a:solidFill>
                  <a:schemeClr val="tx1"/>
                </a:solidFill>
                <a:latin typeface="+mn-lt"/>
                <a:ea typeface="+mn-ea"/>
                <a:cs typeface="+mn-cs"/>
              </a:rPr>
              <a:t>Most organizations have no formal or explicit policies regarding management’s access to email. If employees are unaware that email messages can be intercepted and read, they behave as if it were a private communications medium.</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Legal Interpretations: </a:t>
            </a:r>
            <a:r>
              <a:rPr lang="en-US" sz="1200" b="0" i="0" u="none" strike="noStrike" kern="1200" baseline="0" dirty="0" smtClean="0">
                <a:solidFill>
                  <a:schemeClr val="tx1"/>
                </a:solidFill>
                <a:latin typeface="+mn-lt"/>
                <a:ea typeface="+mn-ea"/>
                <a:cs typeface="+mn-cs"/>
              </a:rPr>
              <a:t>Few employees know they can be held legally accountable for messages they send to others, as well as for messages they receive. Unlike telephone calls, email messages are treated as documents that, once retrieved, can be used as legal evidence.</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What have you heard? </a:t>
            </a:r>
            <a:r>
              <a:rPr lang="en-US" sz="1200" b="0" i="0" u="none" strike="noStrike" kern="1200" baseline="0" dirty="0" smtClean="0">
                <a:solidFill>
                  <a:schemeClr val="tx1"/>
                </a:solidFill>
                <a:latin typeface="+mn-lt"/>
                <a:ea typeface="+mn-ea"/>
                <a:cs typeface="+mn-cs"/>
              </a:rPr>
              <a:t>In my experience, the only time I know of Wheaton Employees accessing the email accounts of other members in the community is when a figurehead of the college decides to step down from their position – President Crutcher.</a:t>
            </a:r>
            <a:endParaRPr lang="en-US" b="1" i="0" dirty="0"/>
          </a:p>
        </p:txBody>
      </p:sp>
      <p:sp>
        <p:nvSpPr>
          <p:cNvPr id="4" name="Slide Number Placeholder 3"/>
          <p:cNvSpPr>
            <a:spLocks noGrp="1"/>
          </p:cNvSpPr>
          <p:nvPr>
            <p:ph type="sldNum" sz="quarter" idx="10"/>
          </p:nvPr>
        </p:nvSpPr>
        <p:spPr/>
        <p:txBody>
          <a:bodyPr/>
          <a:lstStyle/>
          <a:p>
            <a:fld id="{92232AC7-A8AC-4C53-A2EE-94A6ACF370D6}" type="slidenum">
              <a:rPr lang="en-US" smtClean="0"/>
              <a:t>8</a:t>
            </a:fld>
            <a:endParaRPr lang="en-US"/>
          </a:p>
        </p:txBody>
      </p:sp>
    </p:spTree>
    <p:extLst>
      <p:ext uri="{BB962C8B-B14F-4D97-AF65-F5344CB8AC3E}">
        <p14:creationId xmlns:p14="http://schemas.microsoft.com/office/powerpoint/2010/main" val="1310779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232AC7-A8AC-4C53-A2EE-94A6ACF370D6}" type="slidenum">
              <a:rPr lang="en-US" smtClean="0"/>
              <a:t>9</a:t>
            </a:fld>
            <a:endParaRPr lang="en-US"/>
          </a:p>
        </p:txBody>
      </p:sp>
    </p:spTree>
    <p:extLst>
      <p:ext uri="{BB962C8B-B14F-4D97-AF65-F5344CB8AC3E}">
        <p14:creationId xmlns:p14="http://schemas.microsoft.com/office/powerpoint/2010/main" val="1585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9144000" cy="2200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193966"/>
            <a:ext cx="9144000" cy="119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1771650"/>
            <a:ext cx="4114800" cy="84582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2284096"/>
            <a:ext cx="4013200" cy="321469"/>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1798321"/>
            <a:ext cx="4013200" cy="44958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AE4B3353-397C-46C6-A6A1-DE249ABC5785}" type="datetimeFigureOut">
              <a:rPr lang="en-US" smtClean="0"/>
              <a:t>3/25/2015</a:t>
            </a:fld>
            <a:endParaRPr lang="en-US"/>
          </a:p>
        </p:txBody>
      </p:sp>
      <p:sp>
        <p:nvSpPr>
          <p:cNvPr id="17" name="Slide Number Placeholder 16"/>
          <p:cNvSpPr>
            <a:spLocks noGrp="1"/>
          </p:cNvSpPr>
          <p:nvPr>
            <p:ph type="sldNum" sz="quarter" idx="11"/>
          </p:nvPr>
        </p:nvSpPr>
        <p:spPr/>
        <p:txBody>
          <a:bodyPr/>
          <a:lstStyle/>
          <a:p>
            <a:fld id="{E14B337D-EC90-4C2E-8778-DD7D8A22BFCE}"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4B3353-397C-46C6-A6A1-DE249ABC5785}" type="datetimeFigureOut">
              <a:rPr lang="en-US" smtClean="0"/>
              <a:t>3/25/2015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B337D-EC90-4C2E-8778-DD7D8A22BF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5124450" y="2571552"/>
            <a:ext cx="51435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685801"/>
            <a:ext cx="6629400" cy="3771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4B3353-397C-46C6-A6A1-DE249ABC5785}" type="datetimeFigureOut">
              <a:rPr lang="en-US" smtClean="0"/>
              <a:t>3/25/2015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B337D-EC90-4C2E-8778-DD7D8A22BFCE}" type="slidenum">
              <a:rPr lang="en-US" smtClean="0"/>
              <a:t>‹#›</a:t>
            </a:fld>
            <a:endParaRPr lang="en-US"/>
          </a:p>
        </p:txBody>
      </p:sp>
      <p:sp>
        <p:nvSpPr>
          <p:cNvPr id="2" name="Vertical Title 1"/>
          <p:cNvSpPr>
            <a:spLocks noGrp="1"/>
          </p:cNvSpPr>
          <p:nvPr>
            <p:ph type="title" orient="vert"/>
          </p:nvPr>
        </p:nvSpPr>
        <p:spPr>
          <a:xfrm>
            <a:off x="7239000" y="685801"/>
            <a:ext cx="926980" cy="37719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1515618"/>
            <a:ext cx="8229600" cy="30563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AE4B3353-397C-46C6-A6A1-DE249ABC5785}" type="datetimeFigureOut">
              <a:rPr lang="en-US" smtClean="0"/>
              <a:t>3/25/2015</a:t>
            </a:fld>
            <a:endParaRPr lang="en-US"/>
          </a:p>
        </p:txBody>
      </p:sp>
      <p:sp>
        <p:nvSpPr>
          <p:cNvPr id="12" name="Slide Number Placeholder 11"/>
          <p:cNvSpPr>
            <a:spLocks noGrp="1"/>
          </p:cNvSpPr>
          <p:nvPr>
            <p:ph type="sldNum" sz="quarter" idx="15"/>
          </p:nvPr>
        </p:nvSpPr>
        <p:spPr/>
        <p:txBody>
          <a:bodyPr/>
          <a:lstStyle/>
          <a:p>
            <a:fld id="{E14B337D-EC90-4C2E-8778-DD7D8A22BFCE}"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2942082"/>
            <a:ext cx="9144000" cy="2201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2941321"/>
            <a:ext cx="9144000" cy="1191"/>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2526030"/>
            <a:ext cx="4114800" cy="84582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5" y="2525435"/>
            <a:ext cx="4085897" cy="530116"/>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5" y="3063433"/>
            <a:ext cx="4106917" cy="297821"/>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AE4B3353-397C-46C6-A6A1-DE249ABC5785}" type="datetimeFigureOut">
              <a:rPr lang="en-US" smtClean="0"/>
              <a:t>3/25/2015</a:t>
            </a:fld>
            <a:endParaRPr lang="en-US"/>
          </a:p>
        </p:txBody>
      </p:sp>
      <p:sp>
        <p:nvSpPr>
          <p:cNvPr id="14" name="Slide Number Placeholder 13"/>
          <p:cNvSpPr>
            <a:spLocks noGrp="1"/>
          </p:cNvSpPr>
          <p:nvPr>
            <p:ph type="sldNum" sz="quarter" idx="11"/>
          </p:nvPr>
        </p:nvSpPr>
        <p:spPr/>
        <p:txBody>
          <a:bodyPr/>
          <a:lstStyle/>
          <a:p>
            <a:fld id="{E14B337D-EC90-4C2E-8778-DD7D8A22BFCE}"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1515618"/>
            <a:ext cx="4023360" cy="30038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1515618"/>
            <a:ext cx="4023360" cy="30038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AE4B3353-397C-46C6-A6A1-DE249ABC5785}" type="datetimeFigureOut">
              <a:rPr lang="en-US" smtClean="0"/>
              <a:t>3/25/2015</a:t>
            </a:fld>
            <a:endParaRPr lang="en-US"/>
          </a:p>
        </p:txBody>
      </p:sp>
      <p:sp>
        <p:nvSpPr>
          <p:cNvPr id="12" name="Slide Number Placeholder 11"/>
          <p:cNvSpPr>
            <a:spLocks noGrp="1"/>
          </p:cNvSpPr>
          <p:nvPr>
            <p:ph type="sldNum" sz="quarter" idx="16"/>
          </p:nvPr>
        </p:nvSpPr>
        <p:spPr/>
        <p:txBody>
          <a:bodyPr/>
          <a:lstStyle/>
          <a:p>
            <a:fld id="{E14B337D-EC90-4C2E-8778-DD7D8A22BFCE}"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114550"/>
            <a:ext cx="4023360" cy="24071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112264"/>
            <a:ext cx="4023360" cy="24071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1515618"/>
            <a:ext cx="4023360" cy="528066"/>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1515618"/>
            <a:ext cx="4023360" cy="528066"/>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AE4B3353-397C-46C6-A6A1-DE249ABC5785}" type="datetimeFigureOut">
              <a:rPr lang="en-US" smtClean="0"/>
              <a:t>3/25/2015</a:t>
            </a:fld>
            <a:endParaRPr lang="en-US"/>
          </a:p>
        </p:txBody>
      </p:sp>
      <p:sp>
        <p:nvSpPr>
          <p:cNvPr id="12" name="Slide Number Placeholder 11"/>
          <p:cNvSpPr>
            <a:spLocks noGrp="1"/>
          </p:cNvSpPr>
          <p:nvPr>
            <p:ph type="sldNum" sz="quarter" idx="17"/>
          </p:nvPr>
        </p:nvSpPr>
        <p:spPr/>
        <p:txBody>
          <a:bodyPr/>
          <a:lstStyle/>
          <a:p>
            <a:fld id="{E14B337D-EC90-4C2E-8778-DD7D8A22BFCE}"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AE4B3353-397C-46C6-A6A1-DE249ABC5785}" type="datetimeFigureOut">
              <a:rPr lang="en-US" smtClean="0"/>
              <a:t>3/25/2015</a:t>
            </a:fld>
            <a:endParaRPr lang="en-US"/>
          </a:p>
        </p:txBody>
      </p:sp>
      <p:sp>
        <p:nvSpPr>
          <p:cNvPr id="16" name="Slide Number Placeholder 15"/>
          <p:cNvSpPr>
            <a:spLocks noGrp="1"/>
          </p:cNvSpPr>
          <p:nvPr>
            <p:ph type="sldNum" sz="quarter" idx="11"/>
          </p:nvPr>
        </p:nvSpPr>
        <p:spPr/>
        <p:txBody>
          <a:bodyPr/>
          <a:lstStyle/>
          <a:p>
            <a:fld id="{E14B337D-EC90-4C2E-8778-DD7D8A22BFCE}"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E4B3353-397C-46C6-A6A1-DE249ABC5785}" type="datetimeFigureOut">
              <a:rPr lang="en-US" smtClean="0"/>
              <a:t>3/25/2015</a:t>
            </a:fld>
            <a:endParaRPr lang="en-US"/>
          </a:p>
        </p:txBody>
      </p:sp>
      <p:sp>
        <p:nvSpPr>
          <p:cNvPr id="8" name="Slide Number Placeholder 7"/>
          <p:cNvSpPr>
            <a:spLocks noGrp="1"/>
          </p:cNvSpPr>
          <p:nvPr>
            <p:ph type="sldNum" sz="quarter" idx="11"/>
          </p:nvPr>
        </p:nvSpPr>
        <p:spPr/>
        <p:txBody>
          <a:bodyPr/>
          <a:lstStyle/>
          <a:p>
            <a:fld id="{E14B337D-EC90-4C2E-8778-DD7D8A22BFCE}"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435894"/>
            <a:ext cx="6172200" cy="26331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4135374"/>
            <a:ext cx="5669280" cy="41148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AE4B3353-397C-46C6-A6A1-DE249ABC5785}" type="datetimeFigureOut">
              <a:rPr lang="en-US" smtClean="0"/>
              <a:t>3/25/2015</a:t>
            </a:fld>
            <a:endParaRPr lang="en-US"/>
          </a:p>
        </p:txBody>
      </p:sp>
      <p:sp>
        <p:nvSpPr>
          <p:cNvPr id="19" name="Slide Number Placeholder 18"/>
          <p:cNvSpPr>
            <a:spLocks noGrp="1"/>
          </p:cNvSpPr>
          <p:nvPr>
            <p:ph type="sldNum" sz="quarter" idx="16"/>
          </p:nvPr>
        </p:nvSpPr>
        <p:spPr/>
        <p:txBody>
          <a:bodyPr/>
          <a:lstStyle/>
          <a:p>
            <a:fld id="{E14B337D-EC90-4C2E-8778-DD7D8A22BFCE}"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1520188"/>
            <a:ext cx="5439582" cy="2447813"/>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4137660"/>
            <a:ext cx="5669280" cy="41148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731520"/>
            <a:ext cx="4114800" cy="52578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04886"/>
            <a:ext cx="3181350" cy="219075"/>
          </a:xfrm>
        </p:spPr>
        <p:txBody>
          <a:bodyPr/>
          <a:lstStyle/>
          <a:p>
            <a:fld id="{AE4B3353-397C-46C6-A6A1-DE249ABC5785}" type="datetimeFigureOut">
              <a:rPr lang="en-US" smtClean="0"/>
              <a:t>3/25/2015</a:t>
            </a:fld>
            <a:endParaRPr lang="en-US"/>
          </a:p>
        </p:txBody>
      </p:sp>
      <p:sp>
        <p:nvSpPr>
          <p:cNvPr id="14" name="Slide Number Placeholder 13"/>
          <p:cNvSpPr>
            <a:spLocks noGrp="1"/>
          </p:cNvSpPr>
          <p:nvPr>
            <p:ph type="sldNum" sz="quarter" idx="15"/>
          </p:nvPr>
        </p:nvSpPr>
        <p:spPr>
          <a:xfrm>
            <a:off x="4038600" y="4629150"/>
            <a:ext cx="1066800" cy="228600"/>
          </a:xfrm>
        </p:spPr>
        <p:txBody>
          <a:bodyPr/>
          <a:lstStyle/>
          <a:p>
            <a:fld id="{E14B337D-EC90-4C2E-8778-DD7D8A22BFCE}" type="slidenum">
              <a:rPr lang="en-US" smtClean="0"/>
              <a:t>‹#›</a:t>
            </a:fld>
            <a:endParaRPr lang="en-US"/>
          </a:p>
        </p:txBody>
      </p:sp>
      <p:sp>
        <p:nvSpPr>
          <p:cNvPr id="15" name="Footer Placeholder 14"/>
          <p:cNvSpPr>
            <a:spLocks noGrp="1"/>
          </p:cNvSpPr>
          <p:nvPr>
            <p:ph type="ftr" sz="quarter" idx="16"/>
          </p:nvPr>
        </p:nvSpPr>
        <p:spPr>
          <a:xfrm>
            <a:off x="1447800" y="4864895"/>
            <a:ext cx="6248400" cy="219075"/>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001980"/>
            <a:ext cx="9144000" cy="414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514477"/>
            <a:ext cx="8229600" cy="308800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04886"/>
            <a:ext cx="3181350" cy="219075"/>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AE4B3353-397C-46C6-A6A1-DE249ABC5785}" type="datetimeFigureOut">
              <a:rPr lang="en-US" smtClean="0"/>
              <a:t>3/25/2015</a:t>
            </a:fld>
            <a:endParaRPr lang="en-US"/>
          </a:p>
        </p:txBody>
      </p:sp>
      <p:sp>
        <p:nvSpPr>
          <p:cNvPr id="5" name="Footer Placeholder 4"/>
          <p:cNvSpPr>
            <a:spLocks noGrp="1"/>
          </p:cNvSpPr>
          <p:nvPr>
            <p:ph type="ftr" sz="quarter" idx="3"/>
          </p:nvPr>
        </p:nvSpPr>
        <p:spPr>
          <a:xfrm>
            <a:off x="1447800" y="4864895"/>
            <a:ext cx="6248400" cy="219075"/>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4629150"/>
            <a:ext cx="1066800" cy="228600"/>
          </a:xfrm>
          <a:prstGeom prst="rect">
            <a:avLst/>
          </a:prstGeom>
          <a:ln>
            <a:noFill/>
          </a:ln>
        </p:spPr>
        <p:txBody>
          <a:bodyPr vert="horz" lIns="0" tIns="0" rIns="0" bIns="0" rtlCol="0" anchor="ctr">
            <a:normAutofit/>
          </a:bodyPr>
          <a:lstStyle>
            <a:lvl1pPr algn="ctr">
              <a:defRPr sz="1200" b="1">
                <a:solidFill>
                  <a:schemeClr val="tx1"/>
                </a:solidFill>
              </a:defRPr>
            </a:lvl1pPr>
          </a:lstStyle>
          <a:p>
            <a:fld id="{E14B337D-EC90-4C2E-8778-DD7D8A22BFCE}" type="slidenum">
              <a:rPr lang="en-US" smtClean="0"/>
              <a:t>‹#›</a:t>
            </a:fld>
            <a:endParaRPr lang="en-US"/>
          </a:p>
        </p:txBody>
      </p:sp>
      <p:cxnSp>
        <p:nvCxnSpPr>
          <p:cNvPr id="10" name="Straight Connector 9"/>
          <p:cNvCxnSpPr/>
          <p:nvPr/>
        </p:nvCxnSpPr>
        <p:spPr>
          <a:xfrm>
            <a:off x="0" y="998578"/>
            <a:ext cx="9144000" cy="1191"/>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731520"/>
            <a:ext cx="4114800" cy="52578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iming>
    <p:tnLst>
      <p:par>
        <p:cTn id="1" dur="indefinite" restart="never" nodeType="tmRoot"/>
      </p:par>
    </p:tnLst>
  </p:timing>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Policies and Practices</a:t>
            </a:r>
            <a:endParaRPr lang="en-US" dirty="0"/>
          </a:p>
        </p:txBody>
      </p:sp>
      <p:sp>
        <p:nvSpPr>
          <p:cNvPr id="2" name="Title 1"/>
          <p:cNvSpPr>
            <a:spLocks noGrp="1"/>
          </p:cNvSpPr>
          <p:nvPr>
            <p:ph type="title"/>
          </p:nvPr>
        </p:nvSpPr>
        <p:spPr/>
        <p:txBody>
          <a:bodyPr/>
          <a:lstStyle/>
          <a:p>
            <a:r>
              <a:rPr lang="en-US" dirty="0" smtClean="0"/>
              <a:t>Employee email privacy</a:t>
            </a:r>
            <a:endParaRPr lang="en-US" dirty="0"/>
          </a:p>
        </p:txBody>
      </p:sp>
    </p:spTree>
    <p:extLst>
      <p:ext uri="{BB962C8B-B14F-4D97-AF65-F5344CB8AC3E}">
        <p14:creationId xmlns:p14="http://schemas.microsoft.com/office/powerpoint/2010/main" val="3560966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9055" y="2525434"/>
            <a:ext cx="4085897" cy="846416"/>
          </a:xfrm>
        </p:spPr>
        <p:txBody>
          <a:bodyPr anchor="ctr">
            <a:normAutofit fontScale="90000"/>
          </a:bodyPr>
          <a:lstStyle/>
          <a:p>
            <a:r>
              <a:rPr lang="en-US" sz="2000" dirty="0" smtClean="0"/>
              <a:t>Why would an employer look into email account records anyway?</a:t>
            </a:r>
            <a:endParaRPr lang="en-US" sz="2000" dirty="0"/>
          </a:p>
        </p:txBody>
      </p:sp>
    </p:spTree>
    <p:extLst>
      <p:ext uri="{BB962C8B-B14F-4D97-AF65-F5344CB8AC3E}">
        <p14:creationId xmlns:p14="http://schemas.microsoft.com/office/powerpoint/2010/main" val="813355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457200" y="1515618"/>
            <a:ext cx="8229600" cy="3113532"/>
          </a:xfrm>
        </p:spPr>
        <p:txBody>
          <a:bodyPr anchor="ctr">
            <a:normAutofit/>
          </a:bodyPr>
          <a:lstStyle/>
          <a:p>
            <a:r>
              <a:rPr lang="en-US" sz="2400" dirty="0" smtClean="0"/>
              <a:t>Investigating claims made against employees</a:t>
            </a:r>
          </a:p>
          <a:p>
            <a:endParaRPr lang="en-US" sz="2400" dirty="0" smtClean="0"/>
          </a:p>
          <a:p>
            <a:r>
              <a:rPr lang="en-US" sz="2400" dirty="0" smtClean="0"/>
              <a:t>Emails sent or received by an email account are flagged by a filter</a:t>
            </a:r>
          </a:p>
          <a:p>
            <a:endParaRPr lang="en-US" sz="2400" dirty="0" smtClean="0"/>
          </a:p>
          <a:p>
            <a:r>
              <a:rPr lang="en-US" sz="2400" dirty="0" smtClean="0"/>
              <a:t>Random Checks</a:t>
            </a:r>
          </a:p>
          <a:p>
            <a:endParaRPr lang="en-US" sz="2400" dirty="0"/>
          </a:p>
          <a:p>
            <a:r>
              <a:rPr lang="en-US" sz="2400" dirty="0" smtClean="0"/>
              <a:t>Records Management</a:t>
            </a:r>
          </a:p>
        </p:txBody>
      </p:sp>
      <p:sp>
        <p:nvSpPr>
          <p:cNvPr id="5" name="Title 3"/>
          <p:cNvSpPr txBox="1">
            <a:spLocks/>
          </p:cNvSpPr>
          <p:nvPr/>
        </p:nvSpPr>
        <p:spPr>
          <a:xfrm>
            <a:off x="0" y="0"/>
            <a:ext cx="9144000" cy="423208"/>
          </a:xfrm>
          <a:prstGeom prst="rect">
            <a:avLst/>
          </a:prstGeom>
          <a:noFill/>
          <a:ln w="76200" cmpd="thinThick">
            <a:noFill/>
            <a:miter lim="800000"/>
          </a:ln>
        </p:spPr>
        <p:txBody>
          <a:bodyPr vert="horz" lIns="91440" tIns="45720" rIns="91440" bIns="45720" rtlCol="0" anchor="ctr" anchorCtr="0">
            <a:normAutofit fontScale="85000" lnSpcReduction="10000"/>
          </a:bodyPr>
          <a:lst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a:lstStyle>
          <a:p>
            <a:r>
              <a:rPr lang="en-US" sz="2000" dirty="0" smtClean="0">
                <a:solidFill>
                  <a:schemeClr val="tx1"/>
                </a:solidFill>
              </a:rPr>
              <a:t>why would an employer look into email account records anyway?</a:t>
            </a:r>
            <a:endParaRPr lang="en-US" sz="2000" dirty="0">
              <a:solidFill>
                <a:schemeClr val="tx1"/>
              </a:solidFill>
            </a:endParaRPr>
          </a:p>
        </p:txBody>
      </p:sp>
      <p:sp>
        <p:nvSpPr>
          <p:cNvPr id="6" name="Title 3"/>
          <p:cNvSpPr txBox="1">
            <a:spLocks/>
          </p:cNvSpPr>
          <p:nvPr/>
        </p:nvSpPr>
        <p:spPr>
          <a:xfrm>
            <a:off x="0" y="4720293"/>
            <a:ext cx="9144000" cy="423208"/>
          </a:xfrm>
          <a:prstGeom prst="rect">
            <a:avLst/>
          </a:prstGeom>
          <a:noFill/>
          <a:ln w="76200" cmpd="thinThick">
            <a:noFill/>
            <a:miter lim="800000"/>
          </a:ln>
        </p:spPr>
        <p:txBody>
          <a:bodyPr vert="horz" lIns="91440" tIns="45720" rIns="91440" bIns="45720" rtlCol="0" anchor="ctr" anchorCtr="0">
            <a:normAutofit/>
          </a:bodyPr>
          <a:lst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a:lstStyle>
          <a:p>
            <a:endParaRPr lang="en-US" sz="1200" cap="none" dirty="0">
              <a:solidFill>
                <a:schemeClr val="tx1"/>
              </a:solidFill>
              <a:latin typeface="+mn-lt"/>
            </a:endParaRPr>
          </a:p>
        </p:txBody>
      </p:sp>
      <p:sp>
        <p:nvSpPr>
          <p:cNvPr id="12" name="Title 1"/>
          <p:cNvSpPr>
            <a:spLocks noGrp="1"/>
          </p:cNvSpPr>
          <p:nvPr>
            <p:ph type="title"/>
          </p:nvPr>
        </p:nvSpPr>
        <p:spPr>
          <a:xfrm>
            <a:off x="2209800" y="731520"/>
            <a:ext cx="4724400" cy="525780"/>
          </a:xfrm>
        </p:spPr>
        <p:txBody>
          <a:bodyPr>
            <a:normAutofit/>
          </a:bodyPr>
          <a:lstStyle/>
          <a:p>
            <a:r>
              <a:rPr lang="en-US" dirty="0" smtClean="0"/>
              <a:t>investigative interests (we hope)</a:t>
            </a:r>
            <a:endParaRPr lang="en-US" dirty="0"/>
          </a:p>
        </p:txBody>
      </p:sp>
    </p:spTree>
    <p:extLst>
      <p:ext uri="{BB962C8B-B14F-4D97-AF65-F5344CB8AC3E}">
        <p14:creationId xmlns:p14="http://schemas.microsoft.com/office/powerpoint/2010/main" val="2975463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9055" y="2525434"/>
            <a:ext cx="4085897" cy="846416"/>
          </a:xfrm>
        </p:spPr>
        <p:txBody>
          <a:bodyPr anchor="ctr">
            <a:normAutofit/>
          </a:bodyPr>
          <a:lstStyle/>
          <a:p>
            <a:r>
              <a:rPr lang="en-US" sz="2000" dirty="0" smtClean="0"/>
              <a:t>What can an employee do to protect </a:t>
            </a:r>
            <a:r>
              <a:rPr lang="en-US" sz="2000" dirty="0" smtClean="0"/>
              <a:t>themselves?</a:t>
            </a:r>
            <a:endParaRPr lang="en-US" sz="2000" dirty="0"/>
          </a:p>
        </p:txBody>
      </p:sp>
    </p:spTree>
    <p:extLst>
      <p:ext uri="{BB962C8B-B14F-4D97-AF65-F5344CB8AC3E}">
        <p14:creationId xmlns:p14="http://schemas.microsoft.com/office/powerpoint/2010/main" val="813355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744218"/>
            <a:ext cx="8229599" cy="3113532"/>
          </a:xfrm>
        </p:spPr>
        <p:txBody>
          <a:bodyPr/>
          <a:lstStyle/>
          <a:p>
            <a:r>
              <a:rPr lang="en-US" sz="2400" dirty="0" smtClean="0"/>
              <a:t>Stay informed: r</a:t>
            </a:r>
            <a:r>
              <a:rPr lang="en-US" sz="2400" dirty="0" smtClean="0"/>
              <a:t>ead company policies</a:t>
            </a:r>
          </a:p>
          <a:p>
            <a:r>
              <a:rPr lang="en-US" sz="2400" dirty="0" smtClean="0"/>
              <a:t>Discuss email privacy with the employer</a:t>
            </a:r>
          </a:p>
          <a:p>
            <a:endParaRPr lang="en-US" dirty="0" smtClean="0"/>
          </a:p>
          <a:p>
            <a:endParaRPr lang="en-US" dirty="0"/>
          </a:p>
          <a:p>
            <a:endParaRPr lang="en-US" dirty="0" smtClean="0"/>
          </a:p>
          <a:p>
            <a:r>
              <a:rPr lang="en-US" i="1" dirty="0"/>
              <a:t>“If you don’t want to see it in the morning paper, don’t put it in writing in the first place.  The internet is for spreading information, not for keeping secrets.” – P. </a:t>
            </a:r>
            <a:r>
              <a:rPr lang="en-US" i="1" dirty="0" smtClean="0"/>
              <a:t>Rose</a:t>
            </a:r>
            <a:endParaRPr lang="en-US" dirty="0"/>
          </a:p>
        </p:txBody>
      </p:sp>
      <p:sp>
        <p:nvSpPr>
          <p:cNvPr id="5" name="Title 3"/>
          <p:cNvSpPr txBox="1">
            <a:spLocks/>
          </p:cNvSpPr>
          <p:nvPr/>
        </p:nvSpPr>
        <p:spPr>
          <a:xfrm>
            <a:off x="0" y="0"/>
            <a:ext cx="9144000" cy="423208"/>
          </a:xfrm>
          <a:prstGeom prst="rect">
            <a:avLst/>
          </a:prstGeom>
          <a:noFill/>
          <a:ln w="76200" cmpd="thinThick">
            <a:noFill/>
            <a:miter lim="800000"/>
          </a:ln>
        </p:spPr>
        <p:txBody>
          <a:bodyPr vert="horz" lIns="91440" tIns="45720" rIns="91440" bIns="45720" rtlCol="0" anchor="ctr" anchorCtr="0">
            <a:normAutofit/>
          </a:bodyPr>
          <a:lst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a:lstStyle>
          <a:p>
            <a:r>
              <a:rPr lang="en-US" sz="2000" dirty="0" smtClean="0">
                <a:solidFill>
                  <a:schemeClr val="tx1"/>
                </a:solidFill>
              </a:rPr>
              <a:t>What can an employee do to protect themselves?</a:t>
            </a:r>
            <a:endParaRPr lang="en-US" sz="2000" dirty="0">
              <a:solidFill>
                <a:schemeClr val="tx1"/>
              </a:solidFill>
            </a:endParaRPr>
          </a:p>
        </p:txBody>
      </p:sp>
      <p:sp>
        <p:nvSpPr>
          <p:cNvPr id="6" name="Title 3"/>
          <p:cNvSpPr txBox="1">
            <a:spLocks/>
          </p:cNvSpPr>
          <p:nvPr/>
        </p:nvSpPr>
        <p:spPr>
          <a:xfrm>
            <a:off x="0" y="4720293"/>
            <a:ext cx="9144000" cy="423208"/>
          </a:xfrm>
          <a:prstGeom prst="rect">
            <a:avLst/>
          </a:prstGeom>
          <a:noFill/>
          <a:ln w="76200" cmpd="thinThick">
            <a:noFill/>
            <a:miter lim="800000"/>
          </a:ln>
        </p:spPr>
        <p:txBody>
          <a:bodyPr vert="horz" lIns="91440" tIns="45720" rIns="91440" bIns="45720" rtlCol="0" anchor="ctr" anchorCtr="0">
            <a:normAutofit/>
          </a:bodyPr>
          <a:lst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a:lstStyle>
          <a:p>
            <a:endParaRPr lang="en-US" sz="1200" cap="none" dirty="0">
              <a:solidFill>
                <a:schemeClr val="tx1"/>
              </a:solidFill>
              <a:latin typeface="+mn-lt"/>
            </a:endParaRPr>
          </a:p>
        </p:txBody>
      </p:sp>
      <p:sp>
        <p:nvSpPr>
          <p:cNvPr id="8" name="Title 1"/>
          <p:cNvSpPr>
            <a:spLocks noGrp="1"/>
          </p:cNvSpPr>
          <p:nvPr>
            <p:ph type="title"/>
          </p:nvPr>
        </p:nvSpPr>
        <p:spPr>
          <a:xfrm>
            <a:off x="2209800" y="731520"/>
            <a:ext cx="4724400" cy="525780"/>
          </a:xfrm>
        </p:spPr>
        <p:txBody>
          <a:bodyPr>
            <a:normAutofit fontScale="90000"/>
          </a:bodyPr>
          <a:lstStyle/>
          <a:p>
            <a:r>
              <a:rPr lang="en-US" dirty="0" smtClean="0"/>
              <a:t>before an issue arises - preventative</a:t>
            </a:r>
            <a:endParaRPr lang="en-US" dirty="0"/>
          </a:p>
        </p:txBody>
      </p:sp>
    </p:spTree>
    <p:extLst>
      <p:ext uri="{BB962C8B-B14F-4D97-AF65-F5344CB8AC3E}">
        <p14:creationId xmlns:p14="http://schemas.microsoft.com/office/powerpoint/2010/main" val="1781559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0" y="0"/>
            <a:ext cx="9144000" cy="423208"/>
          </a:xfrm>
          <a:prstGeom prst="rect">
            <a:avLst/>
          </a:prstGeom>
          <a:noFill/>
          <a:ln w="76200" cmpd="thinThick">
            <a:noFill/>
            <a:miter lim="800000"/>
          </a:ln>
        </p:spPr>
        <p:txBody>
          <a:bodyPr vert="horz" lIns="91440" tIns="45720" rIns="91440" bIns="45720" rtlCol="0" anchor="ctr" anchorCtr="0">
            <a:normAutofit/>
          </a:bodyPr>
          <a:lst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a:lstStyle>
          <a:p>
            <a:r>
              <a:rPr lang="en-US" sz="2000" smtClean="0">
                <a:solidFill>
                  <a:schemeClr val="tx1"/>
                </a:solidFill>
              </a:rPr>
              <a:t>What can an employee do to protect themselves?</a:t>
            </a:r>
            <a:endParaRPr lang="en-US" sz="2000" dirty="0">
              <a:solidFill>
                <a:schemeClr val="tx1"/>
              </a:solidFill>
            </a:endParaRPr>
          </a:p>
        </p:txBody>
      </p:sp>
      <p:sp>
        <p:nvSpPr>
          <p:cNvPr id="6" name="Title 3"/>
          <p:cNvSpPr txBox="1">
            <a:spLocks/>
          </p:cNvSpPr>
          <p:nvPr/>
        </p:nvSpPr>
        <p:spPr>
          <a:xfrm>
            <a:off x="0" y="4720293"/>
            <a:ext cx="9144000" cy="423208"/>
          </a:xfrm>
          <a:prstGeom prst="rect">
            <a:avLst/>
          </a:prstGeom>
          <a:noFill/>
          <a:ln w="76200" cmpd="thinThick">
            <a:noFill/>
            <a:miter lim="800000"/>
          </a:ln>
        </p:spPr>
        <p:txBody>
          <a:bodyPr vert="horz" lIns="91440" tIns="45720" rIns="91440" bIns="45720" rtlCol="0" anchor="ctr" anchorCtr="0">
            <a:normAutofit/>
          </a:bodyPr>
          <a:lst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a:lstStyle>
          <a:p>
            <a:endParaRPr lang="en-US" sz="1200" cap="none" dirty="0">
              <a:solidFill>
                <a:schemeClr val="tx1"/>
              </a:solidFill>
              <a:latin typeface="+mn-lt"/>
            </a:endParaRPr>
          </a:p>
        </p:txBody>
      </p:sp>
      <p:sp>
        <p:nvSpPr>
          <p:cNvPr id="8" name="Title 1"/>
          <p:cNvSpPr>
            <a:spLocks noGrp="1"/>
          </p:cNvSpPr>
          <p:nvPr>
            <p:ph type="title"/>
          </p:nvPr>
        </p:nvSpPr>
        <p:spPr>
          <a:xfrm>
            <a:off x="2209800" y="731520"/>
            <a:ext cx="4724400" cy="525780"/>
          </a:xfrm>
        </p:spPr>
        <p:txBody>
          <a:bodyPr>
            <a:normAutofit/>
          </a:bodyPr>
          <a:lstStyle/>
          <a:p>
            <a:r>
              <a:rPr lang="en-US" dirty="0" smtClean="0"/>
              <a:t>after an issue arises - reactive</a:t>
            </a:r>
            <a:endParaRPr lang="en-US" dirty="0"/>
          </a:p>
        </p:txBody>
      </p:sp>
      <p:sp>
        <p:nvSpPr>
          <p:cNvPr id="10" name="Content Placeholder 1"/>
          <p:cNvSpPr>
            <a:spLocks noGrp="1"/>
          </p:cNvSpPr>
          <p:nvPr>
            <p:ph sz="quarter" idx="13"/>
          </p:nvPr>
        </p:nvSpPr>
        <p:spPr>
          <a:xfrm>
            <a:off x="457200" y="1504950"/>
            <a:ext cx="8229600" cy="381000"/>
          </a:xfrm>
        </p:spPr>
        <p:txBody>
          <a:bodyPr>
            <a:normAutofit lnSpcReduction="10000"/>
          </a:bodyPr>
          <a:lstStyle/>
          <a:p>
            <a:r>
              <a:rPr lang="en-US" cap="small" dirty="0" smtClean="0"/>
              <a:t>The </a:t>
            </a:r>
            <a:r>
              <a:rPr lang="en-US" cap="small" dirty="0" smtClean="0"/>
              <a:t>Reasonable </a:t>
            </a:r>
            <a:r>
              <a:rPr lang="en-US" cap="small" dirty="0" smtClean="0"/>
              <a:t>Expectation </a:t>
            </a:r>
            <a:r>
              <a:rPr lang="en-US" cap="small" dirty="0" smtClean="0"/>
              <a:t>of </a:t>
            </a:r>
            <a:r>
              <a:rPr lang="en-US" cap="small" dirty="0" smtClean="0"/>
              <a:t>Privacy Test</a:t>
            </a:r>
            <a:endParaRPr lang="en-US" cap="small" dirty="0"/>
          </a:p>
        </p:txBody>
      </p:sp>
      <p:sp>
        <p:nvSpPr>
          <p:cNvPr id="11" name="Content Placeholder 1"/>
          <p:cNvSpPr>
            <a:spLocks noGrp="1"/>
          </p:cNvSpPr>
          <p:nvPr>
            <p:ph sz="quarter" idx="13"/>
          </p:nvPr>
        </p:nvSpPr>
        <p:spPr>
          <a:xfrm>
            <a:off x="457200" y="1962150"/>
            <a:ext cx="8229600" cy="2667000"/>
          </a:xfrm>
        </p:spPr>
        <p:txBody>
          <a:bodyPr anchor="ctr"/>
          <a:lstStyle/>
          <a:p>
            <a:r>
              <a:rPr lang="en-US" dirty="0" smtClean="0"/>
              <a:t>1. </a:t>
            </a:r>
            <a:r>
              <a:rPr lang="en-US" dirty="0" smtClean="0"/>
              <a:t>Can the employee show that they had reason to believe their email was private?</a:t>
            </a:r>
          </a:p>
          <a:p>
            <a:endParaRPr lang="en-US" dirty="0"/>
          </a:p>
          <a:p>
            <a:r>
              <a:rPr lang="en-US" dirty="0" smtClean="0"/>
              <a:t>2. Did the employer have a sufficient reason for performing the search?</a:t>
            </a:r>
            <a:endParaRPr lang="en-US" dirty="0"/>
          </a:p>
        </p:txBody>
      </p:sp>
    </p:spTree>
    <p:extLst>
      <p:ext uri="{BB962C8B-B14F-4D97-AF65-F5344CB8AC3E}">
        <p14:creationId xmlns:p14="http://schemas.microsoft.com/office/powerpoint/2010/main" val="2523904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t>Weisband</a:t>
            </a:r>
            <a:r>
              <a:rPr lang="en-US" dirty="0"/>
              <a:t>, S. P., &amp; </a:t>
            </a:r>
            <a:r>
              <a:rPr lang="en-US" dirty="0" err="1"/>
              <a:t>Reinig</a:t>
            </a:r>
            <a:r>
              <a:rPr lang="en-US" dirty="0"/>
              <a:t>, B. A. (1995, December). Managing User Perceptions of Email Privacy. Communications of the ACM, 38(12), pp. 40-47.</a:t>
            </a:r>
          </a:p>
          <a:p>
            <a:pPr>
              <a:spcAft>
                <a:spcPts val="600"/>
              </a:spcAft>
            </a:pPr>
            <a:r>
              <a:rPr lang="en-US" dirty="0"/>
              <a:t>Wheaton College. (n.d.). </a:t>
            </a:r>
            <a:r>
              <a:rPr lang="en-US" i="1" dirty="0"/>
              <a:t>Student Acceptable Use Policy</a:t>
            </a:r>
            <a:r>
              <a:rPr lang="en-US" dirty="0"/>
              <a:t>. Retrieved March 2015, from </a:t>
            </a:r>
            <a:r>
              <a:rPr lang="en-US" i="1" dirty="0" err="1" smtClean="0"/>
              <a:t>wheatoncollege.edu</a:t>
            </a:r>
            <a:r>
              <a:rPr lang="en-US" dirty="0" smtClean="0"/>
              <a:t>.</a:t>
            </a:r>
            <a:endParaRPr lang="en-US" dirty="0"/>
          </a:p>
          <a:p>
            <a:pPr>
              <a:spcAft>
                <a:spcPts val="600"/>
              </a:spcAft>
            </a:pPr>
            <a:endParaRPr lang="en-US" dirty="0"/>
          </a:p>
        </p:txBody>
      </p:sp>
      <p:sp>
        <p:nvSpPr>
          <p:cNvPr id="5" name="Title 1"/>
          <p:cNvSpPr>
            <a:spLocks noGrp="1"/>
          </p:cNvSpPr>
          <p:nvPr>
            <p:ph type="title"/>
          </p:nvPr>
        </p:nvSpPr>
        <p:spPr>
          <a:xfrm>
            <a:off x="2209800" y="731520"/>
            <a:ext cx="4724400" cy="525780"/>
          </a:xfrm>
        </p:spPr>
        <p:txBody>
          <a:bodyPr>
            <a:normAutofit/>
          </a:bodyPr>
          <a:lstStyle/>
          <a:p>
            <a:r>
              <a:rPr lang="en-US" dirty="0" smtClean="0"/>
              <a:t>bibliography</a:t>
            </a:r>
            <a:endParaRPr lang="en-US" dirty="0"/>
          </a:p>
        </p:txBody>
      </p:sp>
    </p:spTree>
    <p:extLst>
      <p:ext uri="{BB962C8B-B14F-4D97-AF65-F5344CB8AC3E}">
        <p14:creationId xmlns:p14="http://schemas.microsoft.com/office/powerpoint/2010/main" val="2369830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055" y="2525434"/>
            <a:ext cx="4085897" cy="846416"/>
          </a:xfrm>
        </p:spPr>
        <p:txBody>
          <a:bodyPr anchor="ctr">
            <a:noAutofit/>
          </a:bodyPr>
          <a:lstStyle/>
          <a:p>
            <a:r>
              <a:rPr lang="en-US" sz="2000" dirty="0" smtClean="0"/>
              <a:t>why is employee email privacy a concern?</a:t>
            </a:r>
            <a:endParaRPr lang="en-US" sz="2000" dirty="0"/>
          </a:p>
        </p:txBody>
      </p:sp>
    </p:spTree>
    <p:extLst>
      <p:ext uri="{BB962C8B-B14F-4D97-AF65-F5344CB8AC3E}">
        <p14:creationId xmlns:p14="http://schemas.microsoft.com/office/powerpoint/2010/main" val="1922930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numCol="1">
            <a:normAutofit/>
          </a:bodyPr>
          <a:lstStyle/>
          <a:p>
            <a:pPr marL="342900" indent="-342900" algn="l">
              <a:buFont typeface="Arial" panose="020B0604020202020204" pitchFamily="34" charset="0"/>
              <a:buChar char="•"/>
            </a:pPr>
            <a:r>
              <a:rPr lang="en-US" dirty="0" smtClean="0"/>
              <a:t>Most employees don’t consider the issue</a:t>
            </a:r>
          </a:p>
          <a:p>
            <a:pPr marL="342900" indent="-342900" algn="l">
              <a:buFont typeface="Arial" panose="020B0604020202020204" pitchFamily="34" charset="0"/>
              <a:buChar char="•"/>
            </a:pPr>
            <a:r>
              <a:rPr lang="en-US" dirty="0" smtClean="0"/>
              <a:t>Have </a:t>
            </a:r>
            <a:r>
              <a:rPr lang="en-US" u="sng" dirty="0" smtClean="0"/>
              <a:t>you</a:t>
            </a:r>
            <a:r>
              <a:rPr lang="en-US" dirty="0" smtClean="0"/>
              <a:t> ever read the student handbook?</a:t>
            </a:r>
          </a:p>
          <a:p>
            <a:pPr marL="342900" indent="-342900" algn="l">
              <a:buFont typeface="Arial" panose="020B0604020202020204" pitchFamily="34" charset="0"/>
              <a:buChar char="•"/>
            </a:pPr>
            <a:r>
              <a:rPr lang="en-US" dirty="0" smtClean="0"/>
              <a:t>Passwords</a:t>
            </a:r>
          </a:p>
          <a:p>
            <a:pPr marL="342900" indent="-342900" algn="l">
              <a:buFont typeface="Arial" panose="020B0604020202020204" pitchFamily="34" charset="0"/>
              <a:buChar char="•"/>
            </a:pPr>
            <a:r>
              <a:rPr lang="en-US" dirty="0" smtClean="0"/>
              <a:t>Lack of official legal practice in handling electronic mail privacy</a:t>
            </a:r>
            <a:endParaRPr lang="en-US" dirty="0" smtClean="0"/>
          </a:p>
          <a:p>
            <a:pPr marL="342900" indent="-342900" algn="l">
              <a:buFont typeface="Arial" panose="020B0604020202020204" pitchFamily="34" charset="0"/>
              <a:buChar char="•"/>
            </a:pPr>
            <a:endParaRPr lang="en-US" dirty="0"/>
          </a:p>
        </p:txBody>
      </p:sp>
      <p:sp>
        <p:nvSpPr>
          <p:cNvPr id="2" name="Title 1"/>
          <p:cNvSpPr>
            <a:spLocks noGrp="1"/>
          </p:cNvSpPr>
          <p:nvPr>
            <p:ph type="title"/>
          </p:nvPr>
        </p:nvSpPr>
        <p:spPr>
          <a:xfrm>
            <a:off x="2209800" y="731520"/>
            <a:ext cx="4724400" cy="525780"/>
          </a:xfrm>
        </p:spPr>
        <p:txBody>
          <a:bodyPr>
            <a:normAutofit fontScale="90000"/>
          </a:bodyPr>
          <a:lstStyle/>
          <a:p>
            <a:r>
              <a:rPr lang="en-US" dirty="0"/>
              <a:t>“It is psychologically easier to self-disclose when no one is looking.”</a:t>
            </a:r>
            <a:r>
              <a:rPr lang="en-US" baseline="30000" dirty="0" smtClean="0"/>
              <a:t>1</a:t>
            </a:r>
            <a:endParaRPr lang="en-US" dirty="0"/>
          </a:p>
        </p:txBody>
      </p:sp>
      <p:sp>
        <p:nvSpPr>
          <p:cNvPr id="6" name="Title 3"/>
          <p:cNvSpPr txBox="1">
            <a:spLocks/>
          </p:cNvSpPr>
          <p:nvPr/>
        </p:nvSpPr>
        <p:spPr>
          <a:xfrm>
            <a:off x="0" y="0"/>
            <a:ext cx="9144000" cy="423208"/>
          </a:xfrm>
          <a:prstGeom prst="rect">
            <a:avLst/>
          </a:prstGeom>
          <a:noFill/>
          <a:ln w="76200" cmpd="thinThick">
            <a:noFill/>
            <a:miter lim="800000"/>
          </a:ln>
        </p:spPr>
        <p:txBody>
          <a:bodyPr vert="horz" lIns="91440" tIns="45720" rIns="91440" bIns="45720" rtlCol="0" anchor="ctr" anchorCtr="0">
            <a:normAutofit/>
          </a:bodyPr>
          <a:lst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a:lstStyle>
          <a:p>
            <a:r>
              <a:rPr lang="en-US" sz="2000" dirty="0" smtClean="0">
                <a:solidFill>
                  <a:schemeClr val="tx1"/>
                </a:solidFill>
              </a:rPr>
              <a:t>Why is employee Email Privacy a concern?</a:t>
            </a:r>
            <a:endParaRPr lang="en-US" sz="2000" dirty="0">
              <a:solidFill>
                <a:schemeClr val="tx1"/>
              </a:solidFill>
            </a:endParaRPr>
          </a:p>
        </p:txBody>
      </p:sp>
      <p:sp>
        <p:nvSpPr>
          <p:cNvPr id="7" name="Title 3"/>
          <p:cNvSpPr txBox="1">
            <a:spLocks/>
          </p:cNvSpPr>
          <p:nvPr/>
        </p:nvSpPr>
        <p:spPr>
          <a:xfrm>
            <a:off x="0" y="4720293"/>
            <a:ext cx="9144000" cy="423208"/>
          </a:xfrm>
          <a:prstGeom prst="rect">
            <a:avLst/>
          </a:prstGeom>
          <a:noFill/>
          <a:ln w="76200" cmpd="thinThick">
            <a:noFill/>
            <a:miter lim="800000"/>
          </a:ln>
        </p:spPr>
        <p:txBody>
          <a:bodyPr vert="horz" lIns="91440" tIns="45720" rIns="91440" bIns="45720" rtlCol="0" anchor="ctr" anchorCtr="0">
            <a:normAutofit/>
          </a:bodyPr>
          <a:lst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a:lstStyle>
          <a:p>
            <a:pPr algn="l"/>
            <a:r>
              <a:rPr lang="en-US" sz="1200" cap="none" baseline="30000" dirty="0" smtClean="0">
                <a:solidFill>
                  <a:schemeClr val="tx1"/>
                </a:solidFill>
                <a:latin typeface="+mn-lt"/>
              </a:rPr>
              <a:t>1 </a:t>
            </a:r>
            <a:r>
              <a:rPr lang="en-US" sz="1200" cap="none" dirty="0" err="1" smtClean="0">
                <a:solidFill>
                  <a:schemeClr val="tx1"/>
                </a:solidFill>
                <a:latin typeface="+mn-lt"/>
              </a:rPr>
              <a:t>Weisband</a:t>
            </a:r>
            <a:r>
              <a:rPr lang="en-US" sz="1200" cap="none" dirty="0" smtClean="0">
                <a:solidFill>
                  <a:schemeClr val="tx1"/>
                </a:solidFill>
                <a:latin typeface="+mn-lt"/>
              </a:rPr>
              <a:t> &amp; </a:t>
            </a:r>
            <a:r>
              <a:rPr lang="en-US" sz="1200" cap="none" dirty="0" err="1" smtClean="0">
                <a:solidFill>
                  <a:schemeClr val="tx1"/>
                </a:solidFill>
                <a:latin typeface="+mn-lt"/>
              </a:rPr>
              <a:t>Reinig</a:t>
            </a:r>
            <a:r>
              <a:rPr lang="en-US" sz="1200" cap="none" dirty="0" smtClean="0">
                <a:solidFill>
                  <a:schemeClr val="tx1"/>
                </a:solidFill>
                <a:latin typeface="+mn-lt"/>
              </a:rPr>
              <a:t>, 1995</a:t>
            </a:r>
            <a:endParaRPr lang="en-US" sz="1200" cap="none" baseline="30000" dirty="0">
              <a:solidFill>
                <a:schemeClr val="tx1"/>
              </a:solidFill>
              <a:latin typeface="+mn-lt"/>
            </a:endParaRPr>
          </a:p>
        </p:txBody>
      </p:sp>
    </p:spTree>
    <p:extLst>
      <p:ext uri="{BB962C8B-B14F-4D97-AF65-F5344CB8AC3E}">
        <p14:creationId xmlns:p14="http://schemas.microsoft.com/office/powerpoint/2010/main" val="2238633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9055" y="2525434"/>
            <a:ext cx="4085897" cy="846416"/>
          </a:xfrm>
        </p:spPr>
        <p:txBody>
          <a:bodyPr anchor="ctr">
            <a:normAutofit/>
          </a:bodyPr>
          <a:lstStyle/>
          <a:p>
            <a:r>
              <a:rPr lang="en-US" sz="2000" dirty="0" smtClean="0"/>
              <a:t>is there a right to privacy to begin with?</a:t>
            </a:r>
            <a:endParaRPr lang="en-US" sz="2000" dirty="0"/>
          </a:p>
        </p:txBody>
      </p:sp>
    </p:spTree>
    <p:extLst>
      <p:ext uri="{BB962C8B-B14F-4D97-AF65-F5344CB8AC3E}">
        <p14:creationId xmlns:p14="http://schemas.microsoft.com/office/powerpoint/2010/main" val="1525593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68035" y="2114550"/>
            <a:ext cx="4001055" cy="2406650"/>
          </a:xfrm>
        </p:spPr>
      </p:pic>
      <p:pic>
        <p:nvPicPr>
          <p:cNvPr id="13" name="Content Placeholder 12"/>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4674910" y="2112963"/>
            <a:ext cx="4001055" cy="2406650"/>
          </a:xfrm>
        </p:spPr>
      </p:pic>
      <p:sp>
        <p:nvSpPr>
          <p:cNvPr id="8" name="Text Placeholder 7"/>
          <p:cNvSpPr>
            <a:spLocks noGrp="1"/>
          </p:cNvSpPr>
          <p:nvPr>
            <p:ph type="body" sz="half" idx="2"/>
          </p:nvPr>
        </p:nvSpPr>
        <p:spPr/>
        <p:txBody>
          <a:bodyPr/>
          <a:lstStyle/>
          <a:p>
            <a:r>
              <a:rPr lang="en-US" dirty="0" smtClean="0"/>
              <a:t>Government Employers</a:t>
            </a:r>
            <a:endParaRPr lang="en-US" dirty="0"/>
          </a:p>
        </p:txBody>
      </p:sp>
      <p:sp>
        <p:nvSpPr>
          <p:cNvPr id="9" name="Text Placeholder 8"/>
          <p:cNvSpPr>
            <a:spLocks noGrp="1"/>
          </p:cNvSpPr>
          <p:nvPr>
            <p:ph type="body" sz="half" idx="15"/>
          </p:nvPr>
        </p:nvSpPr>
        <p:spPr/>
        <p:txBody>
          <a:bodyPr/>
          <a:lstStyle/>
          <a:p>
            <a:r>
              <a:rPr lang="en-US" dirty="0" smtClean="0"/>
              <a:t>Private Employers</a:t>
            </a:r>
            <a:endParaRPr lang="en-US" dirty="0"/>
          </a:p>
        </p:txBody>
      </p:sp>
      <p:sp>
        <p:nvSpPr>
          <p:cNvPr id="5" name="Title 3"/>
          <p:cNvSpPr txBox="1">
            <a:spLocks/>
          </p:cNvSpPr>
          <p:nvPr/>
        </p:nvSpPr>
        <p:spPr>
          <a:xfrm>
            <a:off x="0" y="0"/>
            <a:ext cx="9144000" cy="423208"/>
          </a:xfrm>
          <a:prstGeom prst="rect">
            <a:avLst/>
          </a:prstGeom>
          <a:noFill/>
          <a:ln w="76200" cmpd="thinThick">
            <a:noFill/>
            <a:miter lim="800000"/>
          </a:ln>
        </p:spPr>
        <p:txBody>
          <a:bodyPr vert="horz" lIns="91440" tIns="45720" rIns="91440" bIns="45720" rtlCol="0" anchor="ctr" anchorCtr="0">
            <a:normAutofit/>
          </a:bodyPr>
          <a:lst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a:lstStyle>
          <a:p>
            <a:r>
              <a:rPr lang="en-US" sz="2000" dirty="0" smtClean="0">
                <a:solidFill>
                  <a:schemeClr val="tx1"/>
                </a:solidFill>
              </a:rPr>
              <a:t>Is there a right to privacy to begin with?</a:t>
            </a:r>
            <a:endParaRPr lang="en-US" sz="2000" dirty="0">
              <a:solidFill>
                <a:schemeClr val="tx1"/>
              </a:solidFill>
            </a:endParaRPr>
          </a:p>
        </p:txBody>
      </p:sp>
      <p:sp>
        <p:nvSpPr>
          <p:cNvPr id="6" name="Title 3"/>
          <p:cNvSpPr txBox="1">
            <a:spLocks/>
          </p:cNvSpPr>
          <p:nvPr/>
        </p:nvSpPr>
        <p:spPr>
          <a:xfrm>
            <a:off x="0" y="4743450"/>
            <a:ext cx="9144000" cy="423208"/>
          </a:xfrm>
          <a:prstGeom prst="rect">
            <a:avLst/>
          </a:prstGeom>
          <a:noFill/>
          <a:ln w="76200" cmpd="thinThick">
            <a:noFill/>
            <a:miter lim="800000"/>
          </a:ln>
        </p:spPr>
        <p:txBody>
          <a:bodyPr vert="horz" lIns="91440" tIns="45720" rIns="91440" bIns="45720" rtlCol="0" anchor="ctr" anchorCtr="0">
            <a:normAutofit/>
          </a:bodyPr>
          <a:lst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a:lstStyle>
          <a:p>
            <a:endParaRPr lang="en-US" sz="1200" cap="none" dirty="0">
              <a:solidFill>
                <a:schemeClr val="tx1"/>
              </a:solidFill>
              <a:latin typeface="+mn-lt"/>
            </a:endParaRPr>
          </a:p>
        </p:txBody>
      </p:sp>
      <p:sp>
        <p:nvSpPr>
          <p:cNvPr id="11" name="Title 1"/>
          <p:cNvSpPr>
            <a:spLocks noGrp="1"/>
          </p:cNvSpPr>
          <p:nvPr>
            <p:ph type="title"/>
          </p:nvPr>
        </p:nvSpPr>
        <p:spPr>
          <a:xfrm>
            <a:off x="2209800" y="731520"/>
            <a:ext cx="4724400" cy="525780"/>
          </a:xfrm>
        </p:spPr>
        <p:txBody>
          <a:bodyPr>
            <a:normAutofit/>
          </a:bodyPr>
          <a:lstStyle/>
          <a:p>
            <a:r>
              <a:rPr lang="en-US" smtClean="0"/>
              <a:t>it depends on the employer</a:t>
            </a:r>
            <a:endParaRPr lang="en-US" dirty="0"/>
          </a:p>
        </p:txBody>
      </p:sp>
    </p:spTree>
    <p:extLst>
      <p:ext uri="{BB962C8B-B14F-4D97-AF65-F5344CB8AC3E}">
        <p14:creationId xmlns:p14="http://schemas.microsoft.com/office/powerpoint/2010/main" val="2638841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57201" y="1515618"/>
            <a:ext cx="4114799" cy="3003804"/>
          </a:xfrm>
        </p:spPr>
        <p:txBody>
          <a:bodyPr>
            <a:normAutofit fontScale="70000" lnSpcReduction="20000"/>
          </a:bodyPr>
          <a:lstStyle/>
          <a:p>
            <a:r>
              <a:rPr lang="en-US" u="sng" dirty="0"/>
              <a:t>THE ECPA HAS 3 TITLES</a:t>
            </a:r>
            <a:endParaRPr lang="en-US" dirty="0"/>
          </a:p>
          <a:p>
            <a:pPr marL="457200" indent="-457200" algn="l">
              <a:buFont typeface="+mj-lt"/>
              <a:buAutoNum type="arabicPeriod"/>
            </a:pPr>
            <a:r>
              <a:rPr lang="en-US" dirty="0" smtClean="0"/>
              <a:t>The </a:t>
            </a:r>
            <a:r>
              <a:rPr lang="en-US" dirty="0"/>
              <a:t>Wiretap </a:t>
            </a:r>
            <a:r>
              <a:rPr lang="en-US" dirty="0" smtClean="0"/>
              <a:t>Act</a:t>
            </a:r>
            <a:endParaRPr lang="en-US" dirty="0"/>
          </a:p>
          <a:p>
            <a:pPr marL="457200" lvl="1" indent="-285750" algn="l"/>
            <a:r>
              <a:rPr lang="en-US" dirty="0" smtClean="0"/>
              <a:t>Prohibits any intentional interception, use, disclosure, or acquisition of any wire, oral, or electronic communication of any other person.</a:t>
            </a:r>
          </a:p>
          <a:p>
            <a:pPr marL="457200" indent="-457200" algn="l">
              <a:buFont typeface="+mj-lt"/>
              <a:buAutoNum type="arabicPeriod"/>
            </a:pPr>
            <a:r>
              <a:rPr lang="en-US" dirty="0" smtClean="0"/>
              <a:t>The Stored Communications Act</a:t>
            </a:r>
            <a:endParaRPr lang="en-US" dirty="0"/>
          </a:p>
          <a:p>
            <a:pPr marL="457200" lvl="1" indent="-285750" algn="l"/>
            <a:r>
              <a:rPr lang="en-US" dirty="0" smtClean="0"/>
              <a:t>Protects the privacy of the files stored by service providers and of records held </a:t>
            </a:r>
            <a:r>
              <a:rPr lang="en-US" i="1" dirty="0" smtClean="0"/>
              <a:t>about</a:t>
            </a:r>
            <a:r>
              <a:rPr lang="en-US" dirty="0" smtClean="0"/>
              <a:t> the subscriber by service providers.</a:t>
            </a:r>
          </a:p>
          <a:p>
            <a:pPr marL="457200" indent="-457200" algn="l">
              <a:buFont typeface="+mj-lt"/>
              <a:buAutoNum type="arabicPeriod"/>
            </a:pPr>
            <a:r>
              <a:rPr lang="en-US" dirty="0" smtClean="0"/>
              <a:t>Pen Registers and Trap &amp; Traces</a:t>
            </a:r>
          </a:p>
          <a:p>
            <a:pPr marL="457200" lvl="1" indent="-285750" algn="l"/>
            <a:r>
              <a:rPr lang="en-US" dirty="0" smtClean="0"/>
              <a:t>Requires government persons to obtain a court order authorizing the instillation and use of a pen register and/or a trap and trace.</a:t>
            </a:r>
            <a:endParaRPr lang="en-US" dirty="0"/>
          </a:p>
          <a:p>
            <a:pPr marL="457200" lvl="1" indent="-285750" algn="l"/>
            <a:endParaRPr lang="en-US" dirty="0"/>
          </a:p>
          <a:p>
            <a:pPr lvl="1" algn="l"/>
            <a:endParaRPr lang="en-US" dirty="0"/>
          </a:p>
          <a:p>
            <a:pPr lvl="1" algn="l"/>
            <a:endParaRPr lang="en-US" dirty="0"/>
          </a:p>
        </p:txBody>
      </p:sp>
      <p:sp>
        <p:nvSpPr>
          <p:cNvPr id="5" name="Content Placeholder 4"/>
          <p:cNvSpPr>
            <a:spLocks noGrp="1"/>
          </p:cNvSpPr>
          <p:nvPr>
            <p:ph sz="quarter" idx="14"/>
          </p:nvPr>
        </p:nvSpPr>
        <p:spPr/>
        <p:txBody>
          <a:bodyPr>
            <a:normAutofit/>
          </a:bodyPr>
          <a:lstStyle/>
          <a:p>
            <a:r>
              <a:rPr lang="en-US" u="sng" dirty="0" smtClean="0"/>
              <a:t>EXCEPTIONS</a:t>
            </a:r>
          </a:p>
          <a:p>
            <a:r>
              <a:rPr lang="en-US" dirty="0" smtClean="0"/>
              <a:t>Title 1 provides exceptions for operators, service providers, and government officers.</a:t>
            </a:r>
          </a:p>
          <a:p>
            <a:endParaRPr lang="en-US" dirty="0" smtClean="0"/>
          </a:p>
          <a:p>
            <a:r>
              <a:rPr lang="en-US" u="sng" dirty="0" smtClean="0"/>
              <a:t>SIGNIFICANT AMENDMENTS</a:t>
            </a:r>
          </a:p>
          <a:p>
            <a:pPr marL="342900" indent="-342900" algn="l">
              <a:buFont typeface="Arial" panose="020B0604020202020204" pitchFamily="34" charset="0"/>
              <a:buChar char="•"/>
            </a:pPr>
            <a:r>
              <a:rPr lang="en-US" dirty="0" err="1" smtClean="0"/>
              <a:t>CALEA</a:t>
            </a:r>
            <a:r>
              <a:rPr lang="en-US" dirty="0" smtClean="0"/>
              <a:t> (1994)</a:t>
            </a:r>
          </a:p>
          <a:p>
            <a:pPr marL="342900" indent="-342900" algn="l">
              <a:buFont typeface="Arial" panose="020B0604020202020204" pitchFamily="34" charset="0"/>
              <a:buChar char="•"/>
            </a:pPr>
            <a:r>
              <a:rPr lang="en-US" dirty="0"/>
              <a:t>T</a:t>
            </a:r>
            <a:r>
              <a:rPr lang="en-US" dirty="0" smtClean="0"/>
              <a:t>he USA PATRIOT ACT (</a:t>
            </a:r>
            <a:r>
              <a:rPr lang="en-US" dirty="0" smtClean="0"/>
              <a:t>2001)</a:t>
            </a:r>
            <a:endParaRPr lang="en-US" dirty="0"/>
          </a:p>
        </p:txBody>
      </p:sp>
      <p:sp>
        <p:nvSpPr>
          <p:cNvPr id="3" name="Title 2"/>
          <p:cNvSpPr>
            <a:spLocks noGrp="1"/>
          </p:cNvSpPr>
          <p:nvPr>
            <p:ph type="title"/>
          </p:nvPr>
        </p:nvSpPr>
        <p:spPr/>
        <p:txBody>
          <a:bodyPr>
            <a:normAutofit fontScale="90000"/>
          </a:bodyPr>
          <a:lstStyle/>
          <a:p>
            <a:r>
              <a:rPr lang="en-US" dirty="0" smtClean="0"/>
              <a:t>The electronic communications privacy  act of 1986</a:t>
            </a:r>
            <a:endParaRPr lang="en-US" dirty="0"/>
          </a:p>
        </p:txBody>
      </p:sp>
    </p:spTree>
    <p:extLst>
      <p:ext uri="{BB962C8B-B14F-4D97-AF65-F5344CB8AC3E}">
        <p14:creationId xmlns:p14="http://schemas.microsoft.com/office/powerpoint/2010/main" val="3017000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9055" y="2525434"/>
            <a:ext cx="4085897" cy="846416"/>
          </a:xfrm>
        </p:spPr>
        <p:txBody>
          <a:bodyPr anchor="ctr">
            <a:normAutofit/>
          </a:bodyPr>
          <a:lstStyle/>
          <a:p>
            <a:r>
              <a:rPr lang="en-US" sz="2000" dirty="0" smtClean="0"/>
              <a:t>What about employees of private companies?</a:t>
            </a:r>
            <a:endParaRPr lang="en-US" sz="2000" dirty="0"/>
          </a:p>
        </p:txBody>
      </p:sp>
    </p:spTree>
    <p:extLst>
      <p:ext uri="{BB962C8B-B14F-4D97-AF65-F5344CB8AC3E}">
        <p14:creationId xmlns:p14="http://schemas.microsoft.com/office/powerpoint/2010/main" val="813355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marL="342900" indent="-342900">
              <a:buFont typeface="Arial" panose="020B0604020202020204" pitchFamily="34" charset="0"/>
              <a:buChar char="•"/>
            </a:pPr>
            <a:r>
              <a:rPr lang="en-US" dirty="0" smtClean="0"/>
              <a:t>Right-to-Monitor Policies</a:t>
            </a:r>
          </a:p>
          <a:p>
            <a:pPr marL="342900" indent="-342900">
              <a:buFont typeface="Arial" panose="020B0604020202020204" pitchFamily="34" charset="0"/>
              <a:buChar char="•"/>
            </a:pPr>
            <a:r>
              <a:rPr lang="en-US" dirty="0" smtClean="0"/>
              <a:t>Hands-Off Policies</a:t>
            </a:r>
          </a:p>
          <a:p>
            <a:pPr marL="342900" indent="-342900">
              <a:buFont typeface="Arial" panose="020B0604020202020204" pitchFamily="34" charset="0"/>
              <a:buChar char="•"/>
            </a:pPr>
            <a:r>
              <a:rPr lang="en-US" dirty="0" smtClean="0"/>
              <a:t>No Policy</a:t>
            </a:r>
          </a:p>
          <a:p>
            <a:pPr marL="342900" indent="-342900">
              <a:buFont typeface="Arial" panose="020B0604020202020204" pitchFamily="34" charset="0"/>
              <a:buChar char="•"/>
            </a:pPr>
            <a:r>
              <a:rPr lang="en-US" dirty="0" smtClean="0"/>
              <a:t>Legal Interpretations</a:t>
            </a:r>
            <a:endParaRPr lang="en-US" dirty="0"/>
          </a:p>
        </p:txBody>
      </p:sp>
      <p:sp>
        <p:nvSpPr>
          <p:cNvPr id="3" name="Content Placeholder 2"/>
          <p:cNvSpPr>
            <a:spLocks noGrp="1"/>
          </p:cNvSpPr>
          <p:nvPr>
            <p:ph sz="quarter" idx="14"/>
          </p:nvPr>
        </p:nvSpPr>
        <p:spPr/>
        <p:txBody>
          <a:bodyPr anchor="ctr"/>
          <a:lstStyle/>
          <a:p>
            <a:r>
              <a:rPr lang="en-US" dirty="0" smtClean="0"/>
              <a:t>What have you heard?</a:t>
            </a:r>
            <a:endParaRPr lang="en-US" dirty="0"/>
          </a:p>
        </p:txBody>
      </p:sp>
      <p:sp>
        <p:nvSpPr>
          <p:cNvPr id="5" name="Text Placeholder 4"/>
          <p:cNvSpPr>
            <a:spLocks noGrp="1"/>
          </p:cNvSpPr>
          <p:nvPr>
            <p:ph type="body" sz="half" idx="2"/>
          </p:nvPr>
        </p:nvSpPr>
        <p:spPr/>
        <p:txBody>
          <a:bodyPr>
            <a:normAutofit fontScale="92500" lnSpcReduction="20000"/>
          </a:bodyPr>
          <a:lstStyle/>
          <a:p>
            <a:r>
              <a:rPr lang="en-US" dirty="0" smtClean="0"/>
              <a:t>What do the employer’s policies say?</a:t>
            </a:r>
            <a:endParaRPr lang="en-US" dirty="0"/>
          </a:p>
        </p:txBody>
      </p:sp>
      <p:sp>
        <p:nvSpPr>
          <p:cNvPr id="6" name="Text Placeholder 5"/>
          <p:cNvSpPr>
            <a:spLocks noGrp="1"/>
          </p:cNvSpPr>
          <p:nvPr>
            <p:ph type="body" sz="half" idx="15"/>
          </p:nvPr>
        </p:nvSpPr>
        <p:spPr/>
        <p:txBody>
          <a:bodyPr>
            <a:normAutofit fontScale="92500" lnSpcReduction="20000"/>
          </a:bodyPr>
          <a:lstStyle/>
          <a:p>
            <a:r>
              <a:rPr lang="en-US" dirty="0" smtClean="0"/>
              <a:t>What does the employer do to carry out their policies?</a:t>
            </a:r>
            <a:endParaRPr lang="en-US" dirty="0"/>
          </a:p>
        </p:txBody>
      </p:sp>
      <p:sp>
        <p:nvSpPr>
          <p:cNvPr id="7" name="Title 3"/>
          <p:cNvSpPr txBox="1">
            <a:spLocks/>
          </p:cNvSpPr>
          <p:nvPr/>
        </p:nvSpPr>
        <p:spPr>
          <a:xfrm>
            <a:off x="0" y="0"/>
            <a:ext cx="9144000" cy="423208"/>
          </a:xfrm>
          <a:prstGeom prst="rect">
            <a:avLst/>
          </a:prstGeom>
          <a:noFill/>
          <a:ln w="76200" cmpd="thinThick">
            <a:noFill/>
            <a:miter lim="800000"/>
          </a:ln>
        </p:spPr>
        <p:txBody>
          <a:bodyPr vert="horz" lIns="91440" tIns="45720" rIns="91440" bIns="45720" rtlCol="0" anchor="ctr" anchorCtr="0">
            <a:normAutofit/>
          </a:bodyPr>
          <a:lst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a:lstStyle>
          <a:p>
            <a:r>
              <a:rPr lang="en-US" sz="2000" dirty="0" smtClean="0">
                <a:solidFill>
                  <a:schemeClr val="tx1"/>
                </a:solidFill>
              </a:rPr>
              <a:t>What about employees of private companies?</a:t>
            </a:r>
            <a:endParaRPr lang="en-US" sz="2000" dirty="0">
              <a:solidFill>
                <a:schemeClr val="tx1"/>
              </a:solidFill>
            </a:endParaRPr>
          </a:p>
        </p:txBody>
      </p:sp>
      <p:sp>
        <p:nvSpPr>
          <p:cNvPr id="8" name="Title 3"/>
          <p:cNvSpPr txBox="1">
            <a:spLocks/>
          </p:cNvSpPr>
          <p:nvPr/>
        </p:nvSpPr>
        <p:spPr>
          <a:xfrm>
            <a:off x="0" y="4720293"/>
            <a:ext cx="9144000" cy="423208"/>
          </a:xfrm>
          <a:prstGeom prst="rect">
            <a:avLst/>
          </a:prstGeom>
          <a:noFill/>
          <a:ln w="76200" cmpd="thinThick">
            <a:noFill/>
            <a:miter lim="800000"/>
          </a:ln>
        </p:spPr>
        <p:txBody>
          <a:bodyPr vert="horz" lIns="91440" tIns="45720" rIns="91440" bIns="45720" rtlCol="0" anchor="ctr" anchorCtr="0">
            <a:normAutofit/>
          </a:bodyPr>
          <a:lst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a:lstStyle>
          <a:p>
            <a:endParaRPr lang="en-US" sz="1200" cap="none" dirty="0">
              <a:solidFill>
                <a:schemeClr val="tx1"/>
              </a:solidFill>
              <a:latin typeface="+mn-lt"/>
            </a:endParaRPr>
          </a:p>
        </p:txBody>
      </p:sp>
      <p:sp>
        <p:nvSpPr>
          <p:cNvPr id="10" name="Title 1"/>
          <p:cNvSpPr>
            <a:spLocks noGrp="1"/>
          </p:cNvSpPr>
          <p:nvPr>
            <p:ph type="title"/>
          </p:nvPr>
        </p:nvSpPr>
        <p:spPr>
          <a:xfrm>
            <a:off x="2209800" y="731520"/>
            <a:ext cx="4724400" cy="525780"/>
          </a:xfrm>
        </p:spPr>
        <p:txBody>
          <a:bodyPr>
            <a:normAutofit/>
          </a:bodyPr>
          <a:lstStyle/>
          <a:p>
            <a:r>
              <a:rPr lang="en-US" dirty="0" smtClean="0"/>
              <a:t>policies</a:t>
            </a:r>
            <a:endParaRPr lang="en-US" dirty="0"/>
          </a:p>
        </p:txBody>
      </p:sp>
    </p:spTree>
    <p:extLst>
      <p:ext uri="{BB962C8B-B14F-4D97-AF65-F5344CB8AC3E}">
        <p14:creationId xmlns:p14="http://schemas.microsoft.com/office/powerpoint/2010/main" val="476486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457200" y="438150"/>
            <a:ext cx="8229600" cy="4267200"/>
          </a:xfrm>
        </p:spPr>
        <p:txBody>
          <a:bodyPr>
            <a:normAutofit/>
          </a:bodyPr>
          <a:lstStyle/>
          <a:p>
            <a:r>
              <a:rPr lang="en-US" dirty="0"/>
              <a:t>“Electronic mail is a college resource and is provided as a college-related communications tool. It is possible that others may view your messages inadvertently. There is no guarantee of privacy for an electronic mail message.”</a:t>
            </a:r>
          </a:p>
          <a:p>
            <a:r>
              <a:rPr lang="en-US" dirty="0"/>
              <a:t>“Users are required to know and obey the specific policies established for the systems and networks they access. They have a responsibility to stay informed of changes and adapt as needed.”</a:t>
            </a:r>
          </a:p>
          <a:p>
            <a:r>
              <a:rPr lang="en-US" dirty="0"/>
              <a:t>“Violations of the Acceptable Use Policy will be treated as violations of the Honor Code and will be referred to the Dean of Students Office for disciplinary action. Prosecution under State and Federal laws may also apply.” </a:t>
            </a:r>
            <a:endParaRPr lang="en-US" dirty="0" smtClean="0"/>
          </a:p>
          <a:p>
            <a:endParaRPr lang="en-US" dirty="0" smtClean="0"/>
          </a:p>
          <a:p>
            <a:r>
              <a:rPr lang="en-US" dirty="0" smtClean="0"/>
              <a:t>– </a:t>
            </a:r>
            <a:r>
              <a:rPr lang="en-US" i="1" dirty="0"/>
              <a:t>Wheaton College Acceptable Use Policy</a:t>
            </a:r>
          </a:p>
          <a:p>
            <a:endParaRPr lang="en-US" dirty="0"/>
          </a:p>
        </p:txBody>
      </p:sp>
    </p:spTree>
    <p:extLst>
      <p:ext uri="{BB962C8B-B14F-4D97-AF65-F5344CB8AC3E}">
        <p14:creationId xmlns:p14="http://schemas.microsoft.com/office/powerpoint/2010/main" val="5871598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txDef>
      <a:spPr>
        <a:noFill/>
        <a:ln w="76200" cmpd="thinThick">
          <a:noFill/>
          <a:miter lim="800000"/>
        </a:ln>
      </a:spPr>
      <a:bodyPr vert="horz" lIns="91440" tIns="45720" rIns="91440" bIns="45720" rtlCol="0" anchor="ctr" anchorCtr="0">
        <a:normAutofit/>
      </a:bodyPr>
      <a:lstStyle>
        <a:defPPr>
          <a:defRPr sz="1200" cap="none" dirty="0">
            <a:solidFill>
              <a:schemeClr val="tx1"/>
            </a:solidFill>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2699</TotalTime>
  <Words>1178</Words>
  <Application>Microsoft Office PowerPoint</Application>
  <PresentationFormat>On-screen Show (16:9)</PresentationFormat>
  <Paragraphs>131</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BlackTie</vt:lpstr>
      <vt:lpstr>Employee email privacy</vt:lpstr>
      <vt:lpstr>why is employee email privacy a concern?</vt:lpstr>
      <vt:lpstr>“It is psychologically easier to self-disclose when no one is looking.”1</vt:lpstr>
      <vt:lpstr>is there a right to privacy to begin with?</vt:lpstr>
      <vt:lpstr>it depends on the employer</vt:lpstr>
      <vt:lpstr>The electronic communications privacy  act of 1986</vt:lpstr>
      <vt:lpstr>What about employees of private companies?</vt:lpstr>
      <vt:lpstr>policies</vt:lpstr>
      <vt:lpstr>PowerPoint Presentation</vt:lpstr>
      <vt:lpstr>Why would an employer look into email account records anyway?</vt:lpstr>
      <vt:lpstr>investigative interests (we hope)</vt:lpstr>
      <vt:lpstr>What can an employee do to protect themselves?</vt:lpstr>
      <vt:lpstr>before an issue arises - preventative</vt:lpstr>
      <vt:lpstr>after an issue arises - reactive</vt:lpstr>
      <vt:lpstr>bibliography</vt:lpstr>
    </vt:vector>
  </TitlesOfParts>
  <Company>Wheaton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email privacy</dc:title>
  <dc:creator>Emily Rose</dc:creator>
  <cp:lastModifiedBy>Emily Rose</cp:lastModifiedBy>
  <cp:revision>35</cp:revision>
  <dcterms:created xsi:type="dcterms:W3CDTF">2015-03-24T04:32:03Z</dcterms:created>
  <dcterms:modified xsi:type="dcterms:W3CDTF">2015-03-26T15:46:22Z</dcterms:modified>
</cp:coreProperties>
</file>