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2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77834" autoAdjust="0"/>
  </p:normalViewPr>
  <p:slideViewPr>
    <p:cSldViewPr>
      <p:cViewPr varScale="1">
        <p:scale>
          <a:sx n="57" d="100"/>
          <a:sy n="57" d="100"/>
        </p:scale>
        <p:origin x="-216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A1B33-E2EF-4A11-B17E-5B9CC613608A}" type="datetimeFigureOut">
              <a:rPr lang="en-US" smtClean="0"/>
              <a:t>3/24/2015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232AC7-A8AC-4C53-A2EE-94A6ACF370D6}" type="slidenum">
              <a:rPr lang="en-US" smtClean="0"/>
              <a:t>‹#›</a:t>
            </a:fld>
            <a:endParaRPr lang="en-US"/>
          </a:p>
        </p:txBody>
      </p:sp>
    </p:spTree>
    <p:extLst>
      <p:ext uri="{BB962C8B-B14F-4D97-AF65-F5344CB8AC3E}">
        <p14:creationId xmlns:p14="http://schemas.microsoft.com/office/powerpoint/2010/main" val="3487321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smtClean="0">
                <a:solidFill>
                  <a:srgbClr val="383943"/>
                </a:solidFill>
                <a:effectLst/>
                <a:latin typeface="Arial"/>
              </a:rPr>
              <a:t>The </a:t>
            </a:r>
            <a:r>
              <a:rPr lang="en-US" sz="1000" dirty="0" smtClean="0"/>
              <a:t>Electronic Communications Privacy Act &amp; the Stored Wire Electronic Communications Act together make the ECPA.</a:t>
            </a:r>
            <a:endParaRPr lang="en-US" sz="1000" b="0" i="0" dirty="0" smtClean="0">
              <a:solidFill>
                <a:srgbClr val="383943"/>
              </a:solidFill>
              <a:effectLst/>
              <a:latin typeface="Arial"/>
            </a:endParaRPr>
          </a:p>
          <a:p>
            <a:pPr marL="171450" indent="-171450">
              <a:buFont typeface="Arial" panose="020B0604020202020204" pitchFamily="34" charset="0"/>
              <a:buChar char="•"/>
            </a:pPr>
            <a:r>
              <a:rPr lang="en-US" sz="1000" b="0" i="0" dirty="0" smtClean="0">
                <a:solidFill>
                  <a:srgbClr val="383943"/>
                </a:solidFill>
                <a:effectLst/>
                <a:latin typeface="Arial"/>
              </a:rPr>
              <a:t>The ECPA updated the Federal Wiretap Act of 1968, which addressed interception of conversations using "hard" telephone lines, but did not apply to interception of computer and other digital and electronic communications.</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The ECPA</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protects wire, oral, and electronic communications while those communications are being made, are in transit, and when they are stored on computers. The Act applies to email, telephone conversations, and data stored electronically.</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 requires government entities to obtain a court order authorizing the installation and use of a pen register (a device that captures the dialed numbers and related information to which outgoing calls or communications are made by the subject) and/or a trap and trace (a device that captures the numbers and related information from which incoming calls and communications coming to the subject have originated).  No actual communications are intercepted by a pen register or trap and trace.  The authorization order can be issued on the basis of certification by the applicant that the information likely to be obtained is relevant to an ongoing criminal investigation being conducted by the applicant’s agency.</a:t>
            </a:r>
          </a:p>
          <a:p>
            <a:pPr marL="171450" indent="-171450">
              <a:buFont typeface="Arial" panose="020B0604020202020204" pitchFamily="34" charset="0"/>
              <a:buChar char="•"/>
            </a:pPr>
            <a:endParaRPr lang="en-US" sz="10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000" b="0" i="0" u="sng" kern="1200" dirty="0" smtClean="0">
                <a:solidFill>
                  <a:schemeClr val="tx1"/>
                </a:solidFill>
                <a:effectLst/>
                <a:latin typeface="+mn-lt"/>
                <a:ea typeface="+mn-ea"/>
                <a:cs typeface="+mn-cs"/>
              </a:rPr>
              <a:t>EXCEPTIONS: </a:t>
            </a:r>
            <a:r>
              <a:rPr lang="en-US" sz="1200" b="0" i="0" kern="1200" dirty="0" smtClean="0">
                <a:solidFill>
                  <a:schemeClr val="tx1"/>
                </a:solidFill>
                <a:effectLst/>
                <a:latin typeface="+mn-lt"/>
                <a:ea typeface="+mn-ea"/>
                <a:cs typeface="+mn-cs"/>
              </a:rPr>
              <a:t>Title I provides exceptions for operators and service providers for uses in the normal course of his employment while engaged in any activity which is a necessary incident to the rendition of his service and for persons authorized by law to intercept wire, oral, or electronic communications or to conduct electronic surveillance. It provides procedures for Federal, State, and other government officers to obtain judicial authorization for intercepting such communications, and regulates the use and disclosure of information obtained through authorized wiretapping. A judge may issue a warrant authorizing interception of communications for up to 30 days upon a showing of probable cause that the interception will reveal evidence that an individual is committing, has committed, or is about to commit a "particular offense“.</a:t>
            </a:r>
          </a:p>
          <a:p>
            <a:pPr marL="171450" indent="-171450">
              <a:buFont typeface="Arial" panose="020B0604020202020204" pitchFamily="34" charset="0"/>
              <a:buChar char="•"/>
            </a:pPr>
            <a:endParaRPr lang="en-US" sz="1200" b="0" i="0" u="sng"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kern="1200" dirty="0" smtClean="0">
                <a:solidFill>
                  <a:schemeClr val="tx1"/>
                </a:solidFill>
                <a:effectLst/>
                <a:latin typeface="+mn-lt"/>
                <a:ea typeface="+mn-ea"/>
                <a:cs typeface="+mn-cs"/>
              </a:rPr>
              <a:t>SIGNIFICANT AMENDMENTS</a:t>
            </a:r>
          </a:p>
          <a:p>
            <a:pPr marL="628650" lvl="1" indent="-171450">
              <a:buFont typeface="Arial" panose="020B0604020202020204" pitchFamily="34" charset="0"/>
              <a:buChar char="•"/>
            </a:pPr>
            <a:r>
              <a:rPr lang="en-US" sz="1200" b="0" i="0" u="none" kern="1200" dirty="0" err="1" smtClean="0">
                <a:solidFill>
                  <a:schemeClr val="tx1"/>
                </a:solidFill>
                <a:effectLst/>
                <a:latin typeface="+mn-lt"/>
                <a:ea typeface="+mn-ea"/>
                <a:cs typeface="+mn-cs"/>
              </a:rPr>
              <a:t>CALEA</a:t>
            </a:r>
            <a:r>
              <a:rPr lang="en-US" sz="1200" b="0" i="0" u="none" kern="1200" dirty="0" smtClean="0">
                <a:solidFill>
                  <a:schemeClr val="tx1"/>
                </a:solidFill>
                <a:effectLst/>
                <a:latin typeface="+mn-lt"/>
                <a:ea typeface="+mn-ea"/>
                <a:cs typeface="+mn-cs"/>
              </a:rPr>
              <a:t>: </a:t>
            </a:r>
            <a:r>
              <a:rPr lang="en-US" dirty="0" smtClean="0"/>
              <a:t>The Communications Assistance to Law Enforcement Act of</a:t>
            </a:r>
            <a:r>
              <a:rPr lang="en-US" baseline="0" dirty="0" smtClean="0"/>
              <a:t> 1994 enhanced the ability of law enforcement agencies to conduct electronic surveillance by requiring that telecommunications carriers and manufacturers of telecommunications equipment modify and design their equipment and services to ensure that they have built-in surveillance capabilities, allowing federal agencies to wiretap any telephone traffic.  It has since been extended to cover communication methods such as broadband internet.</a:t>
            </a:r>
            <a:endParaRPr lang="en-US" sz="1200" b="0" i="0" u="none"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smtClean="0">
                <a:solidFill>
                  <a:srgbClr val="383943"/>
                </a:solidFill>
                <a:effectLst/>
                <a:latin typeface="Arial"/>
              </a:rPr>
              <a:t>The </a:t>
            </a:r>
            <a:r>
              <a:rPr lang="en-US" sz="1000" b="0" i="0" baseline="0" dirty="0" smtClean="0">
                <a:solidFill>
                  <a:srgbClr val="383943"/>
                </a:solidFill>
                <a:effectLst/>
                <a:latin typeface="Arial"/>
              </a:rPr>
              <a:t>USA PATRIOT Act</a:t>
            </a:r>
            <a:r>
              <a:rPr lang="en-US" sz="1000" b="0" i="0" dirty="0" smtClean="0">
                <a:solidFill>
                  <a:srgbClr val="383943"/>
                </a:solidFill>
                <a:effectLst/>
                <a:latin typeface="Arial"/>
              </a:rPr>
              <a:t>, clarifies and updates the ECPA to keep pace with the evolution of new communications technologies and methods, including easing restrictions on law enforcement access to stored communications in some cases.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smtClean="0">
                <a:solidFill>
                  <a:srgbClr val="383943"/>
                </a:solidFill>
                <a:effectLst/>
                <a:latin typeface="Arial"/>
              </a:rPr>
              <a:t>The </a:t>
            </a:r>
            <a:r>
              <a:rPr lang="en-US" sz="1000" b="0" i="0" dirty="0" err="1" smtClean="0">
                <a:solidFill>
                  <a:srgbClr val="383943"/>
                </a:solidFill>
                <a:effectLst/>
                <a:latin typeface="Arial"/>
              </a:rPr>
              <a:t>FISA</a:t>
            </a:r>
            <a:r>
              <a:rPr lang="en-US" sz="1000" b="0" i="0" dirty="0" smtClean="0">
                <a:solidFill>
                  <a:srgbClr val="383943"/>
                </a:solidFill>
                <a:effectLst/>
                <a:latin typeface="Arial"/>
              </a:rPr>
              <a:t> Amendment</a:t>
            </a:r>
            <a:r>
              <a:rPr lang="en-US" sz="1000" b="0" i="0" baseline="0" dirty="0" smtClean="0">
                <a:solidFill>
                  <a:srgbClr val="383943"/>
                </a:solidFill>
                <a:effectLst/>
                <a:latin typeface="Arial"/>
              </a:rPr>
              <a:t> Act of 2008 amended the Foreign Intelligence Surveillance Act of 1978 to ‘establish a procedure for authorizing certain acquisitions of foreign intelligence, and for other purposes.’</a:t>
            </a:r>
            <a:endParaRPr lang="en-US" sz="1000" u="none" dirty="0"/>
          </a:p>
        </p:txBody>
      </p:sp>
      <p:sp>
        <p:nvSpPr>
          <p:cNvPr id="4" name="Slide Number Placeholder 3"/>
          <p:cNvSpPr>
            <a:spLocks noGrp="1"/>
          </p:cNvSpPr>
          <p:nvPr>
            <p:ph type="sldNum" sz="quarter" idx="10"/>
          </p:nvPr>
        </p:nvSpPr>
        <p:spPr/>
        <p:txBody>
          <a:bodyPr/>
          <a:lstStyle/>
          <a:p>
            <a:fld id="{92232AC7-A8AC-4C53-A2EE-94A6ACF370D6}" type="slidenum">
              <a:rPr lang="en-US" smtClean="0"/>
              <a:t>3</a:t>
            </a:fld>
            <a:endParaRPr lang="en-US"/>
          </a:p>
        </p:txBody>
      </p:sp>
    </p:spTree>
    <p:extLst>
      <p:ext uri="{BB962C8B-B14F-4D97-AF65-F5344CB8AC3E}">
        <p14:creationId xmlns:p14="http://schemas.microsoft.com/office/powerpoint/2010/main" val="1108895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Electronic Communications Act of 1986 does very little to protect employee email privacy because (technically) employees’ corporate email accounts are the property of the company.</a:t>
            </a:r>
            <a:endParaRPr lang="en-US" dirty="0"/>
          </a:p>
        </p:txBody>
      </p:sp>
      <p:sp>
        <p:nvSpPr>
          <p:cNvPr id="4" name="Slide Number Placeholder 3"/>
          <p:cNvSpPr>
            <a:spLocks noGrp="1"/>
          </p:cNvSpPr>
          <p:nvPr>
            <p:ph type="sldNum" sz="quarter" idx="10"/>
          </p:nvPr>
        </p:nvSpPr>
        <p:spPr/>
        <p:txBody>
          <a:bodyPr/>
          <a:lstStyle/>
          <a:p>
            <a:fld id="{92232AC7-A8AC-4C53-A2EE-94A6ACF370D6}" type="slidenum">
              <a:rPr lang="en-US" smtClean="0"/>
              <a:t>4</a:t>
            </a:fld>
            <a:endParaRPr lang="en-US"/>
          </a:p>
        </p:txBody>
      </p:sp>
    </p:spTree>
    <p:extLst>
      <p:ext uri="{BB962C8B-B14F-4D97-AF65-F5344CB8AC3E}">
        <p14:creationId xmlns:p14="http://schemas.microsoft.com/office/powerpoint/2010/main" val="283419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created for </a:t>
            </a:r>
            <a:r>
              <a:rPr lang="en-US" i="1" dirty="0" smtClean="0"/>
              <a:t>Katz</a:t>
            </a:r>
            <a:r>
              <a:rPr lang="en-US" i="1" baseline="0" dirty="0" smtClean="0"/>
              <a:t> v. United States </a:t>
            </a:r>
            <a:r>
              <a:rPr lang="en-US" i="0" baseline="0" dirty="0" smtClean="0"/>
              <a:t>in 1967, where </a:t>
            </a:r>
            <a:r>
              <a:rPr lang="en-US" sz="1200" kern="1200" dirty="0" smtClean="0">
                <a:solidFill>
                  <a:schemeClr val="tx1"/>
                </a:solidFill>
                <a:effectLst/>
                <a:latin typeface="+mn-lt"/>
                <a:ea typeface="+mn-ea"/>
                <a:cs typeface="+mn-cs"/>
              </a:rPr>
              <a:t>the evidence brought against Katz was obtained by the FBI by using a wiretap on the public phone booth Katz was using without first obtaining a warrant.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first step required Katz to prove he had an actual expectation of privacy and the second was determining whether the defendant (FBI) had sufficient reason perform the search. Katz proved he had a reasonable expectation of privacy because the telephone booth was public and there were no postings informing users that it was under surveillance.  For the second step, it was determined that placing a wiretap on a public phone booth without a warrant is a violation of the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amendment because it is an unreasonable search of private property. </a:t>
            </a:r>
            <a:endParaRPr lang="en-US" dirty="0"/>
          </a:p>
        </p:txBody>
      </p:sp>
      <p:sp>
        <p:nvSpPr>
          <p:cNvPr id="4" name="Slide Number Placeholder 3"/>
          <p:cNvSpPr>
            <a:spLocks noGrp="1"/>
          </p:cNvSpPr>
          <p:nvPr>
            <p:ph type="sldNum" sz="quarter" idx="10"/>
          </p:nvPr>
        </p:nvSpPr>
        <p:spPr/>
        <p:txBody>
          <a:bodyPr/>
          <a:lstStyle/>
          <a:p>
            <a:fld id="{92232AC7-A8AC-4C53-A2EE-94A6ACF370D6}" type="slidenum">
              <a:rPr lang="en-US" smtClean="0"/>
              <a:t>5</a:t>
            </a:fld>
            <a:endParaRPr lang="en-US"/>
          </a:p>
        </p:txBody>
      </p:sp>
    </p:spTree>
    <p:extLst>
      <p:ext uri="{BB962C8B-B14F-4D97-AF65-F5344CB8AC3E}">
        <p14:creationId xmlns:p14="http://schemas.microsoft.com/office/powerpoint/2010/main" val="188469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AE4B3353-397C-46C6-A6A1-DE249ABC5785}" type="datetimeFigureOut">
              <a:rPr lang="en-US" smtClean="0"/>
              <a:t>3/24/2015</a:t>
            </a:fld>
            <a:endParaRPr lang="en-US"/>
          </a:p>
        </p:txBody>
      </p:sp>
      <p:sp>
        <p:nvSpPr>
          <p:cNvPr id="17" name="Slide Number Placeholder 16"/>
          <p:cNvSpPr>
            <a:spLocks noGrp="1"/>
          </p:cNvSpPr>
          <p:nvPr>
            <p:ph type="sldNum" sz="quarter" idx="11"/>
          </p:nvPr>
        </p:nvSpPr>
        <p:spPr/>
        <p:txBody>
          <a:bodyPr/>
          <a:lstStyle/>
          <a:p>
            <a:fld id="{E14B337D-EC90-4C2E-8778-DD7D8A22BFCE}"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4B3353-397C-46C6-A6A1-DE249ABC5785}"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B337D-EC90-4C2E-8778-DD7D8A22BF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4B3353-397C-46C6-A6A1-DE249ABC5785}"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B337D-EC90-4C2E-8778-DD7D8A22BFCE}"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AE4B3353-397C-46C6-A6A1-DE249ABC5785}" type="datetimeFigureOut">
              <a:rPr lang="en-US" smtClean="0"/>
              <a:t>3/24/2015</a:t>
            </a:fld>
            <a:endParaRPr lang="en-US"/>
          </a:p>
        </p:txBody>
      </p:sp>
      <p:sp>
        <p:nvSpPr>
          <p:cNvPr id="12" name="Slide Number Placeholder 11"/>
          <p:cNvSpPr>
            <a:spLocks noGrp="1"/>
          </p:cNvSpPr>
          <p:nvPr>
            <p:ph type="sldNum" sz="quarter" idx="15"/>
          </p:nvPr>
        </p:nvSpPr>
        <p:spPr/>
        <p:txBody>
          <a:bodyPr/>
          <a:lstStyle/>
          <a:p>
            <a:fld id="{E14B337D-EC90-4C2E-8778-DD7D8A22BFCE}"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AE4B3353-397C-46C6-A6A1-DE249ABC5785}" type="datetimeFigureOut">
              <a:rPr lang="en-US" smtClean="0"/>
              <a:t>3/24/2015</a:t>
            </a:fld>
            <a:endParaRPr lang="en-US"/>
          </a:p>
        </p:txBody>
      </p:sp>
      <p:sp>
        <p:nvSpPr>
          <p:cNvPr id="14" name="Slide Number Placeholder 13"/>
          <p:cNvSpPr>
            <a:spLocks noGrp="1"/>
          </p:cNvSpPr>
          <p:nvPr>
            <p:ph type="sldNum" sz="quarter" idx="11"/>
          </p:nvPr>
        </p:nvSpPr>
        <p:spPr/>
        <p:txBody>
          <a:bodyPr/>
          <a:lstStyle/>
          <a:p>
            <a:fld id="{E14B337D-EC90-4C2E-8778-DD7D8A22BFCE}"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AE4B3353-397C-46C6-A6A1-DE249ABC5785}" type="datetimeFigureOut">
              <a:rPr lang="en-US" smtClean="0"/>
              <a:t>3/24/2015</a:t>
            </a:fld>
            <a:endParaRPr lang="en-US"/>
          </a:p>
        </p:txBody>
      </p:sp>
      <p:sp>
        <p:nvSpPr>
          <p:cNvPr id="12" name="Slide Number Placeholder 11"/>
          <p:cNvSpPr>
            <a:spLocks noGrp="1"/>
          </p:cNvSpPr>
          <p:nvPr>
            <p:ph type="sldNum" sz="quarter" idx="16"/>
          </p:nvPr>
        </p:nvSpPr>
        <p:spPr/>
        <p:txBody>
          <a:bodyPr/>
          <a:lstStyle/>
          <a:p>
            <a:fld id="{E14B337D-EC90-4C2E-8778-DD7D8A22BFCE}"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AE4B3353-397C-46C6-A6A1-DE249ABC5785}" type="datetimeFigureOut">
              <a:rPr lang="en-US" smtClean="0"/>
              <a:t>3/24/2015</a:t>
            </a:fld>
            <a:endParaRPr lang="en-US"/>
          </a:p>
        </p:txBody>
      </p:sp>
      <p:sp>
        <p:nvSpPr>
          <p:cNvPr id="12" name="Slide Number Placeholder 11"/>
          <p:cNvSpPr>
            <a:spLocks noGrp="1"/>
          </p:cNvSpPr>
          <p:nvPr>
            <p:ph type="sldNum" sz="quarter" idx="17"/>
          </p:nvPr>
        </p:nvSpPr>
        <p:spPr/>
        <p:txBody>
          <a:bodyPr/>
          <a:lstStyle/>
          <a:p>
            <a:fld id="{E14B337D-EC90-4C2E-8778-DD7D8A22BFCE}"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AE4B3353-397C-46C6-A6A1-DE249ABC5785}" type="datetimeFigureOut">
              <a:rPr lang="en-US" smtClean="0"/>
              <a:t>3/24/2015</a:t>
            </a:fld>
            <a:endParaRPr lang="en-US"/>
          </a:p>
        </p:txBody>
      </p:sp>
      <p:sp>
        <p:nvSpPr>
          <p:cNvPr id="16" name="Slide Number Placeholder 15"/>
          <p:cNvSpPr>
            <a:spLocks noGrp="1"/>
          </p:cNvSpPr>
          <p:nvPr>
            <p:ph type="sldNum" sz="quarter" idx="11"/>
          </p:nvPr>
        </p:nvSpPr>
        <p:spPr/>
        <p:txBody>
          <a:bodyPr/>
          <a:lstStyle/>
          <a:p>
            <a:fld id="{E14B337D-EC90-4C2E-8778-DD7D8A22BFCE}"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E4B3353-397C-46C6-A6A1-DE249ABC5785}" type="datetimeFigureOut">
              <a:rPr lang="en-US" smtClean="0"/>
              <a:t>3/24/2015</a:t>
            </a:fld>
            <a:endParaRPr lang="en-US"/>
          </a:p>
        </p:txBody>
      </p:sp>
      <p:sp>
        <p:nvSpPr>
          <p:cNvPr id="8" name="Slide Number Placeholder 7"/>
          <p:cNvSpPr>
            <a:spLocks noGrp="1"/>
          </p:cNvSpPr>
          <p:nvPr>
            <p:ph type="sldNum" sz="quarter" idx="11"/>
          </p:nvPr>
        </p:nvSpPr>
        <p:spPr/>
        <p:txBody>
          <a:bodyPr/>
          <a:lstStyle/>
          <a:p>
            <a:fld id="{E14B337D-EC90-4C2E-8778-DD7D8A22BFC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AE4B3353-397C-46C6-A6A1-DE249ABC5785}" type="datetimeFigureOut">
              <a:rPr lang="en-US" smtClean="0"/>
              <a:t>3/24/2015</a:t>
            </a:fld>
            <a:endParaRPr lang="en-US"/>
          </a:p>
        </p:txBody>
      </p:sp>
      <p:sp>
        <p:nvSpPr>
          <p:cNvPr id="19" name="Slide Number Placeholder 18"/>
          <p:cNvSpPr>
            <a:spLocks noGrp="1"/>
          </p:cNvSpPr>
          <p:nvPr>
            <p:ph type="sldNum" sz="quarter" idx="16"/>
          </p:nvPr>
        </p:nvSpPr>
        <p:spPr/>
        <p:txBody>
          <a:bodyPr/>
          <a:lstStyle/>
          <a:p>
            <a:fld id="{E14B337D-EC90-4C2E-8778-DD7D8A22BFCE}"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AE4B3353-397C-46C6-A6A1-DE249ABC5785}" type="datetimeFigureOut">
              <a:rPr lang="en-US" smtClean="0"/>
              <a:t>3/24/2015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E14B337D-EC90-4C2E-8778-DD7D8A22BFCE}"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AE4B3353-397C-46C6-A6A1-DE249ABC5785}" type="datetimeFigureOut">
              <a:rPr lang="en-US" smtClean="0"/>
              <a:t>3/24/2015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E14B337D-EC90-4C2E-8778-DD7D8A22BFCE}"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Policies and Practices</a:t>
            </a:r>
            <a:endParaRPr lang="en-US" dirty="0"/>
          </a:p>
        </p:txBody>
      </p:sp>
      <p:sp>
        <p:nvSpPr>
          <p:cNvPr id="2" name="Title 1"/>
          <p:cNvSpPr>
            <a:spLocks noGrp="1"/>
          </p:cNvSpPr>
          <p:nvPr>
            <p:ph type="title"/>
          </p:nvPr>
        </p:nvSpPr>
        <p:spPr/>
        <p:txBody>
          <a:bodyPr/>
          <a:lstStyle/>
          <a:p>
            <a:r>
              <a:rPr lang="en-US" dirty="0" smtClean="0"/>
              <a:t>Employee email privacy</a:t>
            </a:r>
            <a:endParaRPr lang="en-US" dirty="0"/>
          </a:p>
        </p:txBody>
      </p:sp>
    </p:spTree>
    <p:extLst>
      <p:ext uri="{BB962C8B-B14F-4D97-AF65-F5344CB8AC3E}">
        <p14:creationId xmlns:p14="http://schemas.microsoft.com/office/powerpoint/2010/main" val="3560966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United States Department of Justice. (1986, October 21). </a:t>
            </a:r>
            <a:r>
              <a:rPr lang="en-US" i="1" dirty="0"/>
              <a:t>Electronic Communications Privacy Act of 1986.</a:t>
            </a:r>
            <a:r>
              <a:rPr lang="en-US" dirty="0"/>
              <a:t> </a:t>
            </a:r>
            <a:endParaRPr lang="en-US" dirty="0" smtClean="0"/>
          </a:p>
          <a:p>
            <a:pPr algn="l"/>
            <a:endParaRPr lang="en-US" dirty="0"/>
          </a:p>
          <a:p>
            <a:pPr algn="l"/>
            <a:endParaRPr lang="en-US" dirty="0"/>
          </a:p>
        </p:txBody>
      </p:sp>
      <p:sp>
        <p:nvSpPr>
          <p:cNvPr id="3" name="Title 2"/>
          <p:cNvSpPr>
            <a:spLocks noGrp="1"/>
          </p:cNvSpPr>
          <p:nvPr>
            <p:ph type="title"/>
          </p:nvPr>
        </p:nvSpPr>
        <p:spPr/>
        <p:txBody>
          <a:bodyPr/>
          <a:lstStyle/>
          <a:p>
            <a:r>
              <a:rPr lang="en-US" dirty="0" smtClean="0"/>
              <a:t>Bibliography</a:t>
            </a:r>
            <a:endParaRPr lang="en-US" dirty="0"/>
          </a:p>
        </p:txBody>
      </p:sp>
    </p:spTree>
    <p:extLst>
      <p:ext uri="{BB962C8B-B14F-4D97-AF65-F5344CB8AC3E}">
        <p14:creationId xmlns:p14="http://schemas.microsoft.com/office/powerpoint/2010/main" val="2081877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law say?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22930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57200" y="2020824"/>
            <a:ext cx="4114799" cy="4005072"/>
          </a:xfrm>
        </p:spPr>
        <p:txBody>
          <a:bodyPr>
            <a:normAutofit fontScale="92500" lnSpcReduction="20000"/>
          </a:bodyPr>
          <a:lstStyle/>
          <a:p>
            <a:r>
              <a:rPr lang="en-US" u="sng" dirty="0"/>
              <a:t>THE ECPA HAS 3 TITLES</a:t>
            </a:r>
            <a:endParaRPr lang="en-US" dirty="0"/>
          </a:p>
          <a:p>
            <a:pPr marL="457200" indent="-457200" algn="l">
              <a:buFont typeface="+mj-lt"/>
              <a:buAutoNum type="arabicPeriod"/>
            </a:pPr>
            <a:r>
              <a:rPr lang="en-US" dirty="0" smtClean="0"/>
              <a:t>The </a:t>
            </a:r>
            <a:r>
              <a:rPr lang="en-US" dirty="0"/>
              <a:t>Wiretap </a:t>
            </a:r>
            <a:r>
              <a:rPr lang="en-US" dirty="0" smtClean="0"/>
              <a:t>Act</a:t>
            </a:r>
            <a:endParaRPr lang="en-US" dirty="0"/>
          </a:p>
          <a:p>
            <a:pPr marL="457200" lvl="1" indent="-285750" algn="l"/>
            <a:r>
              <a:rPr lang="en-US" dirty="0" smtClean="0"/>
              <a:t>Prohibits any intentional interception, use, disclosure, or acquisition of any wire, oral, or electronic communication of any other person.</a:t>
            </a:r>
          </a:p>
          <a:p>
            <a:pPr marL="457200" indent="-457200" algn="l">
              <a:buFont typeface="+mj-lt"/>
              <a:buAutoNum type="arabicPeriod"/>
            </a:pPr>
            <a:r>
              <a:rPr lang="en-US" dirty="0" smtClean="0"/>
              <a:t>The Stored Communications Act</a:t>
            </a:r>
            <a:endParaRPr lang="en-US" dirty="0"/>
          </a:p>
          <a:p>
            <a:pPr marL="457200" lvl="1" indent="-285750" algn="l"/>
            <a:r>
              <a:rPr lang="en-US" dirty="0" smtClean="0"/>
              <a:t>Protects the privacy of the files stored by service providers and of records held </a:t>
            </a:r>
            <a:r>
              <a:rPr lang="en-US" i="1" dirty="0" smtClean="0"/>
              <a:t>about</a:t>
            </a:r>
            <a:r>
              <a:rPr lang="en-US" dirty="0" smtClean="0"/>
              <a:t> the subscriber by service providers.</a:t>
            </a:r>
          </a:p>
          <a:p>
            <a:pPr marL="457200" indent="-457200" algn="l">
              <a:buFont typeface="+mj-lt"/>
              <a:buAutoNum type="arabicPeriod"/>
            </a:pPr>
            <a:r>
              <a:rPr lang="en-US" dirty="0" smtClean="0"/>
              <a:t>Pen Registers and Trap &amp; Traces</a:t>
            </a:r>
          </a:p>
          <a:p>
            <a:pPr marL="457200" lvl="1" indent="-285750" algn="l"/>
            <a:r>
              <a:rPr lang="en-US" dirty="0" smtClean="0"/>
              <a:t>Requires government persons to obtain a court order authorizing the instillation and use of a pen register and/or a trap and trace.</a:t>
            </a:r>
            <a:endParaRPr lang="en-US" dirty="0"/>
          </a:p>
          <a:p>
            <a:pPr marL="457200" lvl="1" indent="-285750" algn="l"/>
            <a:endParaRPr lang="en-US" dirty="0"/>
          </a:p>
          <a:p>
            <a:pPr lvl="1" algn="l"/>
            <a:endParaRPr lang="en-US" dirty="0"/>
          </a:p>
          <a:p>
            <a:pPr lvl="1" algn="l"/>
            <a:endParaRPr lang="en-US" dirty="0"/>
          </a:p>
        </p:txBody>
      </p:sp>
      <p:sp>
        <p:nvSpPr>
          <p:cNvPr id="5" name="Content Placeholder 4"/>
          <p:cNvSpPr>
            <a:spLocks noGrp="1"/>
          </p:cNvSpPr>
          <p:nvPr>
            <p:ph sz="quarter" idx="14"/>
          </p:nvPr>
        </p:nvSpPr>
        <p:spPr/>
        <p:txBody>
          <a:bodyPr>
            <a:normAutofit/>
          </a:bodyPr>
          <a:lstStyle/>
          <a:p>
            <a:r>
              <a:rPr lang="en-US" u="sng" dirty="0" smtClean="0"/>
              <a:t>EXCEPTIONS</a:t>
            </a:r>
          </a:p>
          <a:p>
            <a:r>
              <a:rPr lang="en-US" dirty="0" smtClean="0"/>
              <a:t>Title 1 provides exceptions for operators, service providers, and government officers.</a:t>
            </a:r>
          </a:p>
          <a:p>
            <a:endParaRPr lang="en-US" dirty="0" smtClean="0"/>
          </a:p>
          <a:p>
            <a:r>
              <a:rPr lang="en-US" u="sng" dirty="0" smtClean="0"/>
              <a:t>SIGNIFICANT AMENDMENTS</a:t>
            </a:r>
          </a:p>
          <a:p>
            <a:pPr marL="342900" indent="-342900" algn="l">
              <a:buFont typeface="Arial" panose="020B0604020202020204" pitchFamily="34" charset="0"/>
              <a:buChar char="•"/>
            </a:pPr>
            <a:r>
              <a:rPr lang="en-US" dirty="0" err="1" smtClean="0"/>
              <a:t>CALEA</a:t>
            </a:r>
            <a:r>
              <a:rPr lang="en-US" dirty="0" smtClean="0"/>
              <a:t> (1994)</a:t>
            </a:r>
          </a:p>
          <a:p>
            <a:pPr marL="342900" indent="-342900" algn="l">
              <a:buFont typeface="Arial" panose="020B0604020202020204" pitchFamily="34" charset="0"/>
              <a:buChar char="•"/>
            </a:pPr>
            <a:r>
              <a:rPr lang="en-US" dirty="0"/>
              <a:t>T</a:t>
            </a:r>
            <a:r>
              <a:rPr lang="en-US" dirty="0" smtClean="0"/>
              <a:t>he USA PATRIOT ACT (2001)</a:t>
            </a:r>
          </a:p>
          <a:p>
            <a:pPr marL="342900" indent="-342900" algn="l">
              <a:buFont typeface="Arial" panose="020B0604020202020204" pitchFamily="34" charset="0"/>
              <a:buChar char="•"/>
            </a:pPr>
            <a:r>
              <a:rPr lang="en-US" dirty="0" smtClean="0"/>
              <a:t>The </a:t>
            </a:r>
            <a:r>
              <a:rPr lang="en-US" dirty="0" err="1" smtClean="0"/>
              <a:t>FISA</a:t>
            </a:r>
            <a:r>
              <a:rPr lang="en-US" dirty="0" smtClean="0"/>
              <a:t> Amendment Act (2008)</a:t>
            </a:r>
            <a:endParaRPr lang="en-US" dirty="0"/>
          </a:p>
        </p:txBody>
      </p:sp>
      <p:sp>
        <p:nvSpPr>
          <p:cNvPr id="3" name="Title 2"/>
          <p:cNvSpPr>
            <a:spLocks noGrp="1"/>
          </p:cNvSpPr>
          <p:nvPr>
            <p:ph type="title"/>
          </p:nvPr>
        </p:nvSpPr>
        <p:spPr/>
        <p:txBody>
          <a:bodyPr>
            <a:normAutofit fontScale="90000"/>
          </a:bodyPr>
          <a:lstStyle/>
          <a:p>
            <a:r>
              <a:rPr lang="en-US" dirty="0" smtClean="0"/>
              <a:t>The electronic communications privacy  act of 1986</a:t>
            </a:r>
            <a:endParaRPr lang="en-US" dirty="0"/>
          </a:p>
        </p:txBody>
      </p:sp>
    </p:spTree>
    <p:extLst>
      <p:ext uri="{BB962C8B-B14F-4D97-AF65-F5344CB8AC3E}">
        <p14:creationId xmlns:p14="http://schemas.microsoft.com/office/powerpoint/2010/main" val="2238633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normAutofit/>
          </a:bodyPr>
          <a:lstStyle/>
          <a:p>
            <a:r>
              <a:rPr lang="en-US" sz="3600" dirty="0" smtClean="0"/>
              <a:t>Not a lot.</a:t>
            </a:r>
            <a:endParaRPr lang="en-US" sz="3600" dirty="0"/>
          </a:p>
        </p:txBody>
      </p:sp>
      <p:sp>
        <p:nvSpPr>
          <p:cNvPr id="4" name="Title 3"/>
          <p:cNvSpPr>
            <a:spLocks noGrp="1"/>
          </p:cNvSpPr>
          <p:nvPr>
            <p:ph type="title"/>
          </p:nvPr>
        </p:nvSpPr>
        <p:spPr/>
        <p:txBody>
          <a:bodyPr/>
          <a:lstStyle/>
          <a:p>
            <a:r>
              <a:rPr lang="en-US" dirty="0" smtClean="0"/>
              <a:t>what does this mean for employee email privacy?</a:t>
            </a:r>
            <a:endParaRPr lang="en-US" dirty="0"/>
          </a:p>
        </p:txBody>
      </p:sp>
    </p:spTree>
    <p:extLst>
      <p:ext uri="{BB962C8B-B14F-4D97-AF65-F5344CB8AC3E}">
        <p14:creationId xmlns:p14="http://schemas.microsoft.com/office/powerpoint/2010/main" val="573801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sz="2800" b="1" i="1" dirty="0" smtClean="0">
                <a:solidFill>
                  <a:srgbClr val="7030A0"/>
                </a:solidFill>
              </a:rPr>
              <a:t>The Two-Step Test</a:t>
            </a:r>
            <a:endParaRPr lang="en-US" sz="2800" b="1" i="1" dirty="0">
              <a:solidFill>
                <a:srgbClr val="7030A0"/>
              </a:solidFill>
            </a:endParaRPr>
          </a:p>
          <a:p>
            <a:r>
              <a:rPr lang="en-US" sz="2400" b="1" i="1" dirty="0" smtClean="0">
                <a:solidFill>
                  <a:srgbClr val="A162D0"/>
                </a:solidFill>
              </a:rPr>
              <a:t>1. Reasonable Expectations of Privacy</a:t>
            </a:r>
          </a:p>
          <a:p>
            <a:r>
              <a:rPr lang="en-US" i="1" dirty="0" smtClean="0"/>
              <a:t>Did the employee have any (valid) reason to expect their account records were private?</a:t>
            </a:r>
          </a:p>
          <a:p>
            <a:r>
              <a:rPr lang="en-US" dirty="0" smtClean="0"/>
              <a:t>User experience with/understanding of technology</a:t>
            </a:r>
          </a:p>
          <a:p>
            <a:r>
              <a:rPr lang="en-US" dirty="0" smtClean="0"/>
              <a:t>Management policies</a:t>
            </a:r>
          </a:p>
          <a:p>
            <a:r>
              <a:rPr lang="en-US" dirty="0" smtClean="0"/>
              <a:t>Employee-Employer conversations</a:t>
            </a:r>
          </a:p>
          <a:p>
            <a:endParaRPr lang="en-US" dirty="0" smtClean="0"/>
          </a:p>
          <a:p>
            <a:r>
              <a:rPr lang="en-US" sz="2400" b="1" i="1" dirty="0" smtClean="0">
                <a:solidFill>
                  <a:srgbClr val="A162D0"/>
                </a:solidFill>
              </a:rPr>
              <a:t>2. Sufficient Reason for Search/Seizure</a:t>
            </a:r>
          </a:p>
          <a:p>
            <a:r>
              <a:rPr lang="en-US" i="1" dirty="0" smtClean="0"/>
              <a:t>What reason did the employer have for viewing an employee’s email records?</a:t>
            </a:r>
          </a:p>
          <a:p>
            <a:r>
              <a:rPr lang="en-US" dirty="0" smtClean="0"/>
              <a:t>Harassment Claims</a:t>
            </a:r>
          </a:p>
          <a:p>
            <a:r>
              <a:rPr lang="en-US" dirty="0" smtClean="0"/>
              <a:t>Internal Investigations</a:t>
            </a:r>
          </a:p>
          <a:p>
            <a:r>
              <a:rPr lang="en-US" dirty="0" smtClean="0"/>
              <a:t>Information Sensitivity</a:t>
            </a:r>
          </a:p>
          <a:p>
            <a:endParaRPr lang="en-US" dirty="0" smtClean="0"/>
          </a:p>
          <a:p>
            <a:endParaRPr lang="en-US" dirty="0"/>
          </a:p>
          <a:p>
            <a:endParaRPr lang="en-US" dirty="0" smtClean="0"/>
          </a:p>
        </p:txBody>
      </p:sp>
      <p:sp>
        <p:nvSpPr>
          <p:cNvPr id="3" name="Title 2"/>
          <p:cNvSpPr>
            <a:spLocks noGrp="1"/>
          </p:cNvSpPr>
          <p:nvPr>
            <p:ph type="title"/>
          </p:nvPr>
        </p:nvSpPr>
        <p:spPr/>
        <p:txBody>
          <a:bodyPr/>
          <a:lstStyle/>
          <a:p>
            <a:r>
              <a:rPr lang="en-US" dirty="0" smtClean="0"/>
              <a:t>So how is employee email privacy handled?</a:t>
            </a:r>
            <a:endParaRPr lang="en-US" dirty="0"/>
          </a:p>
        </p:txBody>
      </p:sp>
    </p:spTree>
    <p:extLst>
      <p:ext uri="{BB962C8B-B14F-4D97-AF65-F5344CB8AC3E}">
        <p14:creationId xmlns:p14="http://schemas.microsoft.com/office/powerpoint/2010/main" val="3335560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33206" y="1895929"/>
            <a:ext cx="7077589" cy="4809671"/>
          </a:xfrm>
        </p:spPr>
      </p:pic>
      <p:sp>
        <p:nvSpPr>
          <p:cNvPr id="4" name="Title 3"/>
          <p:cNvSpPr>
            <a:spLocks noGrp="1"/>
          </p:cNvSpPr>
          <p:nvPr>
            <p:ph type="title"/>
          </p:nvPr>
        </p:nvSpPr>
        <p:spPr/>
        <p:txBody>
          <a:bodyPr/>
          <a:lstStyle/>
          <a:p>
            <a:r>
              <a:rPr lang="en-US" dirty="0" smtClean="0"/>
              <a:t>Step 1: perceived email privacy</a:t>
            </a:r>
            <a:endParaRPr lang="en-US" dirty="0"/>
          </a:p>
        </p:txBody>
      </p:sp>
    </p:spTree>
    <p:extLst>
      <p:ext uri="{BB962C8B-B14F-4D97-AF65-F5344CB8AC3E}">
        <p14:creationId xmlns:p14="http://schemas.microsoft.com/office/powerpoint/2010/main" val="4243766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438400"/>
            <a:ext cx="8229600" cy="3581400"/>
          </a:xfrm>
        </p:spPr>
        <p:txBody>
          <a:bodyPr>
            <a:normAutofit/>
          </a:bodyPr>
          <a:lstStyle/>
          <a:p>
            <a:r>
              <a:rPr lang="en-US" sz="2400" b="1" dirty="0" smtClean="0"/>
              <a:t>Internal Corporate Investigations</a:t>
            </a:r>
          </a:p>
          <a:p>
            <a:endParaRPr lang="en-US" sz="2400" b="1" dirty="0" smtClean="0"/>
          </a:p>
          <a:p>
            <a:r>
              <a:rPr lang="en-US" sz="2400" b="1" dirty="0" smtClean="0"/>
              <a:t>Flagged by Filter</a:t>
            </a:r>
          </a:p>
          <a:p>
            <a:endParaRPr lang="en-US" sz="2400" b="1" dirty="0"/>
          </a:p>
          <a:p>
            <a:r>
              <a:rPr lang="en-US" sz="2400" b="1" dirty="0" smtClean="0"/>
              <a:t>Records Management</a:t>
            </a:r>
          </a:p>
          <a:p>
            <a:endParaRPr lang="en-US" sz="2400" b="1" dirty="0" smtClean="0"/>
          </a:p>
          <a:p>
            <a:endParaRPr lang="en-US" sz="2400" b="1" dirty="0" smtClean="0"/>
          </a:p>
          <a:p>
            <a:r>
              <a:rPr lang="en-US" sz="2400" b="1" i="1" dirty="0" smtClean="0"/>
              <a:t>Falmouth Fire Fighters’ Union vs. Town of Falmouth</a:t>
            </a:r>
            <a:endParaRPr lang="en-US" sz="2400" b="1" i="1" dirty="0"/>
          </a:p>
        </p:txBody>
      </p:sp>
      <p:sp>
        <p:nvSpPr>
          <p:cNvPr id="3" name="Title 2"/>
          <p:cNvSpPr>
            <a:spLocks noGrp="1"/>
          </p:cNvSpPr>
          <p:nvPr>
            <p:ph type="title"/>
          </p:nvPr>
        </p:nvSpPr>
        <p:spPr/>
        <p:txBody>
          <a:bodyPr>
            <a:normAutofit/>
          </a:bodyPr>
          <a:lstStyle/>
          <a:p>
            <a:r>
              <a:rPr lang="en-US" dirty="0" smtClean="0"/>
              <a:t>Step </a:t>
            </a:r>
            <a:r>
              <a:rPr lang="en-US" dirty="0"/>
              <a:t>2:  Sufficient Reason for </a:t>
            </a:r>
            <a:r>
              <a:rPr lang="en-US" dirty="0" smtClean="0"/>
              <a:t>Search/Seizure</a:t>
            </a:r>
            <a:endParaRPr lang="en-US" dirty="0"/>
          </a:p>
        </p:txBody>
      </p:sp>
    </p:spTree>
    <p:extLst>
      <p:ext uri="{BB962C8B-B14F-4D97-AF65-F5344CB8AC3E}">
        <p14:creationId xmlns:p14="http://schemas.microsoft.com/office/powerpoint/2010/main" val="162994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practiced?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0017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44843" y="1905000"/>
            <a:ext cx="7854315" cy="4724400"/>
          </a:xfrm>
        </p:spPr>
      </p:pic>
      <p:sp>
        <p:nvSpPr>
          <p:cNvPr id="3" name="Title 2"/>
          <p:cNvSpPr>
            <a:spLocks noGrp="1"/>
          </p:cNvSpPr>
          <p:nvPr>
            <p:ph type="title"/>
          </p:nvPr>
        </p:nvSpPr>
        <p:spPr/>
        <p:txBody>
          <a:bodyPr/>
          <a:lstStyle/>
          <a:p>
            <a:r>
              <a:rPr lang="en-US" dirty="0" smtClean="0"/>
              <a:t>Government employees</a:t>
            </a:r>
            <a:endParaRPr lang="en-US" dirty="0"/>
          </a:p>
        </p:txBody>
      </p:sp>
    </p:spTree>
    <p:extLst>
      <p:ext uri="{BB962C8B-B14F-4D97-AF65-F5344CB8AC3E}">
        <p14:creationId xmlns:p14="http://schemas.microsoft.com/office/powerpoint/2010/main" val="24685088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1059</TotalTime>
  <Words>477</Words>
  <Application>Microsoft Office PowerPoint</Application>
  <PresentationFormat>On-screen Show (4:3)</PresentationFormat>
  <Paragraphs>65</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BlackTie</vt:lpstr>
      <vt:lpstr>Employee email privacy</vt:lpstr>
      <vt:lpstr>What does the law say?</vt:lpstr>
      <vt:lpstr>The electronic communications privacy  act of 1986</vt:lpstr>
      <vt:lpstr>what does this mean for employee email privacy?</vt:lpstr>
      <vt:lpstr>So how is employee email privacy handled?</vt:lpstr>
      <vt:lpstr>Step 1: perceived email privacy</vt:lpstr>
      <vt:lpstr>Step 2:  Sufficient Reason for Search/Seizure</vt:lpstr>
      <vt:lpstr>What is practiced?</vt:lpstr>
      <vt:lpstr>Government employees</vt:lpstr>
      <vt:lpstr>Bibliography</vt:lpstr>
    </vt:vector>
  </TitlesOfParts>
  <Company>Wheaton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email privacy</dc:title>
  <dc:creator>Emily Rose</dc:creator>
  <cp:lastModifiedBy>Emily Rose</cp:lastModifiedBy>
  <cp:revision>12</cp:revision>
  <dcterms:created xsi:type="dcterms:W3CDTF">2015-03-24T04:32:03Z</dcterms:created>
  <dcterms:modified xsi:type="dcterms:W3CDTF">2015-03-24T22:49:25Z</dcterms:modified>
</cp:coreProperties>
</file>