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bf15bae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bf15bae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ce9780b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ce9780b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f15bae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f15bae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bf15bae4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bf15bae4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bf15bae4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bf15bae4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f15bae4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bf15bae4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ce9780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ce9780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Hotel Booking Demand</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Cole 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are guests traveling from?</a:t>
            </a:r>
            <a:endParaRPr/>
          </a:p>
        </p:txBody>
      </p:sp>
      <p:pic>
        <p:nvPicPr>
          <p:cNvPr id="65" name="Google Shape;65;p14"/>
          <p:cNvPicPr preferRelativeResize="0"/>
          <p:nvPr/>
        </p:nvPicPr>
        <p:blipFill>
          <a:blip r:embed="rId3">
            <a:alphaModFix/>
          </a:blip>
          <a:stretch>
            <a:fillRect/>
          </a:stretch>
        </p:blipFill>
        <p:spPr>
          <a:xfrm>
            <a:off x="765150" y="1115238"/>
            <a:ext cx="7130751" cy="2913024"/>
          </a:xfrm>
          <a:prstGeom prst="rect">
            <a:avLst/>
          </a:prstGeom>
          <a:noFill/>
          <a:ln>
            <a:noFill/>
          </a:ln>
        </p:spPr>
      </p:pic>
      <p:sp>
        <p:nvSpPr>
          <p:cNvPr id="66" name="Google Shape;66;p14"/>
          <p:cNvSpPr txBox="1"/>
          <p:nvPr/>
        </p:nvSpPr>
        <p:spPr>
          <a:xfrm>
            <a:off x="340075" y="4128025"/>
            <a:ext cx="83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We can see from the map above that the majority of those traveling in this dataset are from Portugal, followed by Great Britain, France, Spain, then Germany.</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525" y="9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Creating the Reservations?</a:t>
            </a:r>
            <a:endParaRPr/>
          </a:p>
        </p:txBody>
      </p:sp>
      <p:pic>
        <p:nvPicPr>
          <p:cNvPr id="72" name="Google Shape;72;p15"/>
          <p:cNvPicPr preferRelativeResize="0"/>
          <p:nvPr/>
        </p:nvPicPr>
        <p:blipFill>
          <a:blip r:embed="rId3">
            <a:alphaModFix/>
          </a:blip>
          <a:stretch>
            <a:fillRect/>
          </a:stretch>
        </p:blipFill>
        <p:spPr>
          <a:xfrm>
            <a:off x="152400" y="1170125"/>
            <a:ext cx="5797525" cy="2765875"/>
          </a:xfrm>
          <a:prstGeom prst="rect">
            <a:avLst/>
          </a:prstGeom>
          <a:noFill/>
          <a:ln>
            <a:noFill/>
          </a:ln>
        </p:spPr>
      </p:pic>
      <p:sp>
        <p:nvSpPr>
          <p:cNvPr id="73" name="Google Shape;73;p15"/>
          <p:cNvSpPr txBox="1"/>
          <p:nvPr/>
        </p:nvSpPr>
        <p:spPr>
          <a:xfrm>
            <a:off x="6391025" y="1641125"/>
            <a:ext cx="260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We can see from the chart that Travel Agents are controlling the majority of the reservations made. </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Type</a:t>
            </a:r>
            <a:endParaRPr/>
          </a:p>
        </p:txBody>
      </p:sp>
      <p:pic>
        <p:nvPicPr>
          <p:cNvPr id="79" name="Google Shape;79;p16"/>
          <p:cNvPicPr preferRelativeResize="0"/>
          <p:nvPr/>
        </p:nvPicPr>
        <p:blipFill>
          <a:blip r:embed="rId3">
            <a:alphaModFix/>
          </a:blip>
          <a:stretch>
            <a:fillRect/>
          </a:stretch>
        </p:blipFill>
        <p:spPr>
          <a:xfrm>
            <a:off x="102456" y="1017725"/>
            <a:ext cx="6248494" cy="4125775"/>
          </a:xfrm>
          <a:prstGeom prst="rect">
            <a:avLst/>
          </a:prstGeom>
          <a:noFill/>
          <a:ln>
            <a:noFill/>
          </a:ln>
          <a:effectLst>
            <a:reflection blurRad="0" dir="5400000" dist="152400" endA="0" endPos="45000" fadeDir="5400012" kx="0" rotWithShape="0" algn="bl" stA="79000" stPos="0" sy="-100000" ky="0"/>
          </a:effectLst>
        </p:spPr>
      </p:pic>
      <p:pic>
        <p:nvPicPr>
          <p:cNvPr id="80" name="Google Shape;80;p16"/>
          <p:cNvPicPr preferRelativeResize="0"/>
          <p:nvPr/>
        </p:nvPicPr>
        <p:blipFill>
          <a:blip r:embed="rId4">
            <a:alphaModFix/>
          </a:blip>
          <a:stretch>
            <a:fillRect/>
          </a:stretch>
        </p:blipFill>
        <p:spPr>
          <a:xfrm>
            <a:off x="4347925" y="0"/>
            <a:ext cx="4796074" cy="220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Peak Month for Resorts v.s. City Hotels</a:t>
            </a:r>
            <a:endParaRPr/>
          </a:p>
        </p:txBody>
      </p:sp>
      <p:pic>
        <p:nvPicPr>
          <p:cNvPr id="86" name="Google Shape;86;p17"/>
          <p:cNvPicPr preferRelativeResize="0"/>
          <p:nvPr/>
        </p:nvPicPr>
        <p:blipFill>
          <a:blip r:embed="rId3">
            <a:alphaModFix/>
          </a:blip>
          <a:stretch>
            <a:fillRect/>
          </a:stretch>
        </p:blipFill>
        <p:spPr>
          <a:xfrm>
            <a:off x="152400" y="624325"/>
            <a:ext cx="8839200" cy="3281881"/>
          </a:xfrm>
          <a:prstGeom prst="rect">
            <a:avLst/>
          </a:prstGeom>
          <a:noFill/>
          <a:ln>
            <a:noFill/>
          </a:ln>
        </p:spPr>
      </p:pic>
      <p:sp>
        <p:nvSpPr>
          <p:cNvPr id="87" name="Google Shape;87;p17"/>
          <p:cNvSpPr txBox="1"/>
          <p:nvPr/>
        </p:nvSpPr>
        <p:spPr>
          <a:xfrm>
            <a:off x="101775" y="3881400"/>
            <a:ext cx="878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is the peak for Resorts charging the most. By my own assumptions this can be a result to the end of summer break and families wanting to get those last minute travel plans. You can also see that there's an incline mid to late November going into December. This is for those looking to travel during the holidays and if they are traveling throughout Europe they'll get a chance to explore some beautiful Christmas Markets.</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24423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Busiest Month By Hotel Type</a:t>
            </a:r>
            <a:endParaRPr/>
          </a:p>
        </p:txBody>
      </p:sp>
      <p:pic>
        <p:nvPicPr>
          <p:cNvPr id="93" name="Google Shape;93;p18"/>
          <p:cNvPicPr preferRelativeResize="0"/>
          <p:nvPr/>
        </p:nvPicPr>
        <p:blipFill>
          <a:blip r:embed="rId3">
            <a:alphaModFix/>
          </a:blip>
          <a:stretch>
            <a:fillRect/>
          </a:stretch>
        </p:blipFill>
        <p:spPr>
          <a:xfrm>
            <a:off x="0" y="1042600"/>
            <a:ext cx="2608750" cy="3018700"/>
          </a:xfrm>
          <a:prstGeom prst="rect">
            <a:avLst/>
          </a:prstGeom>
          <a:noFill/>
          <a:ln>
            <a:noFill/>
          </a:ln>
        </p:spPr>
      </p:pic>
      <p:pic>
        <p:nvPicPr>
          <p:cNvPr id="94" name="Google Shape;94;p18"/>
          <p:cNvPicPr preferRelativeResize="0"/>
          <p:nvPr/>
        </p:nvPicPr>
        <p:blipFill>
          <a:blip r:embed="rId4">
            <a:alphaModFix/>
          </a:blip>
          <a:stretch>
            <a:fillRect/>
          </a:stretch>
        </p:blipFill>
        <p:spPr>
          <a:xfrm>
            <a:off x="2608750" y="0"/>
            <a:ext cx="6535252" cy="4061300"/>
          </a:xfrm>
          <a:prstGeom prst="rect">
            <a:avLst/>
          </a:prstGeom>
          <a:noFill/>
          <a:ln>
            <a:noFill/>
          </a:ln>
        </p:spPr>
      </p:pic>
      <p:sp>
        <p:nvSpPr>
          <p:cNvPr id="95" name="Google Shape;95;p18"/>
          <p:cNvSpPr txBox="1"/>
          <p:nvPr/>
        </p:nvSpPr>
        <p:spPr>
          <a:xfrm>
            <a:off x="9250" y="4135150"/>
            <a:ext cx="840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August not only is the peak for charging the most, it's also the peak for travel, which a major decline in September but slight spike in October which does have me curious. The spikes in March to May are for those looking to travel during Spring time and there could be a possible increase in certain </a:t>
            </a:r>
            <a:r>
              <a:rPr lang="en">
                <a:latin typeface="Playfair Display"/>
                <a:ea typeface="Playfair Display"/>
                <a:cs typeface="Playfair Display"/>
                <a:sym typeface="Playfair Display"/>
              </a:rPr>
              <a:t>destinations</a:t>
            </a:r>
            <a:r>
              <a:rPr lang="en">
                <a:latin typeface="Playfair Display"/>
                <a:ea typeface="Playfair Display"/>
                <a:cs typeface="Playfair Display"/>
                <a:sym typeface="Playfair Display"/>
              </a:rPr>
              <a:t>, such as Keukenhof, Amsterdam, for the </a:t>
            </a:r>
            <a:r>
              <a:rPr lang="en">
                <a:latin typeface="Playfair Display"/>
                <a:ea typeface="Playfair Display"/>
                <a:cs typeface="Playfair Display"/>
                <a:sym typeface="Playfair Display"/>
              </a:rPr>
              <a:t>Tulip</a:t>
            </a:r>
            <a:r>
              <a:rPr lang="en">
                <a:latin typeface="Playfair Display"/>
                <a:ea typeface="Playfair Display"/>
                <a:cs typeface="Playfair Display"/>
                <a:sym typeface="Playfair Display"/>
              </a:rPr>
              <a:t> Festival.</a:t>
            </a:r>
            <a:endParaRPr>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0" y="0"/>
            <a:ext cx="345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Cancellations</a:t>
            </a:r>
            <a:r>
              <a:rPr lang="en"/>
              <a:t> Per Month</a:t>
            </a:r>
            <a:endParaRPr/>
          </a:p>
        </p:txBody>
      </p:sp>
      <p:pic>
        <p:nvPicPr>
          <p:cNvPr id="101" name="Google Shape;101;p19"/>
          <p:cNvPicPr preferRelativeResize="0"/>
          <p:nvPr/>
        </p:nvPicPr>
        <p:blipFill>
          <a:blip r:embed="rId3">
            <a:alphaModFix/>
          </a:blip>
          <a:stretch>
            <a:fillRect/>
          </a:stretch>
        </p:blipFill>
        <p:spPr>
          <a:xfrm>
            <a:off x="0" y="572700"/>
            <a:ext cx="5080637" cy="3820975"/>
          </a:xfrm>
          <a:prstGeom prst="rect">
            <a:avLst/>
          </a:prstGeom>
          <a:noFill/>
          <a:ln>
            <a:noFill/>
          </a:ln>
        </p:spPr>
      </p:pic>
      <p:pic>
        <p:nvPicPr>
          <p:cNvPr id="102" name="Google Shape;102;p19"/>
          <p:cNvPicPr preferRelativeResize="0"/>
          <p:nvPr/>
        </p:nvPicPr>
        <p:blipFill>
          <a:blip r:embed="rId4">
            <a:alphaModFix/>
          </a:blip>
          <a:stretch>
            <a:fillRect/>
          </a:stretch>
        </p:blipFill>
        <p:spPr>
          <a:xfrm>
            <a:off x="0" y="4393675"/>
            <a:ext cx="2926377" cy="445025"/>
          </a:xfrm>
          <a:prstGeom prst="rect">
            <a:avLst/>
          </a:prstGeom>
          <a:noFill/>
          <a:ln>
            <a:noFill/>
          </a:ln>
        </p:spPr>
      </p:pic>
      <p:sp>
        <p:nvSpPr>
          <p:cNvPr id="103" name="Google Shape;103;p19"/>
          <p:cNvSpPr txBox="1"/>
          <p:nvPr/>
        </p:nvSpPr>
        <p:spPr>
          <a:xfrm>
            <a:off x="5310025" y="647575"/>
            <a:ext cx="383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April is the highest month for City Hotel Cancellations whereas August has a slightly higher cancellation rate with the Resorts.</a:t>
            </a:r>
            <a:endParaRPr>
              <a:latin typeface="Playfair Display"/>
              <a:ea typeface="Playfair Display"/>
              <a:cs typeface="Playfair Display"/>
              <a:sym typeface="Playfair Display"/>
            </a:endParaRPr>
          </a:p>
        </p:txBody>
      </p:sp>
      <p:sp>
        <p:nvSpPr>
          <p:cNvPr id="104" name="Google Shape;104;p19"/>
          <p:cNvSpPr txBox="1"/>
          <p:nvPr/>
        </p:nvSpPr>
        <p:spPr>
          <a:xfrm>
            <a:off x="5448775" y="2710525"/>
            <a:ext cx="345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Overall the City Hotels have a 7% higher cancellation rate than Resorts. This can be </a:t>
            </a:r>
            <a:r>
              <a:rPr lang="en">
                <a:latin typeface="Playfair Display"/>
                <a:ea typeface="Playfair Display"/>
                <a:cs typeface="Playfair Display"/>
                <a:sym typeface="Playfair Display"/>
              </a:rPr>
              <a:t>attributed</a:t>
            </a:r>
            <a:r>
              <a:rPr lang="en">
                <a:latin typeface="Playfair Display"/>
                <a:ea typeface="Playfair Display"/>
                <a:cs typeface="Playfair Display"/>
                <a:sym typeface="Playfair Display"/>
              </a:rPr>
              <a:t> to a few different </a:t>
            </a:r>
            <a:r>
              <a:rPr lang="en">
                <a:latin typeface="Playfair Display"/>
                <a:ea typeface="Playfair Display"/>
                <a:cs typeface="Playfair Display"/>
                <a:sym typeface="Playfair Display"/>
              </a:rPr>
              <a:t>factors</a:t>
            </a:r>
            <a:r>
              <a:rPr lang="en">
                <a:latin typeface="Playfair Display"/>
                <a:ea typeface="Playfair Display"/>
                <a:cs typeface="Playfair Display"/>
                <a:sym typeface="Playfair Display"/>
              </a:rPr>
              <a:t> when you think about what a Resort is </a:t>
            </a:r>
            <a:r>
              <a:rPr lang="en">
                <a:latin typeface="Playfair Display"/>
                <a:ea typeface="Playfair Display"/>
                <a:cs typeface="Playfair Display"/>
                <a:sym typeface="Playfair Display"/>
              </a:rPr>
              <a:t>compared</a:t>
            </a:r>
            <a:r>
              <a:rPr lang="en">
                <a:latin typeface="Playfair Display"/>
                <a:ea typeface="Playfair Display"/>
                <a:cs typeface="Playfair Display"/>
                <a:sym typeface="Playfair Display"/>
              </a:rPr>
              <a:t> to a standard city hotel. </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0" name="Google Shape;11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Travel agents, city hotels, and resorts will want to </a:t>
            </a:r>
            <a:r>
              <a:rPr lang="en"/>
              <a:t>take a closer look into why there is an influx of cancellations during the months that are also their peak months for business, this could help with future advertisements and how businesses will approach future promotions. Travel agents will want to take a closer look at the reservations they are creating and why guests are cancelling when they are, this way they can retain their commission.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