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8" r:id="rId6"/>
    <p:sldId id="269" r:id="rId7"/>
    <p:sldId id="271" r:id="rId8"/>
    <p:sldId id="280" r:id="rId9"/>
    <p:sldId id="279" r:id="rId10"/>
    <p:sldId id="266" r:id="rId11"/>
    <p:sldId id="285" r:id="rId12"/>
    <p:sldId id="284" r:id="rId13"/>
    <p:sldId id="28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32D7557-B6C7-4A54-87EF-F52D81813F03}">
          <p14:sldIdLst>
            <p14:sldId id="256"/>
            <p14:sldId id="257"/>
          </p14:sldIdLst>
        </p14:section>
        <p14:section name="What is a Gamma Filter?" id="{8FB36DA5-33E4-470C-B22D-60C23DC5974C}">
          <p14:sldIdLst>
            <p14:sldId id="258"/>
            <p14:sldId id="270"/>
            <p14:sldId id="268"/>
            <p14:sldId id="269"/>
          </p14:sldIdLst>
        </p14:section>
        <p14:section name="Project Overview" id="{6AA213FD-D5D8-4E4C-80A4-3A77A095BBDA}">
          <p14:sldIdLst>
            <p14:sldId id="271"/>
            <p14:sldId id="280"/>
          </p14:sldIdLst>
        </p14:section>
        <p14:section name="Demonstration" id="{88FC0CA1-30A9-4A43-97B6-CD66E897ED98}">
          <p14:sldIdLst>
            <p14:sldId id="279"/>
          </p14:sldIdLst>
        </p14:section>
        <p14:section name="Technical Discussion" id="{D9DC9298-C75C-44B5-A900-B823C3ABDF16}">
          <p14:sldIdLst>
            <p14:sldId id="266"/>
            <p14:sldId id="285"/>
            <p14:sldId id="284"/>
          </p14:sldIdLst>
        </p14:section>
        <p14:section name="References" id="{B97E3073-7E8F-4185-AE3A-202F58E4A7FA}">
          <p14:sldIdLst>
            <p14:sldId id="283"/>
          </p14:sldIdLst>
        </p14:section>
        <p14:section name="Questions" id="{1D708AFD-B922-4AE8-BA1B-510EA4BCEC4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A53"/>
    <a:srgbClr val="DBF9EE"/>
    <a:srgbClr val="0B452F"/>
    <a:srgbClr val="B07BD7"/>
    <a:srgbClr val="147B53"/>
    <a:srgbClr val="1EB87D"/>
    <a:srgbClr val="072B1D"/>
    <a:srgbClr val="126847"/>
    <a:srgbClr val="A2F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0" autoAdjust="0"/>
    <p:restoredTop sz="76841" autoAdjust="0"/>
  </p:normalViewPr>
  <p:slideViewPr>
    <p:cSldViewPr snapToGrid="0">
      <p:cViewPr varScale="1">
        <p:scale>
          <a:sx n="71" d="100"/>
          <a:sy n="71" d="100"/>
        </p:scale>
        <p:origin x="58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1F51E-AF1A-4C4E-9095-FB981D12B1A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9E01E-3B6D-4B64-AE5B-423424EB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E01E-3B6D-4B64-AE5B-423424EB6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E01E-3B6D-4B64-AE5B-423424EB6A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0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dirty="0" err="1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generate_gamma_values.c</a:t>
            </a:r>
            <a:endParaRPr lang="en-US" sz="1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Show how to generate test files &amp; case statements</a:t>
            </a:r>
          </a:p>
          <a:p>
            <a:pPr>
              <a:lnSpc>
                <a:spcPct val="100000"/>
              </a:lnSpc>
            </a:pPr>
            <a:endParaRPr lang="en-US" sz="1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 err="1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Gamma_Correct_TB.v</a:t>
            </a:r>
            <a:endParaRPr lang="en-US" sz="1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Show how to load values into the testbench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Analysis and synthesis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Run RTL simulation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Compile testbench, simulate, verify values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DE1_Gamma_Filter.v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Full compilation, generate .</a:t>
            </a:r>
            <a:r>
              <a:rPr lang="en-US" sz="1800" b="0" dirty="0" err="1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sof</a:t>
            </a:r>
            <a:endParaRPr lang="en-US" sz="1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**** Do something during these minutes…show project structure in VS Code</a:t>
            </a:r>
          </a:p>
          <a:p>
            <a:pPr marL="742950" lvl="1" indent="-285750">
              <a:buFontTx/>
              <a:buChar char="-"/>
            </a:pPr>
            <a:endParaRPr lang="en-US" sz="1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1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Programmer, auto-detect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800" b="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Download .</a:t>
            </a:r>
            <a:r>
              <a:rPr lang="en-US" sz="1800" b="0" dirty="0" err="1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sof</a:t>
            </a:r>
            <a:endParaRPr lang="en-US" sz="1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2800" b="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E01E-3B6D-4B64-AE5B-423424EB6A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E01E-3B6D-4B64-AE5B-423424EB6A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E01E-3B6D-4B64-AE5B-423424EB6A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9E01E-3B6D-4B64-AE5B-423424EB6A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001-D258-433E-8318-48F5A5D4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489E4-F053-4369-91B7-FD4CB1B41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0004-A48C-4CD7-A402-1936944E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3069-19E5-41BB-A322-EECA20F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CEDC-47D5-4966-8529-9B963909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41E-3EA2-4394-9125-E60F887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BDD3E-54AB-4740-8FAB-6F157C16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AD94-9F86-4AAE-8A90-7CB8F44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2C7B-EB4E-466C-A5CA-0DFCFDA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6286-10B8-45CD-B459-851FE65B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84BDA-716D-476B-85C0-949C5B34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0A955-3B45-4BDC-9C3C-50DE0A7F7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65BE-E999-4930-AEC3-97D0AE9C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B735-A582-4931-8D11-A63054D2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5BB5-B283-4E6F-B70C-02BF456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4DDC-FBC9-4AE0-89F8-1D149AE7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92E9-5296-4029-BA16-B07E5315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53CB-75A1-4E69-BB4C-0E20F1BD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1888-DC25-49B3-BAC9-E571146F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49F7-5EB2-43BC-8D14-FED17B4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FCC7-036E-4F69-BE1D-E3B27637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EC2CB-3112-4FC4-AE4A-AE484D94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52F9-3408-4E98-8776-BE5700C1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8A03-FE88-4069-911A-631D9D35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728B-D637-4918-A5C0-0DA4D052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0EAA-AFE7-4FE7-A591-60591082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309C-A0D8-4EA5-81F3-31C34E1D1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30654-8BF3-4E61-B0B4-0165B21E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C8DA-C0C5-4492-A0A2-05FD9CDF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61F3-1EC1-4822-8C31-D5DE6B45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8D3A-669E-44B8-990A-4547EA74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9B45-9D24-4ECA-966D-03C332D7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A957-B043-46F5-8796-254067FB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DCFDA-8DE2-4718-A7BF-1EFB4DC07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51EE4-86FA-459E-ABFF-497D65932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A47AD-14B5-4208-BF99-4960F7C75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1834D-9FB1-4D2B-84CE-488D2E11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FD65A-3943-41E8-8913-FAA23A33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3F6A7-8359-4CA1-B6AB-1B689FC2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C6B8-DDA5-4B6A-9852-8F97C17E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D9C7-5FB3-483E-B1D7-8793E41A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2E963-044A-4189-BAC8-B8D5562C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E70F1-C268-4EB8-95AA-1CF74338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CEB76-B7EF-4B8E-9FDA-4D63DF22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AAC2-5459-4E55-B2F9-723CF8E5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1874-B90C-43E1-BB19-63C503FE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133A-711C-456C-BDD1-98DF3CA8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4683-87EA-4600-AD47-6BF85F44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86D68-B828-4D30-964B-4431EDB5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C11E-CA4F-417E-908D-69DE5CFF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DFC52-A1F0-49DF-9D9F-4DD5D8D5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99640-6081-4614-9537-098E49CF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2664-0D8C-4E01-85CD-7A9DE418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9E57-9663-4DB9-8956-65652EF3C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3C3D8-FDE3-46FE-9513-6266ABB1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8634B-FE89-4631-B2A5-554C750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1FC43-A4DF-483D-8FBA-21ED3A64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D249-ADEB-4F34-8FE9-CE5AC6C8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933FE-CD14-4392-9B0C-ECE6C751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E79E6-93D2-4354-9ADD-BEB6722FD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0E8C-F653-4B5F-88C2-42A49F2E9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27E6-222D-450E-B4DA-AF21FC4AFAA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44DF-2651-484E-8B51-04E08241E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F3E8-E6AD-4DC0-815A-C85CA60D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F430-DE38-409C-BE7C-FD86DB87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cole-maxwell/Gamma_Filter_DE1_SoC_FPG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10" Type="http://schemas.openxmlformats.org/officeDocument/2006/relationships/image" Target="../media/image32.jp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74658C-8B32-4FD8-AE8F-CE71E2472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795713"/>
            <a:ext cx="12192000" cy="30956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CFDBA95-4DFB-4167-86F2-390A6E01E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"/>
            <a:ext cx="12192000" cy="3795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A9AAFC-3751-40B1-9037-B0C8D845D961}"/>
              </a:ext>
            </a:extLst>
          </p:cNvPr>
          <p:cNvSpPr/>
          <p:nvPr/>
        </p:nvSpPr>
        <p:spPr>
          <a:xfrm>
            <a:off x="0" y="0"/>
            <a:ext cx="12192000" cy="6891338"/>
          </a:xfrm>
          <a:prstGeom prst="rect">
            <a:avLst/>
          </a:prstGeom>
          <a:gradFill>
            <a:gsLst>
              <a:gs pos="50000">
                <a:srgbClr val="1EB87D">
                  <a:lumMod val="100000"/>
                  <a:alpha val="65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12498-FA50-42F2-9F31-65937A5F2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15" y="1926885"/>
            <a:ext cx="8977855" cy="159449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Gamma Filter</a:t>
            </a:r>
            <a:br>
              <a:rPr lang="en-US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</a:br>
            <a:r>
              <a:rPr lang="en-US" sz="3100" b="1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  </a:t>
            </a:r>
            <a:r>
              <a:rPr lang="en-US" sz="2700" b="1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Video </a:t>
            </a:r>
            <a:r>
              <a:rPr lang="en-US" sz="2700" b="1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Processing Circuit on Intel’s DE1 SoC FPGA</a:t>
            </a:r>
            <a:endParaRPr lang="en-US" sz="5300" i="1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8239EB-169A-460A-A173-274282C0410A}"/>
              </a:ext>
            </a:extLst>
          </p:cNvPr>
          <p:cNvSpPr txBox="1">
            <a:spLocks/>
          </p:cNvSpPr>
          <p:nvPr/>
        </p:nvSpPr>
        <p:spPr>
          <a:xfrm>
            <a:off x="2042560" y="4094832"/>
            <a:ext cx="6828386" cy="1223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Cole Maxwell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https://github.com/cole-maxwell/Gamma_Filter_DE1_SoC_FPGA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2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48C08B-76DE-403C-839F-3BC32990387C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4    ·    Technical Discussion &amp; Applications</a:t>
            </a:r>
          </a:p>
        </p:txBody>
      </p:sp>
      <p:pic>
        <p:nvPicPr>
          <p:cNvPr id="6" name="image5.png">
            <a:extLst>
              <a:ext uri="{FF2B5EF4-FFF2-40B4-BE49-F238E27FC236}">
                <a16:creationId xmlns:a16="http://schemas.microsoft.com/office/drawing/2014/main" id="{F4974C98-7790-4E8B-9B46-A3B2808794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483653" y="1551005"/>
            <a:ext cx="6620532" cy="51987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529C8C-ACCD-4966-A35C-7DD47F25AF30}"/>
              </a:ext>
            </a:extLst>
          </p:cNvPr>
          <p:cNvSpPr txBox="1">
            <a:spLocks/>
          </p:cNvSpPr>
          <p:nvPr/>
        </p:nvSpPr>
        <p:spPr>
          <a:xfrm>
            <a:off x="264319" y="944107"/>
            <a:ext cx="7760494" cy="633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FPGA Block Diagram</a:t>
            </a:r>
          </a:p>
        </p:txBody>
      </p:sp>
      <p:pic>
        <p:nvPicPr>
          <p:cNvPr id="9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704C575-BD7F-4CEE-AF3C-98B02EE70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13" y="2526518"/>
            <a:ext cx="4517039" cy="30254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FF9389-ED3F-4B8D-9FF4-1293E0287436}"/>
              </a:ext>
            </a:extLst>
          </p:cNvPr>
          <p:cNvCxnSpPr>
            <a:cxnSpLocks/>
          </p:cNvCxnSpPr>
          <p:nvPr/>
        </p:nvCxnSpPr>
        <p:spPr>
          <a:xfrm flipH="1">
            <a:off x="7315200" y="4064963"/>
            <a:ext cx="10617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7FFD346-3C48-4B24-85E0-DA9457C16C60}"/>
              </a:ext>
            </a:extLst>
          </p:cNvPr>
          <p:cNvSpPr txBox="1">
            <a:spLocks/>
          </p:cNvSpPr>
          <p:nvPr/>
        </p:nvSpPr>
        <p:spPr>
          <a:xfrm>
            <a:off x="9442389" y="6368069"/>
            <a:ext cx="2585488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Reference: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46057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C75605-F42F-4975-ADE2-71EB01DD272C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4    ·    Technical Discussion &amp; Applications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5F2B5-527D-4DD3-93F0-0DE569837232}"/>
              </a:ext>
            </a:extLst>
          </p:cNvPr>
          <p:cNvSpPr txBox="1">
            <a:spLocks/>
          </p:cNvSpPr>
          <p:nvPr/>
        </p:nvSpPr>
        <p:spPr>
          <a:xfrm>
            <a:off x="264318" y="906001"/>
            <a:ext cx="11599070" cy="58390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Future Work</a:t>
            </a:r>
          </a:p>
          <a:p>
            <a:pPr>
              <a:lnSpc>
                <a:spcPct val="100000"/>
              </a:lnSpc>
            </a:pPr>
            <a:endParaRPr lang="en-US" sz="2500" b="1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Improve gamma transformation algorithm in  </a:t>
            </a:r>
            <a:r>
              <a:rPr lang="en-US" sz="1800" i="1" dirty="0" err="1">
                <a:latin typeface="Consolas" panose="020B0609020204030204" pitchFamily="49" charset="0"/>
                <a:ea typeface="Source Sans Pro" panose="020B0503030403020204" pitchFamily="34" charset="0"/>
              </a:rPr>
              <a:t>Gamma_Correct.v</a:t>
            </a:r>
            <a:endParaRPr lang="en-US" sz="1800" i="1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i="1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" i="1" dirty="0" err="1">
                <a:latin typeface="Consolas" panose="020B0609020204030204" pitchFamily="49" charset="0"/>
                <a:ea typeface="Source Sans Pro" panose="020B0503030403020204" pitchFamily="34" charset="0"/>
              </a:rPr>
              <a:t>sdcsdc</a:t>
            </a:r>
            <a:endParaRPr lang="en-US" sz="1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Option 1:  </a:t>
            </a:r>
            <a:r>
              <a:rPr lang="en-US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Implement ALTFP_EXP megafunction from Quartus IP Catalog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Option 2:  </a:t>
            </a:r>
            <a:r>
              <a:rPr lang="en-US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Custom circuit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Additional features for  </a:t>
            </a:r>
            <a:r>
              <a:rPr lang="en-US" sz="1800" i="1" dirty="0">
                <a:latin typeface="Consolas" panose="020B0609020204030204" pitchFamily="49" charset="0"/>
                <a:ea typeface="Source Sans Pro" panose="020B0503030403020204" pitchFamily="34" charset="0"/>
              </a:rPr>
              <a:t>KEY1, KEY2, KEY3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i="1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00" i="1" dirty="0" err="1">
                <a:latin typeface="Consolas" panose="020B0609020204030204" pitchFamily="49" charset="0"/>
                <a:ea typeface="Source Sans Pro" panose="020B0503030403020204" pitchFamily="34" charset="0"/>
              </a:rPr>
              <a:t>sdcsdc</a:t>
            </a:r>
            <a:endParaRPr lang="en-US" sz="1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Feature 1:  </a:t>
            </a:r>
            <a:r>
              <a:rPr lang="en-US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Save Video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Feature 2:</a:t>
            </a:r>
            <a:r>
              <a:rPr lang="en-US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  Play, Pause, Rewind, Fast-forward</a:t>
            </a:r>
          </a:p>
          <a:p>
            <a:pPr lvl="1"/>
            <a:endParaRPr lang="en-US" sz="1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18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1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3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529C8C-ACCD-4966-A35C-7DD47F25AF30}"/>
              </a:ext>
            </a:extLst>
          </p:cNvPr>
          <p:cNvSpPr txBox="1">
            <a:spLocks/>
          </p:cNvSpPr>
          <p:nvPr/>
        </p:nvSpPr>
        <p:spPr>
          <a:xfrm>
            <a:off x="264319" y="944107"/>
            <a:ext cx="3038279" cy="633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Applications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C75605-F42F-4975-ADE2-71EB01DD272C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4    ·    Technical Discussion &amp; Applications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1490A2-7E99-4EA2-9C44-148FA64570BC}"/>
              </a:ext>
            </a:extLst>
          </p:cNvPr>
          <p:cNvSpPr/>
          <p:nvPr/>
        </p:nvSpPr>
        <p:spPr>
          <a:xfrm>
            <a:off x="381896" y="1635162"/>
            <a:ext cx="5567083" cy="2307515"/>
          </a:xfrm>
          <a:prstGeom prst="roundRect">
            <a:avLst>
              <a:gd name="adj" fmla="val 221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9B724-E1E9-45EA-8486-4F2AECF5D368}"/>
              </a:ext>
            </a:extLst>
          </p:cNvPr>
          <p:cNvSpPr txBox="1">
            <a:spLocks/>
          </p:cNvSpPr>
          <p:nvPr/>
        </p:nvSpPr>
        <p:spPr>
          <a:xfrm>
            <a:off x="564776" y="1658328"/>
            <a:ext cx="4964656" cy="34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147A53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Surveillance &amp; Security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5C8698-91A3-4B50-80B8-395149A7146B}"/>
              </a:ext>
            </a:extLst>
          </p:cNvPr>
          <p:cNvSpPr/>
          <p:nvPr/>
        </p:nvSpPr>
        <p:spPr>
          <a:xfrm>
            <a:off x="6243021" y="1635162"/>
            <a:ext cx="5567083" cy="2307515"/>
          </a:xfrm>
          <a:prstGeom prst="roundRect">
            <a:avLst>
              <a:gd name="adj" fmla="val 221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604A89-823E-4D62-8F44-31EF11883DE5}"/>
              </a:ext>
            </a:extLst>
          </p:cNvPr>
          <p:cNvCxnSpPr/>
          <p:nvPr/>
        </p:nvCxnSpPr>
        <p:spPr>
          <a:xfrm>
            <a:off x="381896" y="1984786"/>
            <a:ext cx="55670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A2FC14D9-71CD-4B7E-BF4F-57B53018F996}"/>
              </a:ext>
            </a:extLst>
          </p:cNvPr>
          <p:cNvSpPr txBox="1">
            <a:spLocks/>
          </p:cNvSpPr>
          <p:nvPr/>
        </p:nvSpPr>
        <p:spPr>
          <a:xfrm>
            <a:off x="6425901" y="1658328"/>
            <a:ext cx="4964656" cy="34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147A53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Aerospace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C93D7A-57B2-4BED-AA0D-737990B76FEB}"/>
              </a:ext>
            </a:extLst>
          </p:cNvPr>
          <p:cNvCxnSpPr/>
          <p:nvPr/>
        </p:nvCxnSpPr>
        <p:spPr>
          <a:xfrm>
            <a:off x="6243021" y="1984786"/>
            <a:ext cx="55670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6FFE87-43C1-4EB0-AE1B-ADD8F11A4B0B}"/>
              </a:ext>
            </a:extLst>
          </p:cNvPr>
          <p:cNvSpPr/>
          <p:nvPr/>
        </p:nvSpPr>
        <p:spPr>
          <a:xfrm>
            <a:off x="381896" y="4269135"/>
            <a:ext cx="5567083" cy="2307515"/>
          </a:xfrm>
          <a:prstGeom prst="roundRect">
            <a:avLst>
              <a:gd name="adj" fmla="val 221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5867B62-5FEA-4647-B153-C227701C77FC}"/>
              </a:ext>
            </a:extLst>
          </p:cNvPr>
          <p:cNvSpPr txBox="1">
            <a:spLocks/>
          </p:cNvSpPr>
          <p:nvPr/>
        </p:nvSpPr>
        <p:spPr>
          <a:xfrm>
            <a:off x="564776" y="4292301"/>
            <a:ext cx="4964656" cy="34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147A53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Medical Imaging: Endoscope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258FC3-A850-4389-BD0B-DBA84D810C9F}"/>
              </a:ext>
            </a:extLst>
          </p:cNvPr>
          <p:cNvSpPr/>
          <p:nvPr/>
        </p:nvSpPr>
        <p:spPr>
          <a:xfrm>
            <a:off x="6243021" y="4269135"/>
            <a:ext cx="5567083" cy="2307515"/>
          </a:xfrm>
          <a:prstGeom prst="roundRect">
            <a:avLst>
              <a:gd name="adj" fmla="val 221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F63074-F8E9-4B47-A1A6-7BBA6ECDDC20}"/>
              </a:ext>
            </a:extLst>
          </p:cNvPr>
          <p:cNvCxnSpPr/>
          <p:nvPr/>
        </p:nvCxnSpPr>
        <p:spPr>
          <a:xfrm>
            <a:off x="381896" y="4618759"/>
            <a:ext cx="55670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19B89D62-215F-48BE-8654-AD662473E5E6}"/>
              </a:ext>
            </a:extLst>
          </p:cNvPr>
          <p:cNvSpPr txBox="1">
            <a:spLocks/>
          </p:cNvSpPr>
          <p:nvPr/>
        </p:nvSpPr>
        <p:spPr>
          <a:xfrm>
            <a:off x="6425901" y="4292301"/>
            <a:ext cx="4964656" cy="34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147A53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Filmography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4FF9-513D-47EB-A648-49CE3F6703DE}"/>
              </a:ext>
            </a:extLst>
          </p:cNvPr>
          <p:cNvCxnSpPr/>
          <p:nvPr/>
        </p:nvCxnSpPr>
        <p:spPr>
          <a:xfrm>
            <a:off x="6243021" y="4618759"/>
            <a:ext cx="556708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2" name="Picture 31" descr="A picture containing outdoor&#10;&#10;Description automatically generated">
            <a:extLst>
              <a:ext uri="{FF2B5EF4-FFF2-40B4-BE49-F238E27FC236}">
                <a16:creationId xmlns:a16="http://schemas.microsoft.com/office/drawing/2014/main" id="{627E4CCF-416E-42A5-A6F5-46078A5B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6" y="2101349"/>
            <a:ext cx="1729884" cy="1729884"/>
          </a:xfrm>
          <a:prstGeom prst="rect">
            <a:avLst/>
          </a:prstGeom>
        </p:spPr>
      </p:pic>
      <p:pic>
        <p:nvPicPr>
          <p:cNvPr id="34" name="Picture 3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66A549EC-87FE-473A-9ED0-FDF0E650A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31" y="2100475"/>
            <a:ext cx="3107060" cy="1747721"/>
          </a:xfrm>
          <a:prstGeom prst="rect">
            <a:avLst/>
          </a:prstGeom>
        </p:spPr>
      </p:pic>
      <p:pic>
        <p:nvPicPr>
          <p:cNvPr id="38" name="Picture 3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078875-575E-4D78-BD23-0F194E9C4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74" y="2098823"/>
            <a:ext cx="2186716" cy="1749373"/>
          </a:xfrm>
          <a:prstGeom prst="rect">
            <a:avLst/>
          </a:prstGeom>
        </p:spPr>
      </p:pic>
      <p:pic>
        <p:nvPicPr>
          <p:cNvPr id="40" name="Picture 39" descr="A picture containing outdoor, field&#10;&#10;Description automatically generated">
            <a:extLst>
              <a:ext uri="{FF2B5EF4-FFF2-40B4-BE49-F238E27FC236}">
                <a16:creationId xmlns:a16="http://schemas.microsoft.com/office/drawing/2014/main" id="{8577CD91-9804-4F76-A796-16DFE7CDC4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9" r="16132"/>
          <a:stretch/>
        </p:blipFill>
        <p:spPr>
          <a:xfrm>
            <a:off x="9207539" y="2098000"/>
            <a:ext cx="2186716" cy="1750196"/>
          </a:xfrm>
          <a:prstGeom prst="rect">
            <a:avLst/>
          </a:prstGeom>
        </p:spPr>
      </p:pic>
      <p:pic>
        <p:nvPicPr>
          <p:cNvPr id="42" name="Picture 41" descr="A picture containing wall, indoor, person, room&#10;&#10;Description automatically generated">
            <a:extLst>
              <a:ext uri="{FF2B5EF4-FFF2-40B4-BE49-F238E27FC236}">
                <a16:creationId xmlns:a16="http://schemas.microsoft.com/office/drawing/2014/main" id="{C85D558A-D12D-49AF-AF4C-CDF67D57B2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0" t="6060" r="4990" b="2411"/>
          <a:stretch/>
        </p:blipFill>
        <p:spPr>
          <a:xfrm>
            <a:off x="3349999" y="4750326"/>
            <a:ext cx="2367692" cy="1731876"/>
          </a:xfrm>
          <a:prstGeom prst="rect">
            <a:avLst/>
          </a:prstGeom>
        </p:spPr>
      </p:pic>
      <p:pic>
        <p:nvPicPr>
          <p:cNvPr id="44" name="Picture 43" descr="Diagram&#10;&#10;Description automatically generated">
            <a:extLst>
              <a:ext uri="{FF2B5EF4-FFF2-40B4-BE49-F238E27FC236}">
                <a16:creationId xmlns:a16="http://schemas.microsoft.com/office/drawing/2014/main" id="{3A1B9B25-57A2-4866-BD9E-DBBBBDA34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6" y="4723775"/>
            <a:ext cx="2020893" cy="1729884"/>
          </a:xfrm>
          <a:prstGeom prst="rect">
            <a:avLst/>
          </a:prstGeom>
        </p:spPr>
      </p:pic>
      <p:pic>
        <p:nvPicPr>
          <p:cNvPr id="46" name="Picture 4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0A533D-953B-4C41-AB8B-864DC3465D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1" t="12449" b="11092"/>
          <a:stretch/>
        </p:blipFill>
        <p:spPr>
          <a:xfrm>
            <a:off x="9207539" y="4793901"/>
            <a:ext cx="2312853" cy="1600329"/>
          </a:xfrm>
          <a:prstGeom prst="rect">
            <a:avLst/>
          </a:prstGeom>
        </p:spPr>
      </p:pic>
      <p:pic>
        <p:nvPicPr>
          <p:cNvPr id="48" name="Picture 47" descr="Graphical user interface&#10;&#10;Description automatically generated">
            <a:extLst>
              <a:ext uri="{FF2B5EF4-FFF2-40B4-BE49-F238E27FC236}">
                <a16:creationId xmlns:a16="http://schemas.microsoft.com/office/drawing/2014/main" id="{6A7612AD-B9C3-4E60-9A0F-623A180987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1" t="8535" b="18467"/>
          <a:stretch/>
        </p:blipFill>
        <p:spPr>
          <a:xfrm>
            <a:off x="6425900" y="4793903"/>
            <a:ext cx="2600033" cy="16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5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E2639-F220-493C-9293-4B11A04FDFE3}"/>
              </a:ext>
            </a:extLst>
          </p:cNvPr>
          <p:cNvSpPr/>
          <p:nvPr/>
        </p:nvSpPr>
        <p:spPr>
          <a:xfrm>
            <a:off x="0" y="0"/>
            <a:ext cx="12192000" cy="6891338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887D6E-03A9-4E3E-BE8C-D0493D9441E0}"/>
              </a:ext>
            </a:extLst>
          </p:cNvPr>
          <p:cNvSpPr txBox="1">
            <a:spLocks/>
          </p:cNvSpPr>
          <p:nvPr/>
        </p:nvSpPr>
        <p:spPr>
          <a:xfrm>
            <a:off x="51832" y="0"/>
            <a:ext cx="12097306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References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3D0B3A-07F0-4690-818F-65943579D180}"/>
              </a:ext>
            </a:extLst>
          </p:cNvPr>
          <p:cNvSpPr txBox="1">
            <a:spLocks/>
          </p:cNvSpPr>
          <p:nvPr/>
        </p:nvSpPr>
        <p:spPr>
          <a:xfrm>
            <a:off x="414704" y="1321594"/>
            <a:ext cx="11362592" cy="5193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AutoNum type="romanUcParenBoth"/>
            </a:pPr>
            <a:r>
              <a:rPr lang="en-US" sz="2000" dirty="0" err="1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Pomplun</a:t>
            </a:r>
            <a:r>
              <a:rPr lang="en-US" sz="20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, Marc. Computer Science 675: Computer Vision. Fall 2019, University of Massachusetts Boston. Class Lecture 4: Thresholding, Component Labelling, Size Filter.</a:t>
            </a:r>
          </a:p>
          <a:p>
            <a:pPr marL="571500" indent="-571500">
              <a:lnSpc>
                <a:spcPct val="100000"/>
              </a:lnSpc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571500" indent="-571500">
              <a:lnSpc>
                <a:spcPct val="100000"/>
              </a:lnSpc>
              <a:buAutoNum type="romanUcParenBoth"/>
            </a:pPr>
            <a:r>
              <a:rPr lang="en-US" sz="2000" dirty="0" err="1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Pomplun</a:t>
            </a:r>
            <a:r>
              <a:rPr lang="en-US" sz="20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, Marc. Computer Science 675: Computer Vision. Fall 2019, University of Massachusetts Boston. Class lecture 5: Compactness, Intensity, and Gamma.</a:t>
            </a:r>
          </a:p>
          <a:p>
            <a:pPr marL="571500" indent="-571500">
              <a:lnSpc>
                <a:spcPct val="100000"/>
              </a:lnSpc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571500" indent="-571500">
              <a:lnSpc>
                <a:spcPct val="100000"/>
              </a:lnSpc>
              <a:buFontTx/>
              <a:buAutoNum type="romanUcParenBoth"/>
            </a:pPr>
            <a:r>
              <a:rPr lang="en-US" sz="20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ResearchGate: https://www.researchgate.net/figure/Pixel-Data-Diagram-of-Abraham-Lincoln-166_fig4_337402608</a:t>
            </a:r>
          </a:p>
          <a:p>
            <a:pPr marL="571500" indent="-571500">
              <a:lnSpc>
                <a:spcPct val="100000"/>
              </a:lnSpc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571500" indent="-571500">
              <a:lnSpc>
                <a:spcPct val="100000"/>
              </a:lnSpc>
              <a:buAutoNum type="romanUcParenBoth"/>
            </a:pPr>
            <a:r>
              <a:rPr lang="en-US" sz="20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Terasic Technologies Inc. 2003-2013, DE1-SoC Getting Started Guide, April 11, 2019</a:t>
            </a:r>
          </a:p>
          <a:p>
            <a:pPr marL="571500" indent="-571500">
              <a:lnSpc>
                <a:spcPct val="100000"/>
              </a:lnSpc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571500" indent="-571500">
              <a:lnSpc>
                <a:spcPct val="100000"/>
              </a:lnSpc>
              <a:buAutoNum type="romanUcParenBoth"/>
            </a:pPr>
            <a:r>
              <a:rPr lang="en-US" sz="20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Terasic Technologies Inc. 2003-2013, DE1-SoC User Manual, April 11, 2019</a:t>
            </a:r>
          </a:p>
          <a:p>
            <a:pPr marL="571500" indent="-571500">
              <a:lnSpc>
                <a:spcPct val="100000"/>
              </a:lnSpc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571500" indent="-571500">
              <a:lnSpc>
                <a:spcPct val="100000"/>
              </a:lnSpc>
              <a:buFontTx/>
              <a:buAutoNum type="romanUcParenBoth"/>
            </a:pPr>
            <a:r>
              <a:rPr lang="en-US" sz="20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Canon, HF R72/R70, HD Camcorder Instruction Manual, PUB. DIE-0468-000</a:t>
            </a:r>
          </a:p>
          <a:p>
            <a:pPr marL="571500" indent="-571500">
              <a:lnSpc>
                <a:spcPct val="100000"/>
              </a:lnSpc>
              <a:buFontTx/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571500" indent="-571500">
              <a:lnSpc>
                <a:spcPct val="100000"/>
              </a:lnSpc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571500" indent="-571500">
              <a:lnSpc>
                <a:spcPct val="100000"/>
              </a:lnSpc>
              <a:buAutoNum type="romanUcParenBoth"/>
            </a:pPr>
            <a:endParaRPr lang="en-US" sz="2000" dirty="0">
              <a:solidFill>
                <a:srgbClr val="DBF9EE"/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1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F8E125F-4596-4932-A38D-A02A84DF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795713"/>
            <a:ext cx="12192000" cy="30956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CAA6942-12AC-4ECE-BBCF-3A02D422C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"/>
            <a:ext cx="12192000" cy="3795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6DEA45-1732-4833-B9EF-8790A47A5244}"/>
              </a:ext>
            </a:extLst>
          </p:cNvPr>
          <p:cNvSpPr/>
          <p:nvPr/>
        </p:nvSpPr>
        <p:spPr>
          <a:xfrm>
            <a:off x="0" y="0"/>
            <a:ext cx="12192000" cy="6891338"/>
          </a:xfrm>
          <a:prstGeom prst="rect">
            <a:avLst/>
          </a:prstGeom>
          <a:gradFill>
            <a:gsLst>
              <a:gs pos="50000">
                <a:srgbClr val="1EB87D">
                  <a:lumMod val="100000"/>
                  <a:alpha val="65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3D0B3A-07F0-4690-818F-65943579D180}"/>
              </a:ext>
            </a:extLst>
          </p:cNvPr>
          <p:cNvSpPr txBox="1">
            <a:spLocks/>
          </p:cNvSpPr>
          <p:nvPr/>
        </p:nvSpPr>
        <p:spPr>
          <a:xfrm>
            <a:off x="2496602" y="1321594"/>
            <a:ext cx="7198796" cy="421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3076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E2639-F220-493C-9293-4B11A04FDFE3}"/>
              </a:ext>
            </a:extLst>
          </p:cNvPr>
          <p:cNvSpPr/>
          <p:nvPr/>
        </p:nvSpPr>
        <p:spPr>
          <a:xfrm>
            <a:off x="0" y="0"/>
            <a:ext cx="12192000" cy="6891338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887D6E-03A9-4E3E-BE8C-D0493D9441E0}"/>
              </a:ext>
            </a:extLst>
          </p:cNvPr>
          <p:cNvSpPr txBox="1">
            <a:spLocks/>
          </p:cNvSpPr>
          <p:nvPr/>
        </p:nvSpPr>
        <p:spPr>
          <a:xfrm>
            <a:off x="51832" y="0"/>
            <a:ext cx="12097306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Outline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3D0B3A-07F0-4690-818F-65943579D180}"/>
              </a:ext>
            </a:extLst>
          </p:cNvPr>
          <p:cNvSpPr txBox="1">
            <a:spLocks/>
          </p:cNvSpPr>
          <p:nvPr/>
        </p:nvSpPr>
        <p:spPr>
          <a:xfrm>
            <a:off x="2138979" y="1321594"/>
            <a:ext cx="7914042" cy="421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1    ·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		What is a Gamma Filter?</a:t>
            </a:r>
          </a:p>
          <a:p>
            <a:pPr marL="742950" indent="-742950">
              <a:buAutoNum type="arabicPeriod"/>
            </a:pPr>
            <a:endParaRPr lang="en-US" sz="280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2    ·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		Project Overview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3    ·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		Demonstration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4    ·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		Technical Discussion &amp; Applications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5    ·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		Questions</a:t>
            </a:r>
          </a:p>
        </p:txBody>
      </p:sp>
    </p:spTree>
    <p:extLst>
      <p:ext uri="{BB962C8B-B14F-4D97-AF65-F5344CB8AC3E}">
        <p14:creationId xmlns:p14="http://schemas.microsoft.com/office/powerpoint/2010/main" val="109324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99D972-683D-4674-AF7C-59CBCC35DA77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1    ·    What is a Gamma Filter?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66EDD1-F1C4-4B1C-BDFF-8B4A82F8F47B}"/>
              </a:ext>
            </a:extLst>
          </p:cNvPr>
          <p:cNvSpPr txBox="1">
            <a:spLocks/>
          </p:cNvSpPr>
          <p:nvPr/>
        </p:nvSpPr>
        <p:spPr>
          <a:xfrm>
            <a:off x="264319" y="906003"/>
            <a:ext cx="11663362" cy="145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First, what is a computer image?</a:t>
            </a:r>
          </a:p>
          <a:p>
            <a:pPr>
              <a:lnSpc>
                <a:spcPct val="100000"/>
              </a:lnSpc>
            </a:pPr>
            <a:endParaRPr lang="en-US" sz="25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2D array of pixels with </a:t>
            </a:r>
            <a:r>
              <a:rPr lang="en-US" sz="1800" b="1" i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8-bit intensity values </a:t>
            </a: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ranging from 0 to 255.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25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2E3571-7D12-4319-8E21-98FC5C60E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47875" y="2481263"/>
            <a:ext cx="8096250" cy="336232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50DB40B-CFBB-493B-95A9-2AE13971C84D}"/>
              </a:ext>
            </a:extLst>
          </p:cNvPr>
          <p:cNvSpPr txBox="1">
            <a:spLocks/>
          </p:cNvSpPr>
          <p:nvPr/>
        </p:nvSpPr>
        <p:spPr>
          <a:xfrm>
            <a:off x="9442389" y="6368069"/>
            <a:ext cx="2585488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Reference: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(III)</a:t>
            </a:r>
          </a:p>
        </p:txBody>
      </p:sp>
    </p:spTree>
    <p:extLst>
      <p:ext uri="{BB962C8B-B14F-4D97-AF65-F5344CB8AC3E}">
        <p14:creationId xmlns:p14="http://schemas.microsoft.com/office/powerpoint/2010/main" val="15272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7EE7A2-A6F6-443B-913D-D912B2B5905A}"/>
              </a:ext>
            </a:extLst>
          </p:cNvPr>
          <p:cNvSpPr txBox="1">
            <a:spLocks/>
          </p:cNvSpPr>
          <p:nvPr/>
        </p:nvSpPr>
        <p:spPr>
          <a:xfrm>
            <a:off x="264319" y="906003"/>
            <a:ext cx="11663362" cy="145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Intensity Histogram</a:t>
            </a:r>
          </a:p>
          <a:p>
            <a:pPr>
              <a:lnSpc>
                <a:spcPct val="100000"/>
              </a:lnSpc>
            </a:pPr>
            <a:endParaRPr lang="en-US" sz="25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Displays the number of times each </a:t>
            </a:r>
            <a:r>
              <a:rPr lang="en-US" sz="1800" i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intensity value </a:t>
            </a: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appears in the image.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25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9DF258-694C-4196-BDDD-5ED8A284875D}"/>
              </a:ext>
            </a:extLst>
          </p:cNvPr>
          <p:cNvGrpSpPr/>
          <p:nvPr/>
        </p:nvGrpSpPr>
        <p:grpSpPr>
          <a:xfrm>
            <a:off x="866775" y="2582405"/>
            <a:ext cx="10458450" cy="2940240"/>
            <a:chOff x="476743" y="2867025"/>
            <a:chExt cx="10984856" cy="30882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3D040D-A231-41E5-89F2-FBA422DE1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743" y="2867025"/>
              <a:ext cx="4742957" cy="30882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9D485D-2CE1-4C59-A5A7-183862F8E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2825" y="2867025"/>
              <a:ext cx="5538774" cy="3088232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D75B67A-7474-483D-9016-DB89C37B0DA2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1    ·    What is a Gamma Filter?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8D8945F-E943-4550-9862-7173533E7BC6}"/>
              </a:ext>
            </a:extLst>
          </p:cNvPr>
          <p:cNvSpPr txBox="1">
            <a:spLocks/>
          </p:cNvSpPr>
          <p:nvPr/>
        </p:nvSpPr>
        <p:spPr>
          <a:xfrm>
            <a:off x="9442389" y="6368069"/>
            <a:ext cx="2585488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Reference: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104357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0FF40D-0F04-4D06-8B86-6FAFDB03E0E6}"/>
              </a:ext>
            </a:extLst>
          </p:cNvPr>
          <p:cNvSpPr txBox="1">
            <a:spLocks/>
          </p:cNvSpPr>
          <p:nvPr/>
        </p:nvSpPr>
        <p:spPr>
          <a:xfrm>
            <a:off x="264318" y="906001"/>
            <a:ext cx="11599070" cy="2246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Image Filtering</a:t>
            </a:r>
          </a:p>
          <a:p>
            <a:pPr>
              <a:lnSpc>
                <a:spcPct val="100000"/>
              </a:lnSpc>
            </a:pPr>
            <a:endParaRPr lang="en-US" sz="25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Transforming</a:t>
            </a:r>
            <a:r>
              <a:rPr lang="en-US" sz="1800" i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the intensity values of each pixel in an image is a common technique that can make the image easier for a human to see or better for an algorithm to process.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There are many types of image filters for different applications, many of them based on </a:t>
            </a:r>
            <a:r>
              <a:rPr lang="en-US" sz="1800" i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convolution.</a:t>
            </a:r>
            <a:endParaRPr lang="en-US" sz="18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" dirty="0" err="1">
                <a:latin typeface="Avenir Next LT Pro" panose="020B0504020202020204" pitchFamily="34" charset="0"/>
                <a:ea typeface="Source Sans Pro" panose="020B0503030403020204" pitchFamily="34" charset="0"/>
              </a:rPr>
              <a:t>xs</a:t>
            </a:r>
            <a:endParaRPr lang="en-US" sz="1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1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0E3707-8EF3-45C0-98FC-BF064E83B0A2}"/>
              </a:ext>
            </a:extLst>
          </p:cNvPr>
          <p:cNvSpPr txBox="1">
            <a:spLocks/>
          </p:cNvSpPr>
          <p:nvPr/>
        </p:nvSpPr>
        <p:spPr>
          <a:xfrm>
            <a:off x="138100" y="3152764"/>
            <a:ext cx="3805237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Linear Histogram Scaling</a:t>
            </a:r>
            <a:endParaRPr lang="en-US" sz="1600" b="1" i="1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66B85A-D5CB-4761-89C3-17F950FE1A74}"/>
              </a:ext>
            </a:extLst>
          </p:cNvPr>
          <p:cNvSpPr txBox="1">
            <a:spLocks/>
          </p:cNvSpPr>
          <p:nvPr/>
        </p:nvSpPr>
        <p:spPr>
          <a:xfrm>
            <a:off x="4161234" y="3152764"/>
            <a:ext cx="3805237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Size Filter</a:t>
            </a:r>
            <a:endParaRPr lang="en-US" sz="1600" b="1" i="1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902098-150E-4413-9B46-E7EF7755A386}"/>
              </a:ext>
            </a:extLst>
          </p:cNvPr>
          <p:cNvSpPr txBox="1">
            <a:spLocks/>
          </p:cNvSpPr>
          <p:nvPr/>
        </p:nvSpPr>
        <p:spPr>
          <a:xfrm>
            <a:off x="8171654" y="3152764"/>
            <a:ext cx="3805237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Gaussian Filter</a:t>
            </a:r>
            <a:endParaRPr lang="en-US" sz="1600" b="1" i="1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B251D3-5B94-4952-9943-EB21619E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9" y="3786498"/>
            <a:ext cx="2995638" cy="2586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51C6B-A4A2-44C8-91E9-88CB0002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78" y="3674232"/>
            <a:ext cx="3821869" cy="19453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65712-1B7A-4D58-A3D9-FE2422EA2D48}"/>
              </a:ext>
            </a:extLst>
          </p:cNvPr>
          <p:cNvGrpSpPr/>
          <p:nvPr/>
        </p:nvGrpSpPr>
        <p:grpSpPr>
          <a:xfrm>
            <a:off x="8475777" y="3707013"/>
            <a:ext cx="3258634" cy="2388988"/>
            <a:chOff x="9607263" y="4011504"/>
            <a:chExt cx="1049635" cy="76951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1067D96-4524-4E38-A4A8-8CF551D5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7263" y="4011504"/>
              <a:ext cx="515155" cy="76951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04D589-C593-4287-BF24-8C3294EE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1743" y="4011504"/>
              <a:ext cx="515155" cy="769513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29ADBF4A-DDA4-495F-A0F3-35621AA10DEC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1    ·    What is a Gamma Filter?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0475C33-C7E2-4141-85A4-FE7BFB75B29B}"/>
              </a:ext>
            </a:extLst>
          </p:cNvPr>
          <p:cNvSpPr txBox="1">
            <a:spLocks/>
          </p:cNvSpPr>
          <p:nvPr/>
        </p:nvSpPr>
        <p:spPr>
          <a:xfrm>
            <a:off x="9442389" y="6368069"/>
            <a:ext cx="2585488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Reference: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345238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7EE7A2-A6F6-443B-913D-D912B2B5905A}"/>
              </a:ext>
            </a:extLst>
          </p:cNvPr>
          <p:cNvSpPr txBox="1">
            <a:spLocks/>
          </p:cNvSpPr>
          <p:nvPr/>
        </p:nvSpPr>
        <p:spPr>
          <a:xfrm>
            <a:off x="264319" y="944107"/>
            <a:ext cx="7760494" cy="16049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Gamma Filter</a:t>
            </a:r>
          </a:p>
          <a:p>
            <a:pPr>
              <a:lnSpc>
                <a:spcPct val="100000"/>
              </a:lnSpc>
            </a:pPr>
            <a:endParaRPr lang="en-US" sz="25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Image histograms that </a:t>
            </a:r>
            <a:r>
              <a:rPr lang="en-US" sz="1800" i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skew high </a:t>
            </a: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or </a:t>
            </a:r>
            <a:r>
              <a:rPr lang="en-US" sz="1800" i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skew low</a:t>
            </a: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 can lack contrast.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A gamma filter </a:t>
            </a:r>
            <a:r>
              <a:rPr lang="en-US" sz="1800" i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remaps </a:t>
            </a:r>
            <a:r>
              <a:rPr lang="en-US" sz="1800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intensity values to increase visibility.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2500" dirty="0">
              <a:latin typeface="Avenir Next LT Pro" panose="020B05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indoor, window, room&#10;&#10;Description automatically generated">
            <a:extLst>
              <a:ext uri="{FF2B5EF4-FFF2-40B4-BE49-F238E27FC236}">
                <a16:creationId xmlns:a16="http://schemas.microsoft.com/office/drawing/2014/main" id="{F110BEEF-0A56-45EE-9973-E1361DDA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6" y="2715769"/>
            <a:ext cx="6653212" cy="350010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DE8A090-837E-49D3-88C3-A789AB1BA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83" y="2715769"/>
            <a:ext cx="3959878" cy="3565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D70F7-4050-40EA-BBDB-FE9D264F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311" y="1813275"/>
            <a:ext cx="3600450" cy="819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A7C370B-E6D7-4325-A046-C54E74134CF1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1    ·    What is a Gamma Filter?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07663E-D766-4283-B11A-1D60B0CBDFF8}"/>
              </a:ext>
            </a:extLst>
          </p:cNvPr>
          <p:cNvSpPr txBox="1">
            <a:spLocks/>
          </p:cNvSpPr>
          <p:nvPr/>
        </p:nvSpPr>
        <p:spPr>
          <a:xfrm>
            <a:off x="9442389" y="6368069"/>
            <a:ext cx="2585488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Reference: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(II)</a:t>
            </a:r>
          </a:p>
        </p:txBody>
      </p:sp>
    </p:spTree>
    <p:extLst>
      <p:ext uri="{BB962C8B-B14F-4D97-AF65-F5344CB8AC3E}">
        <p14:creationId xmlns:p14="http://schemas.microsoft.com/office/powerpoint/2010/main" val="218389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5F65A3-9751-40BD-BD10-B980D9DE7FF8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2    ·    Project Overview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4D7DE-95FA-48E3-A6A7-7AC49740035B}"/>
              </a:ext>
            </a:extLst>
          </p:cNvPr>
          <p:cNvSpPr txBox="1">
            <a:spLocks/>
          </p:cNvSpPr>
          <p:nvPr/>
        </p:nvSpPr>
        <p:spPr>
          <a:xfrm>
            <a:off x="264319" y="944107"/>
            <a:ext cx="7760494" cy="633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Hardware Setup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FCD918-D41A-412E-A2E1-ADC0FEBD3AAB}"/>
              </a:ext>
            </a:extLst>
          </p:cNvPr>
          <p:cNvGrpSpPr/>
          <p:nvPr/>
        </p:nvGrpSpPr>
        <p:grpSpPr>
          <a:xfrm>
            <a:off x="2148107" y="1577520"/>
            <a:ext cx="7895787" cy="4963067"/>
            <a:chOff x="1721495" y="1517389"/>
            <a:chExt cx="8146360" cy="51205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14989C-09BC-4010-AC87-09524897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21495" y="1517389"/>
              <a:ext cx="8146360" cy="5120570"/>
            </a:xfrm>
            <a:prstGeom prst="rect">
              <a:avLst/>
            </a:prstGeom>
          </p:spPr>
        </p:pic>
        <p:pic>
          <p:nvPicPr>
            <p:cNvPr id="8" name="Picture 7" descr="A picture containing text, indoor, window, room&#10;&#10;Description automatically generated">
              <a:extLst>
                <a:ext uri="{FF2B5EF4-FFF2-40B4-BE49-F238E27FC236}">
                  <a16:creationId xmlns:a16="http://schemas.microsoft.com/office/drawing/2014/main" id="{E2564C08-179A-4BA1-9A4B-54E2FF714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518" b="28791"/>
            <a:stretch/>
          </p:blipFill>
          <p:spPr>
            <a:xfrm>
              <a:off x="8561178" y="1651962"/>
              <a:ext cx="1306677" cy="989232"/>
            </a:xfrm>
            <a:prstGeom prst="rect">
              <a:avLst/>
            </a:prstGeom>
          </p:spPr>
        </p:pic>
        <p:pic>
          <p:nvPicPr>
            <p:cNvPr id="9" name="Picture 8" descr="A picture containing text, indoor, window, room&#10;&#10;Description automatically generated">
              <a:extLst>
                <a:ext uri="{FF2B5EF4-FFF2-40B4-BE49-F238E27FC236}">
                  <a16:creationId xmlns:a16="http://schemas.microsoft.com/office/drawing/2014/main" id="{B8F17444-9EB7-4118-9D27-6F0BB8F16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34" t="1455" r="1039" b="30615"/>
            <a:stretch/>
          </p:blipFill>
          <p:spPr>
            <a:xfrm>
              <a:off x="8242997" y="4026349"/>
              <a:ext cx="1406504" cy="910105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3C72998-73DE-44EF-A9B4-7E3DE3597A8B}"/>
              </a:ext>
            </a:extLst>
          </p:cNvPr>
          <p:cNvSpPr txBox="1">
            <a:spLocks/>
          </p:cNvSpPr>
          <p:nvPr/>
        </p:nvSpPr>
        <p:spPr>
          <a:xfrm>
            <a:off x="9442389" y="6368069"/>
            <a:ext cx="2585488" cy="390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Reference: </a:t>
            </a: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(IV, VI)</a:t>
            </a:r>
          </a:p>
        </p:txBody>
      </p:sp>
    </p:spTree>
    <p:extLst>
      <p:ext uri="{BB962C8B-B14F-4D97-AF65-F5344CB8AC3E}">
        <p14:creationId xmlns:p14="http://schemas.microsoft.com/office/powerpoint/2010/main" val="211202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254BC7-08FD-4B51-835F-97B432639EBA}"/>
              </a:ext>
            </a:extLst>
          </p:cNvPr>
          <p:cNvSpPr/>
          <p:nvPr/>
        </p:nvSpPr>
        <p:spPr>
          <a:xfrm>
            <a:off x="0" y="0"/>
            <a:ext cx="12192000" cy="633413"/>
          </a:xfrm>
          <a:prstGeom prst="rect">
            <a:avLst/>
          </a:prstGeom>
          <a:gradFill>
            <a:gsLst>
              <a:gs pos="50000">
                <a:srgbClr val="1EB87D">
                  <a:lumMod val="86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5F65A3-9751-40BD-BD10-B980D9DE7FF8}"/>
              </a:ext>
            </a:extLst>
          </p:cNvPr>
          <p:cNvSpPr txBox="1">
            <a:spLocks/>
          </p:cNvSpPr>
          <p:nvPr/>
        </p:nvSpPr>
        <p:spPr>
          <a:xfrm>
            <a:off x="80410" y="-57156"/>
            <a:ext cx="6096553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2    ·    Project Overview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4D7DE-95FA-48E3-A6A7-7AC49740035B}"/>
              </a:ext>
            </a:extLst>
          </p:cNvPr>
          <p:cNvSpPr txBox="1">
            <a:spLocks/>
          </p:cNvSpPr>
          <p:nvPr/>
        </p:nvSpPr>
        <p:spPr>
          <a:xfrm>
            <a:off x="264319" y="944107"/>
            <a:ext cx="7760494" cy="633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Software Setup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E10AE7-92F9-45AA-84EF-2DAC1EE91F95}"/>
              </a:ext>
            </a:extLst>
          </p:cNvPr>
          <p:cNvSpPr txBox="1">
            <a:spLocks/>
          </p:cNvSpPr>
          <p:nvPr/>
        </p:nvSpPr>
        <p:spPr>
          <a:xfrm>
            <a:off x="634386" y="1636293"/>
            <a:ext cx="1796356" cy="79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C,  Verilog &amp;</a:t>
            </a:r>
          </a:p>
          <a:p>
            <a:pPr algn="ctr"/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SystemVerilog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DEA2DB-C598-4961-BDC1-28AD8A7392BE}"/>
              </a:ext>
            </a:extLst>
          </p:cNvPr>
          <p:cNvSpPr txBox="1">
            <a:spLocks/>
          </p:cNvSpPr>
          <p:nvPr/>
        </p:nvSpPr>
        <p:spPr>
          <a:xfrm>
            <a:off x="3442868" y="1636293"/>
            <a:ext cx="1902619" cy="79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Quartus Prime</a:t>
            </a:r>
          </a:p>
          <a:p>
            <a:pPr algn="ctr"/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Lite 18.1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C14D32B-7BA9-4FD7-A7D1-69E4727420D2}"/>
              </a:ext>
            </a:extLst>
          </p:cNvPr>
          <p:cNvSpPr txBox="1">
            <a:spLocks/>
          </p:cNvSpPr>
          <p:nvPr/>
        </p:nvSpPr>
        <p:spPr>
          <a:xfrm>
            <a:off x="6246667" y="1769697"/>
            <a:ext cx="1990672" cy="52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ModelSim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C1DA73-0587-468B-9D27-773066083602}"/>
              </a:ext>
            </a:extLst>
          </p:cNvPr>
          <p:cNvSpPr txBox="1">
            <a:spLocks/>
          </p:cNvSpPr>
          <p:nvPr/>
        </p:nvSpPr>
        <p:spPr>
          <a:xfrm>
            <a:off x="9138520" y="1604910"/>
            <a:ext cx="2490843" cy="85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Programmer</a:t>
            </a:r>
          </a:p>
          <a:p>
            <a:pPr algn="ctr"/>
            <a:r>
              <a:rPr lang="en-US" sz="1400" b="1" dirty="0">
                <a:latin typeface="Avenir Next LT Pro" panose="020B0504020202020204" pitchFamily="34" charset="0"/>
                <a:ea typeface="Source Sans Pro" panose="020B0503030403020204" pitchFamily="34" charset="0"/>
              </a:rPr>
              <a:t>(Quartus Prime 18.1)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276F48B-B98E-4AD9-A909-84D06982F1AF}"/>
              </a:ext>
            </a:extLst>
          </p:cNvPr>
          <p:cNvSpPr txBox="1">
            <a:spLocks/>
          </p:cNvSpPr>
          <p:nvPr/>
        </p:nvSpPr>
        <p:spPr>
          <a:xfrm>
            <a:off x="158146" y="4474591"/>
            <a:ext cx="2689062" cy="22508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err="1">
                <a:latin typeface="Consolas" panose="020B0609020204030204" pitchFamily="49" charset="0"/>
                <a:ea typeface="Source Sans Pro" panose="020B0503030403020204" pitchFamily="34" charset="0"/>
              </a:rPr>
              <a:t>Generate_Gamma_Values.c</a:t>
            </a:r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 err="1">
                <a:latin typeface="Consolas" panose="020B0609020204030204" pitchFamily="49" charset="0"/>
                <a:ea typeface="Source Sans Pro" panose="020B0503030403020204" pitchFamily="34" charset="0"/>
              </a:rPr>
              <a:t>Gamma_Correct_TB.v</a:t>
            </a:r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DE1_Gamma_Filer.v</a:t>
            </a: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 err="1">
                <a:latin typeface="Consolas" panose="020B0609020204030204" pitchFamily="49" charset="0"/>
                <a:ea typeface="Source Sans Pro" panose="020B0503030403020204" pitchFamily="34" charset="0"/>
              </a:rPr>
              <a:t>Gamma_Correct.v</a:t>
            </a:r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SEG7_LED.v</a:t>
            </a: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…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A2E6927-FFCE-4125-AA09-3DFFAFE89526}"/>
              </a:ext>
            </a:extLst>
          </p:cNvPr>
          <p:cNvSpPr txBox="1">
            <a:spLocks/>
          </p:cNvSpPr>
          <p:nvPr/>
        </p:nvSpPr>
        <p:spPr>
          <a:xfrm>
            <a:off x="3146841" y="4474592"/>
            <a:ext cx="2434900" cy="22508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Project File: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DE1_Gamma_Filter.qpf</a:t>
            </a: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Analysis &amp;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Synthesis</a:t>
            </a: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Compilation &amp; Debugging</a:t>
            </a: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0D44170-DBCE-4EB8-BE5C-A45DCB6D0EAE}"/>
              </a:ext>
            </a:extLst>
          </p:cNvPr>
          <p:cNvSpPr txBox="1">
            <a:spLocks/>
          </p:cNvSpPr>
          <p:nvPr/>
        </p:nvSpPr>
        <p:spPr>
          <a:xfrm>
            <a:off x="5981047" y="4474592"/>
            <a:ext cx="2462138" cy="19718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RTL Simulation with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  <a:ea typeface="Source Sans Pro" panose="020B0503030403020204" pitchFamily="34" charset="0"/>
              </a:rPr>
              <a:t>Gamma_Correct_TB.v</a:t>
            </a:r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 &amp;</a:t>
            </a:r>
          </a:p>
          <a:p>
            <a:pPr algn="ctr"/>
            <a:r>
              <a:rPr lang="en-US" sz="1400" dirty="0" err="1">
                <a:latin typeface="Consolas" panose="020B0609020204030204" pitchFamily="49" charset="0"/>
                <a:ea typeface="Source Sans Pro" panose="020B0503030403020204" pitchFamily="34" charset="0"/>
              </a:rPr>
              <a:t>Gamma_Correct.v</a:t>
            </a:r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Waveform Viewer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16A5208-68F4-4564-9B77-75AFC94CFC2F}"/>
              </a:ext>
            </a:extLst>
          </p:cNvPr>
          <p:cNvSpPr txBox="1">
            <a:spLocks/>
          </p:cNvSpPr>
          <p:nvPr/>
        </p:nvSpPr>
        <p:spPr>
          <a:xfrm>
            <a:off x="8944357" y="4474592"/>
            <a:ext cx="2819396" cy="20206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Hardware Detection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&amp; Setup</a:t>
            </a: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Download the DE1_Gamma_Filter.sof</a:t>
            </a:r>
          </a:p>
          <a:p>
            <a:pPr algn="ctr"/>
            <a:r>
              <a:rPr lang="en-US" sz="1400" dirty="0">
                <a:latin typeface="Consolas" panose="020B0609020204030204" pitchFamily="49" charset="0"/>
                <a:ea typeface="Source Sans Pro" panose="020B0503030403020204" pitchFamily="34" charset="0"/>
              </a:rPr>
              <a:t>bitstream to the board</a:t>
            </a:r>
          </a:p>
          <a:p>
            <a:pPr algn="ctr"/>
            <a:endParaRPr lang="en-US" sz="1400" dirty="0">
              <a:latin typeface="Consolas" panose="020B0609020204030204" pitchFamily="49" charset="0"/>
              <a:ea typeface="Source Sans Pro" panose="020B0503030403020204" pitchFamily="34" charset="0"/>
            </a:endParaRPr>
          </a:p>
        </p:txBody>
      </p:sp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9DF8694A-4382-4F66-B48C-F029CE44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4" y="2896510"/>
            <a:ext cx="549776" cy="549776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969C2C69-76DC-4222-9AC9-BFBEAC6ED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62" y="3414443"/>
            <a:ext cx="559416" cy="61760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98AFBA5D-930E-461F-B896-4A621FA4B1E2}"/>
              </a:ext>
            </a:extLst>
          </p:cNvPr>
          <p:cNvGrpSpPr/>
          <p:nvPr/>
        </p:nvGrpSpPr>
        <p:grpSpPr>
          <a:xfrm>
            <a:off x="2948298" y="1835832"/>
            <a:ext cx="5841743" cy="4575422"/>
            <a:chOff x="2948298" y="1751317"/>
            <a:chExt cx="5841743" cy="473282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B53151-85BB-47B2-8943-3779BFEA7AF4}"/>
                </a:ext>
              </a:extLst>
            </p:cNvPr>
            <p:cNvCxnSpPr>
              <a:cxnSpLocks/>
            </p:cNvCxnSpPr>
            <p:nvPr/>
          </p:nvCxnSpPr>
          <p:spPr>
            <a:xfrm>
              <a:off x="2948298" y="1751317"/>
              <a:ext cx="0" cy="47328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A8FC7E-4274-43F8-8A14-063A1F2A500F}"/>
                </a:ext>
              </a:extLst>
            </p:cNvPr>
            <p:cNvCxnSpPr>
              <a:cxnSpLocks/>
            </p:cNvCxnSpPr>
            <p:nvPr/>
          </p:nvCxnSpPr>
          <p:spPr>
            <a:xfrm>
              <a:off x="5816327" y="1751317"/>
              <a:ext cx="0" cy="47328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7C89B8-FDFE-41A6-993C-7A12241E536C}"/>
                </a:ext>
              </a:extLst>
            </p:cNvPr>
            <p:cNvCxnSpPr>
              <a:cxnSpLocks/>
            </p:cNvCxnSpPr>
            <p:nvPr/>
          </p:nvCxnSpPr>
          <p:spPr>
            <a:xfrm>
              <a:off x="8790041" y="1751317"/>
              <a:ext cx="0" cy="47328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69C3C363-4CC0-4A75-A54A-E2D40CC3D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80" y="2717957"/>
            <a:ext cx="1136794" cy="139297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C1632A38-8699-4399-96B4-CE4E9D8E6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9806" y="2799260"/>
            <a:ext cx="477239" cy="477239"/>
          </a:xfrm>
          <a:prstGeom prst="rect">
            <a:avLst/>
          </a:prstGeom>
        </p:spPr>
      </p:pic>
      <p:pic>
        <p:nvPicPr>
          <p:cNvPr id="46" name="Picture 4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1745E6-1E1C-4F37-9A34-2E546A4AA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63" y="2961707"/>
            <a:ext cx="2139042" cy="8195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20B4271-678D-4DDB-B531-7CEF3F791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9362" y="2716226"/>
            <a:ext cx="1297728" cy="1175718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4E2F6F3-2454-4C97-8BFB-A8E512652864}"/>
              </a:ext>
            </a:extLst>
          </p:cNvPr>
          <p:cNvSpPr/>
          <p:nvPr/>
        </p:nvSpPr>
        <p:spPr>
          <a:xfrm rot="5400000">
            <a:off x="2748417" y="3298740"/>
            <a:ext cx="505447" cy="10568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0183A8B-80F2-4321-A32E-373E83739D16}"/>
              </a:ext>
            </a:extLst>
          </p:cNvPr>
          <p:cNvSpPr/>
          <p:nvPr/>
        </p:nvSpPr>
        <p:spPr>
          <a:xfrm rot="5400000">
            <a:off x="5620481" y="3298740"/>
            <a:ext cx="505447" cy="10568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2E3AD41D-7656-497D-8192-1D57CBF1926E}"/>
              </a:ext>
            </a:extLst>
          </p:cNvPr>
          <p:cNvSpPr/>
          <p:nvPr/>
        </p:nvSpPr>
        <p:spPr>
          <a:xfrm rot="5400000">
            <a:off x="8590160" y="3298740"/>
            <a:ext cx="505447" cy="10568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F8E125F-4596-4932-A38D-A02A84DF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795713"/>
            <a:ext cx="12192000" cy="30956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CAA6942-12AC-4ECE-BBCF-3A02D422C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"/>
            <a:ext cx="12192000" cy="3795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6DEA45-1732-4833-B9EF-8790A47A5244}"/>
              </a:ext>
            </a:extLst>
          </p:cNvPr>
          <p:cNvSpPr/>
          <p:nvPr/>
        </p:nvSpPr>
        <p:spPr>
          <a:xfrm>
            <a:off x="0" y="0"/>
            <a:ext cx="12192000" cy="6891338"/>
          </a:xfrm>
          <a:prstGeom prst="rect">
            <a:avLst/>
          </a:prstGeom>
          <a:gradFill>
            <a:gsLst>
              <a:gs pos="50000">
                <a:srgbClr val="1EB87D">
                  <a:lumMod val="100000"/>
                  <a:alpha val="65000"/>
                </a:srgbClr>
              </a:gs>
              <a:gs pos="100000">
                <a:srgbClr val="199968"/>
              </a:gs>
              <a:gs pos="0">
                <a:srgbClr val="147A5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3D0B3A-07F0-4690-818F-65943579D180}"/>
              </a:ext>
            </a:extLst>
          </p:cNvPr>
          <p:cNvSpPr txBox="1">
            <a:spLocks/>
          </p:cNvSpPr>
          <p:nvPr/>
        </p:nvSpPr>
        <p:spPr>
          <a:xfrm>
            <a:off x="2496602" y="1321594"/>
            <a:ext cx="7198796" cy="4214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DBF9EE"/>
                </a:solidFill>
                <a:latin typeface="Avenir Next LT Pro" panose="020B0504020202020204" pitchFamily="34" charset="0"/>
                <a:ea typeface="Source Sans Pro" panose="020B0503030403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9323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654</Words>
  <Application>Microsoft Office PowerPoint</Application>
  <PresentationFormat>Widescreen</PresentationFormat>
  <Paragraphs>152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Consolas</vt:lpstr>
      <vt:lpstr>Office Theme</vt:lpstr>
      <vt:lpstr>Gamma Filter   Video Processing Circuit on Intel’s DE1 SoC FPGA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Correction Circuit</dc:title>
  <dc:creator>Cole Maxwell</dc:creator>
  <cp:lastModifiedBy>Cole Maxwell</cp:lastModifiedBy>
  <cp:revision>275</cp:revision>
  <dcterms:created xsi:type="dcterms:W3CDTF">2021-01-21T02:19:58Z</dcterms:created>
  <dcterms:modified xsi:type="dcterms:W3CDTF">2021-01-29T17:53:16Z</dcterms:modified>
</cp:coreProperties>
</file>