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8" r:id="rId3"/>
    <p:sldId id="262" r:id="rId4"/>
    <p:sldId id="263" r:id="rId5"/>
    <p:sldId id="264" r:id="rId6"/>
    <p:sldId id="257"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C83549-4327-46DB-BFF4-7AA6AE232002}" v="15" dt="2025-04-22T18:08:50.4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3" d="100"/>
          <a:sy n="63" d="100"/>
        </p:scale>
        <p:origin x="489" y="26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e schafer" userId="dd4968e02f0e95df" providerId="LiveId" clId="{C9C83549-4327-46DB-BFF4-7AA6AE232002}"/>
    <pc:docChg chg="undo custSel addSld delSld modSld">
      <pc:chgData name="cole schafer" userId="dd4968e02f0e95df" providerId="LiveId" clId="{C9C83549-4327-46DB-BFF4-7AA6AE232002}" dt="2025-04-22T18:21:09.985" v="2077" actId="20577"/>
      <pc:docMkLst>
        <pc:docMk/>
      </pc:docMkLst>
      <pc:sldChg chg="modSp mod">
        <pc:chgData name="cole schafer" userId="dd4968e02f0e95df" providerId="LiveId" clId="{C9C83549-4327-46DB-BFF4-7AA6AE232002}" dt="2025-04-22T18:08:50.442" v="877" actId="20577"/>
        <pc:sldMkLst>
          <pc:docMk/>
          <pc:sldMk cId="3796151042" sldId="257"/>
        </pc:sldMkLst>
        <pc:spChg chg="mod">
          <ac:chgData name="cole schafer" userId="dd4968e02f0e95df" providerId="LiveId" clId="{C9C83549-4327-46DB-BFF4-7AA6AE232002}" dt="2025-04-22T18:08:50.442" v="877" actId="20577"/>
          <ac:spMkLst>
            <pc:docMk/>
            <pc:sldMk cId="3796151042" sldId="257"/>
            <ac:spMk id="3" creationId="{6E01DBF5-6A89-52CF-2C0D-043E13C57E5B}"/>
          </ac:spMkLst>
        </pc:spChg>
      </pc:sldChg>
      <pc:sldChg chg="addSp delSp modSp del mod">
        <pc:chgData name="cole schafer" userId="dd4968e02f0e95df" providerId="LiveId" clId="{C9C83549-4327-46DB-BFF4-7AA6AE232002}" dt="2025-04-22T17:53:02.923" v="27" actId="2696"/>
        <pc:sldMkLst>
          <pc:docMk/>
          <pc:sldMk cId="2875717964" sldId="259"/>
        </pc:sldMkLst>
        <pc:spChg chg="mod">
          <ac:chgData name="cole schafer" userId="dd4968e02f0e95df" providerId="LiveId" clId="{C9C83549-4327-46DB-BFF4-7AA6AE232002}" dt="2025-04-22T17:52:30.179" v="20" actId="1076"/>
          <ac:spMkLst>
            <pc:docMk/>
            <pc:sldMk cId="2875717964" sldId="259"/>
            <ac:spMk id="2" creationId="{AC82FC59-697C-5E7E-F444-0016F584172D}"/>
          </ac:spMkLst>
        </pc:spChg>
        <pc:spChg chg="add del mod">
          <ac:chgData name="cole schafer" userId="dd4968e02f0e95df" providerId="LiveId" clId="{C9C83549-4327-46DB-BFF4-7AA6AE232002}" dt="2025-04-22T17:52:30.945" v="21"/>
          <ac:spMkLst>
            <pc:docMk/>
            <pc:sldMk cId="2875717964" sldId="259"/>
            <ac:spMk id="3" creationId="{21B79352-7959-E015-BE52-E3B7D1A5B7C8}"/>
          </ac:spMkLst>
        </pc:spChg>
        <pc:picChg chg="add mod">
          <ac:chgData name="cole schafer" userId="dd4968e02f0e95df" providerId="LiveId" clId="{C9C83549-4327-46DB-BFF4-7AA6AE232002}" dt="2025-04-22T17:52:30.945" v="21"/>
          <ac:picMkLst>
            <pc:docMk/>
            <pc:sldMk cId="2875717964" sldId="259"/>
            <ac:picMk id="1026" creationId="{105715AF-ED5B-2760-353A-2341A15E9684}"/>
          </ac:picMkLst>
        </pc:picChg>
      </pc:sldChg>
      <pc:sldChg chg="modSp del mod">
        <pc:chgData name="cole schafer" userId="dd4968e02f0e95df" providerId="LiveId" clId="{C9C83549-4327-46DB-BFF4-7AA6AE232002}" dt="2025-04-22T18:06:42.211" v="742" actId="2696"/>
        <pc:sldMkLst>
          <pc:docMk/>
          <pc:sldMk cId="3811362289" sldId="260"/>
        </pc:sldMkLst>
        <pc:spChg chg="mod">
          <ac:chgData name="cole schafer" userId="dd4968e02f0e95df" providerId="LiveId" clId="{C9C83549-4327-46DB-BFF4-7AA6AE232002}" dt="2025-04-22T18:06:35.972" v="740" actId="21"/>
          <ac:spMkLst>
            <pc:docMk/>
            <pc:sldMk cId="3811362289" sldId="260"/>
            <ac:spMk id="2" creationId="{A1850F10-7086-1677-BEA9-F7F01DA0209E}"/>
          </ac:spMkLst>
        </pc:spChg>
      </pc:sldChg>
      <pc:sldChg chg="modSp del mod">
        <pc:chgData name="cole schafer" userId="dd4968e02f0e95df" providerId="LiveId" clId="{C9C83549-4327-46DB-BFF4-7AA6AE232002}" dt="2025-04-22T18:14:16.653" v="1469" actId="2696"/>
        <pc:sldMkLst>
          <pc:docMk/>
          <pc:sldMk cId="830992517" sldId="261"/>
        </pc:sldMkLst>
        <pc:spChg chg="mod">
          <ac:chgData name="cole schafer" userId="dd4968e02f0e95df" providerId="LiveId" clId="{C9C83549-4327-46DB-BFF4-7AA6AE232002}" dt="2025-04-22T18:14:13.883" v="1468" actId="21"/>
          <ac:spMkLst>
            <pc:docMk/>
            <pc:sldMk cId="830992517" sldId="261"/>
            <ac:spMk id="2" creationId="{59FA9F7E-2C32-8EA4-4D58-095E261877A7}"/>
          </ac:spMkLst>
        </pc:spChg>
      </pc:sldChg>
      <pc:sldChg chg="addSp delSp modSp new mod">
        <pc:chgData name="cole schafer" userId="dd4968e02f0e95df" providerId="LiveId" clId="{C9C83549-4327-46DB-BFF4-7AA6AE232002}" dt="2025-04-22T18:04:42.459" v="733" actId="113"/>
        <pc:sldMkLst>
          <pc:docMk/>
          <pc:sldMk cId="3223593779" sldId="262"/>
        </pc:sldMkLst>
        <pc:spChg chg="mod">
          <ac:chgData name="cole schafer" userId="dd4968e02f0e95df" providerId="LiveId" clId="{C9C83549-4327-46DB-BFF4-7AA6AE232002}" dt="2025-04-22T17:52:57.530" v="26"/>
          <ac:spMkLst>
            <pc:docMk/>
            <pc:sldMk cId="3223593779" sldId="262"/>
            <ac:spMk id="2" creationId="{C763EB5F-DF7F-96A2-299B-ACCE78AF1E03}"/>
          </ac:spMkLst>
        </pc:spChg>
        <pc:spChg chg="mod">
          <ac:chgData name="cole schafer" userId="dd4968e02f0e95df" providerId="LiveId" clId="{C9C83549-4327-46DB-BFF4-7AA6AE232002}" dt="2025-04-22T18:04:42.459" v="733" actId="113"/>
          <ac:spMkLst>
            <pc:docMk/>
            <pc:sldMk cId="3223593779" sldId="262"/>
            <ac:spMk id="3" creationId="{BF9B50EB-8229-9899-E256-0833F556BF16}"/>
          </ac:spMkLst>
        </pc:spChg>
        <pc:spChg chg="del">
          <ac:chgData name="cole schafer" userId="dd4968e02f0e95df" providerId="LiveId" clId="{C9C83549-4327-46DB-BFF4-7AA6AE232002}" dt="2025-04-22T17:52:47.146" v="25"/>
          <ac:spMkLst>
            <pc:docMk/>
            <pc:sldMk cId="3223593779" sldId="262"/>
            <ac:spMk id="4" creationId="{E3CD589B-5EFC-F334-A262-AA65D43D2B75}"/>
          </ac:spMkLst>
        </pc:spChg>
        <pc:picChg chg="add mod">
          <ac:chgData name="cole schafer" userId="dd4968e02f0e95df" providerId="LiveId" clId="{C9C83549-4327-46DB-BFF4-7AA6AE232002}" dt="2025-04-22T17:53:09.475" v="29" actId="1076"/>
          <ac:picMkLst>
            <pc:docMk/>
            <pc:sldMk cId="3223593779" sldId="262"/>
            <ac:picMk id="2050" creationId="{14E8EC67-8DDE-AD8B-C764-FFCF0009F9F3}"/>
          </ac:picMkLst>
        </pc:picChg>
      </pc:sldChg>
      <pc:sldChg chg="new del">
        <pc:chgData name="cole schafer" userId="dd4968e02f0e95df" providerId="LiveId" clId="{C9C83549-4327-46DB-BFF4-7AA6AE232002}" dt="2025-04-22T17:52:38.933" v="23" actId="680"/>
        <pc:sldMkLst>
          <pc:docMk/>
          <pc:sldMk cId="4040784412" sldId="262"/>
        </pc:sldMkLst>
      </pc:sldChg>
      <pc:sldChg chg="addSp delSp modSp new mod">
        <pc:chgData name="cole schafer" userId="dd4968e02f0e95df" providerId="LiveId" clId="{C9C83549-4327-46DB-BFF4-7AA6AE232002}" dt="2025-04-22T18:13:09.825" v="1467" actId="20577"/>
        <pc:sldMkLst>
          <pc:docMk/>
          <pc:sldMk cId="3595455591" sldId="263"/>
        </pc:sldMkLst>
        <pc:spChg chg="mod">
          <ac:chgData name="cole schafer" userId="dd4968e02f0e95df" providerId="LiveId" clId="{C9C83549-4327-46DB-BFF4-7AA6AE232002}" dt="2025-04-22T18:06:38.865" v="741"/>
          <ac:spMkLst>
            <pc:docMk/>
            <pc:sldMk cId="3595455591" sldId="263"/>
            <ac:spMk id="2" creationId="{6DAAF573-B6BE-CAAC-3D50-B3C1F3D54B16}"/>
          </ac:spMkLst>
        </pc:spChg>
        <pc:spChg chg="mod">
          <ac:chgData name="cole schafer" userId="dd4968e02f0e95df" providerId="LiveId" clId="{C9C83549-4327-46DB-BFF4-7AA6AE232002}" dt="2025-04-22T18:13:09.825" v="1467" actId="20577"/>
          <ac:spMkLst>
            <pc:docMk/>
            <pc:sldMk cId="3595455591" sldId="263"/>
            <ac:spMk id="3" creationId="{50ABB448-E7D8-4B1E-1C21-6F591AED2E59}"/>
          </ac:spMkLst>
        </pc:spChg>
        <pc:spChg chg="del">
          <ac:chgData name="cole schafer" userId="dd4968e02f0e95df" providerId="LiveId" clId="{C9C83549-4327-46DB-BFF4-7AA6AE232002}" dt="2025-04-22T18:06:16.762" v="735"/>
          <ac:spMkLst>
            <pc:docMk/>
            <pc:sldMk cId="3595455591" sldId="263"/>
            <ac:spMk id="4" creationId="{CCF974A8-6EA4-7EEB-E69B-10B694710CDD}"/>
          </ac:spMkLst>
        </pc:spChg>
        <pc:picChg chg="add mod">
          <ac:chgData name="cole schafer" userId="dd4968e02f0e95df" providerId="LiveId" clId="{C9C83549-4327-46DB-BFF4-7AA6AE232002}" dt="2025-04-22T18:06:24.673" v="737" actId="1076"/>
          <ac:picMkLst>
            <pc:docMk/>
            <pc:sldMk cId="3595455591" sldId="263"/>
            <ac:picMk id="5" creationId="{4D479331-0BEC-616D-1790-6C3DBE950536}"/>
          </ac:picMkLst>
        </pc:picChg>
      </pc:sldChg>
      <pc:sldChg chg="modSp new mod">
        <pc:chgData name="cole schafer" userId="dd4968e02f0e95df" providerId="LiveId" clId="{C9C83549-4327-46DB-BFF4-7AA6AE232002}" dt="2025-04-22T18:21:09.985" v="2077" actId="20577"/>
        <pc:sldMkLst>
          <pc:docMk/>
          <pc:sldMk cId="2168468" sldId="264"/>
        </pc:sldMkLst>
        <pc:spChg chg="mod">
          <ac:chgData name="cole schafer" userId="dd4968e02f0e95df" providerId="LiveId" clId="{C9C83549-4327-46DB-BFF4-7AA6AE232002}" dt="2025-04-22T18:14:28.354" v="1471"/>
          <ac:spMkLst>
            <pc:docMk/>
            <pc:sldMk cId="2168468" sldId="264"/>
            <ac:spMk id="2" creationId="{F923A9B4-3C20-C289-83E2-058A3FC8A37E}"/>
          </ac:spMkLst>
        </pc:spChg>
        <pc:spChg chg="mod">
          <ac:chgData name="cole schafer" userId="dd4968e02f0e95df" providerId="LiveId" clId="{C9C83549-4327-46DB-BFF4-7AA6AE232002}" dt="2025-04-22T18:14:52.308" v="1519" actId="20577"/>
          <ac:spMkLst>
            <pc:docMk/>
            <pc:sldMk cId="2168468" sldId="264"/>
            <ac:spMk id="3" creationId="{07119E13-7B0C-EFC3-F70A-B00553DE34D4}"/>
          </ac:spMkLst>
        </pc:spChg>
        <pc:spChg chg="mod">
          <ac:chgData name="cole schafer" userId="dd4968e02f0e95df" providerId="LiveId" clId="{C9C83549-4327-46DB-BFF4-7AA6AE232002}" dt="2025-04-22T18:21:09.985" v="2077" actId="20577"/>
          <ac:spMkLst>
            <pc:docMk/>
            <pc:sldMk cId="2168468" sldId="264"/>
            <ac:spMk id="4" creationId="{C5EB0939-44C5-C8DA-102C-D3EF5A788184}"/>
          </ac:spMkLst>
        </pc:spChg>
        <pc:spChg chg="mod">
          <ac:chgData name="cole schafer" userId="dd4968e02f0e95df" providerId="LiveId" clId="{C9C83549-4327-46DB-BFF4-7AA6AE232002}" dt="2025-04-22T18:14:48.439" v="1511" actId="20577"/>
          <ac:spMkLst>
            <pc:docMk/>
            <pc:sldMk cId="2168468" sldId="264"/>
            <ac:spMk id="5" creationId="{9AE534FD-A8F4-C226-23BC-C16D191A613B}"/>
          </ac:spMkLst>
        </pc:spChg>
        <pc:spChg chg="mod">
          <ac:chgData name="cole schafer" userId="dd4968e02f0e95df" providerId="LiveId" clId="{C9C83549-4327-46DB-BFF4-7AA6AE232002}" dt="2025-04-22T18:20:38.355" v="2007" actId="20577"/>
          <ac:spMkLst>
            <pc:docMk/>
            <pc:sldMk cId="2168468" sldId="264"/>
            <ac:spMk id="6" creationId="{4BEAB2B9-0597-E7CF-9665-BB309E46DA0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4/22/2025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043537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4/22/2025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205363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4/22/2025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424043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4/22/2025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737363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4/22/2025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706746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4/22/2025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20388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4/22/2025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151614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4/22/2025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7438962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4/22/2025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254711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4/22/2025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61297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4/22/2025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36315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4/22/2025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2761881808"/>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62" r:id="rId4"/>
    <p:sldLayoutId id="2147483663" r:id="rId5"/>
    <p:sldLayoutId id="2147483668" r:id="rId6"/>
    <p:sldLayoutId id="2147483664" r:id="rId7"/>
    <p:sldLayoutId id="2147483665" r:id="rId8"/>
    <p:sldLayoutId id="2147483666" r:id="rId9"/>
    <p:sldLayoutId id="2147483667" r:id="rId10"/>
    <p:sldLayoutId id="2147483669"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www.infoq.com/articles/great-scrum-team/" TargetMode="External"/><Relationship Id="rId2" Type="http://schemas.openxmlformats.org/officeDocument/2006/relationships/hyperlink" Target="https://www.coursera.org/articles/scrum-roles-and-responsibilities?msockid=224e79a0bcb06b1f39e06ad8bd636ab7" TargetMode="External"/><Relationship Id="rId1" Type="http://schemas.openxmlformats.org/officeDocument/2006/relationships/slideLayout" Target="../slideLayouts/slideLayout2.xml"/><Relationship Id="rId5" Type="http://schemas.openxmlformats.org/officeDocument/2006/relationships/hyperlink" Target="https://www.lambdatest.com/learning-hub/software-development-life-cycle" TargetMode="External"/><Relationship Id="rId4" Type="http://schemas.openxmlformats.org/officeDocument/2006/relationships/hyperlink" Target="https://www.lambdatest.com/blog/sdlc-model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32057F-F015-B1B2-4E3E-2307F8EFC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DA614E-227B-F790-4550-9C0BD5B8B5B9}"/>
              </a:ext>
            </a:extLst>
          </p:cNvPr>
          <p:cNvSpPr>
            <a:spLocks noGrp="1"/>
          </p:cNvSpPr>
          <p:nvPr>
            <p:ph type="ctrTitle"/>
          </p:nvPr>
        </p:nvSpPr>
        <p:spPr>
          <a:xfrm>
            <a:off x="7168896" y="1129554"/>
            <a:ext cx="4361688" cy="2520426"/>
          </a:xfrm>
        </p:spPr>
        <p:txBody>
          <a:bodyPr>
            <a:normAutofit/>
          </a:bodyPr>
          <a:lstStyle/>
          <a:p>
            <a:pPr algn="l"/>
            <a:r>
              <a:rPr lang="en-US" sz="5400" dirty="0" err="1"/>
              <a:t>ChadaTech</a:t>
            </a:r>
            <a:br>
              <a:rPr lang="en-US" sz="5400" dirty="0"/>
            </a:br>
            <a:r>
              <a:rPr lang="en-US" sz="2400" dirty="0"/>
              <a:t>SNHU Travel Project</a:t>
            </a:r>
            <a:br>
              <a:rPr lang="en-US" sz="2400" dirty="0"/>
            </a:br>
            <a:r>
              <a:rPr lang="en-US" sz="2400" dirty="0"/>
              <a:t>Scrum-Agile Approach</a:t>
            </a:r>
            <a:br>
              <a:rPr lang="en-US" sz="2400" dirty="0"/>
            </a:br>
            <a:r>
              <a:rPr lang="en-US" sz="2400" dirty="0"/>
              <a:t>Cole Schafer</a:t>
            </a:r>
            <a:endParaRPr lang="en-US" sz="5400" dirty="0"/>
          </a:p>
        </p:txBody>
      </p:sp>
      <p:pic>
        <p:nvPicPr>
          <p:cNvPr id="4" name="Picture 3" descr="Abstract red geometric pattern">
            <a:extLst>
              <a:ext uri="{FF2B5EF4-FFF2-40B4-BE49-F238E27FC236}">
                <a16:creationId xmlns:a16="http://schemas.microsoft.com/office/drawing/2014/main" id="{657AE063-ACDF-2953-830D-1537C5C3332A}"/>
              </a:ext>
            </a:extLst>
          </p:cNvPr>
          <p:cNvPicPr>
            <a:picLocks noChangeAspect="1"/>
          </p:cNvPicPr>
          <p:nvPr/>
        </p:nvPicPr>
        <p:blipFill>
          <a:blip r:embed="rId2"/>
          <a:srcRect l="2888" r="33110" b="-2"/>
          <a:stretch/>
        </p:blipFill>
        <p:spPr>
          <a:xfrm>
            <a:off x="20" y="1"/>
            <a:ext cx="6575591" cy="6858000"/>
          </a:xfrm>
          <a:prstGeom prst="rect">
            <a:avLst/>
          </a:prstGeom>
        </p:spPr>
      </p:pic>
    </p:spTree>
    <p:extLst>
      <p:ext uri="{BB962C8B-B14F-4D97-AF65-F5344CB8AC3E}">
        <p14:creationId xmlns:p14="http://schemas.microsoft.com/office/powerpoint/2010/main" val="4204360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7CE89-64CF-180D-0665-BBC9B31DC957}"/>
              </a:ext>
            </a:extLst>
          </p:cNvPr>
          <p:cNvSpPr>
            <a:spLocks noGrp="1"/>
          </p:cNvSpPr>
          <p:nvPr>
            <p:ph type="title"/>
          </p:nvPr>
        </p:nvSpPr>
        <p:spPr/>
        <p:txBody>
          <a:bodyPr/>
          <a:lstStyle/>
          <a:p>
            <a:r>
              <a:rPr lang="en-US" dirty="0"/>
              <a:t>Scrum-Agile Team Roles</a:t>
            </a:r>
          </a:p>
        </p:txBody>
      </p:sp>
      <p:sp>
        <p:nvSpPr>
          <p:cNvPr id="3" name="Content Placeholder 2">
            <a:extLst>
              <a:ext uri="{FF2B5EF4-FFF2-40B4-BE49-F238E27FC236}">
                <a16:creationId xmlns:a16="http://schemas.microsoft.com/office/drawing/2014/main" id="{4F7D471A-7043-E95F-6D4B-A9BF30D6558B}"/>
              </a:ext>
            </a:extLst>
          </p:cNvPr>
          <p:cNvSpPr>
            <a:spLocks noGrp="1"/>
          </p:cNvSpPr>
          <p:nvPr>
            <p:ph idx="1"/>
          </p:nvPr>
        </p:nvSpPr>
        <p:spPr>
          <a:xfrm>
            <a:off x="612647" y="1715532"/>
            <a:ext cx="10893553" cy="4593828"/>
          </a:xfrm>
        </p:spPr>
        <p:txBody>
          <a:bodyPr wrap="none" numCol="3" spcCol="365760">
            <a:normAutofit/>
          </a:bodyPr>
          <a:lstStyle/>
          <a:p>
            <a:r>
              <a:rPr lang="en-US" b="1" dirty="0"/>
              <a:t>Product Owner</a:t>
            </a:r>
          </a:p>
          <a:p>
            <a:pPr lvl="1"/>
            <a:r>
              <a:rPr lang="en-US" dirty="0"/>
              <a:t>Aligns scrum team with overall product goals</a:t>
            </a:r>
          </a:p>
          <a:p>
            <a:pPr lvl="1"/>
            <a:r>
              <a:rPr lang="en-US" dirty="0"/>
              <a:t>Manage product backlog by ordering work by priority</a:t>
            </a:r>
          </a:p>
          <a:p>
            <a:pPr lvl="1"/>
            <a:r>
              <a:rPr lang="en-US" dirty="0"/>
              <a:t>Communicate with others outside the Scrum Team</a:t>
            </a:r>
          </a:p>
          <a:p>
            <a:pPr lvl="1"/>
            <a:endParaRPr lang="en-US" dirty="0"/>
          </a:p>
          <a:p>
            <a:pPr lvl="1"/>
            <a:endParaRPr lang="en-US" dirty="0"/>
          </a:p>
          <a:p>
            <a:pPr lvl="1"/>
            <a:endParaRPr lang="en-US" dirty="0"/>
          </a:p>
          <a:p>
            <a:pPr lvl="1"/>
            <a:endParaRPr lang="en-US" dirty="0"/>
          </a:p>
          <a:p>
            <a:pPr lvl="1"/>
            <a:r>
              <a:rPr lang="en-US" sz="2000" b="1" dirty="0"/>
              <a:t>Scrum Master</a:t>
            </a:r>
          </a:p>
          <a:p>
            <a:pPr lvl="2"/>
            <a:r>
              <a:rPr lang="en-US" dirty="0"/>
              <a:t>Makes sure the Scrum Team is working as effectively as possible</a:t>
            </a:r>
          </a:p>
          <a:p>
            <a:pPr lvl="2"/>
            <a:r>
              <a:rPr lang="en-US" dirty="0"/>
              <a:t>Facilitate daily Scrum Meetings</a:t>
            </a:r>
          </a:p>
          <a:p>
            <a:pPr lvl="2"/>
            <a:r>
              <a:rPr lang="en-US" dirty="0"/>
              <a:t>Lead sprint planning meetings</a:t>
            </a:r>
          </a:p>
          <a:p>
            <a:pPr lvl="2"/>
            <a:r>
              <a:rPr lang="en-US" dirty="0"/>
              <a:t>Help solve any impediments that the developers may have</a:t>
            </a:r>
          </a:p>
          <a:p>
            <a:pPr lvl="2"/>
            <a:endParaRPr lang="en-US" dirty="0"/>
          </a:p>
          <a:p>
            <a:pPr marL="457200" lvl="2" indent="0">
              <a:buNone/>
            </a:pPr>
            <a:endParaRPr lang="en-US" dirty="0"/>
          </a:p>
          <a:p>
            <a:pPr lvl="2"/>
            <a:r>
              <a:rPr lang="en-US" sz="2000" b="1" dirty="0"/>
              <a:t>Development Team</a:t>
            </a:r>
          </a:p>
          <a:p>
            <a:pPr lvl="3"/>
            <a:r>
              <a:rPr lang="en-US" dirty="0"/>
              <a:t>Completes the tasks of the Scrum sprint</a:t>
            </a:r>
          </a:p>
          <a:p>
            <a:pPr lvl="3"/>
            <a:r>
              <a:rPr lang="en-US" dirty="0"/>
              <a:t>Collaborate with others to plan goals and plans to achieve them</a:t>
            </a:r>
          </a:p>
          <a:p>
            <a:pPr lvl="3"/>
            <a:r>
              <a:rPr lang="en-US" dirty="0"/>
              <a:t>Help in sprint planning</a:t>
            </a:r>
          </a:p>
          <a:p>
            <a:pPr lvl="3"/>
            <a:r>
              <a:rPr lang="en-US" dirty="0"/>
              <a:t>Write code</a:t>
            </a:r>
          </a:p>
          <a:p>
            <a:pPr lvl="3"/>
            <a:r>
              <a:rPr lang="en-US" dirty="0"/>
              <a:t>Program, design, or improve products</a:t>
            </a:r>
          </a:p>
          <a:p>
            <a:pPr lvl="3"/>
            <a:r>
              <a:rPr lang="en-US" dirty="0"/>
              <a:t>Test products</a:t>
            </a:r>
          </a:p>
          <a:p>
            <a:pPr lvl="3"/>
            <a:endParaRPr lang="en-US" dirty="0"/>
          </a:p>
          <a:p>
            <a:pPr marL="685800" lvl="3" indent="0">
              <a:buNone/>
            </a:pPr>
            <a:endParaRPr lang="en-US" dirty="0"/>
          </a:p>
        </p:txBody>
      </p:sp>
    </p:spTree>
    <p:extLst>
      <p:ext uri="{BB962C8B-B14F-4D97-AF65-F5344CB8AC3E}">
        <p14:creationId xmlns:p14="http://schemas.microsoft.com/office/powerpoint/2010/main" val="1122894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3EB5F-DF7F-96A2-299B-ACCE78AF1E03}"/>
              </a:ext>
            </a:extLst>
          </p:cNvPr>
          <p:cNvSpPr>
            <a:spLocks noGrp="1"/>
          </p:cNvSpPr>
          <p:nvPr>
            <p:ph type="title"/>
          </p:nvPr>
        </p:nvSpPr>
        <p:spPr/>
        <p:txBody>
          <a:bodyPr/>
          <a:lstStyle/>
          <a:p>
            <a:r>
              <a:rPr lang="en-US" dirty="0"/>
              <a:t>SDLC Phases in an Agile Approach</a:t>
            </a:r>
          </a:p>
        </p:txBody>
      </p:sp>
      <p:sp>
        <p:nvSpPr>
          <p:cNvPr id="3" name="Content Placeholder 2">
            <a:extLst>
              <a:ext uri="{FF2B5EF4-FFF2-40B4-BE49-F238E27FC236}">
                <a16:creationId xmlns:a16="http://schemas.microsoft.com/office/drawing/2014/main" id="{BF9B50EB-8229-9899-E256-0833F556BF16}"/>
              </a:ext>
            </a:extLst>
          </p:cNvPr>
          <p:cNvSpPr>
            <a:spLocks noGrp="1"/>
          </p:cNvSpPr>
          <p:nvPr>
            <p:ph sz="half" idx="1"/>
          </p:nvPr>
        </p:nvSpPr>
        <p:spPr>
          <a:xfrm>
            <a:off x="612648" y="1188720"/>
            <a:ext cx="5181600" cy="5570220"/>
          </a:xfrm>
        </p:spPr>
        <p:txBody>
          <a:bodyPr>
            <a:normAutofit fontScale="85000" lnSpcReduction="10000"/>
          </a:bodyPr>
          <a:lstStyle/>
          <a:p>
            <a:r>
              <a:rPr lang="en-US" b="1" dirty="0"/>
              <a:t>Requirement Gathering: </a:t>
            </a:r>
            <a:r>
              <a:rPr lang="en-US" dirty="0"/>
              <a:t>define criteria, estimate time and effort, evaluate technical and economic feasibility</a:t>
            </a:r>
          </a:p>
          <a:p>
            <a:r>
              <a:rPr lang="en-US" b="1" dirty="0"/>
              <a:t>Design the Requirement: </a:t>
            </a:r>
            <a:r>
              <a:rPr lang="en-US" dirty="0"/>
              <a:t>collaboration with stakeholders to define project requirements</a:t>
            </a:r>
          </a:p>
          <a:p>
            <a:r>
              <a:rPr lang="en-US" b="1" dirty="0"/>
              <a:t>Develop: </a:t>
            </a:r>
            <a:r>
              <a:rPr lang="en-US" dirty="0"/>
              <a:t>designers and developers begin working on the project. </a:t>
            </a:r>
          </a:p>
          <a:p>
            <a:pPr lvl="1"/>
            <a:r>
              <a:rPr lang="en-US" dirty="0"/>
              <a:t>Multiple development stages occur before the application gets deployed.</a:t>
            </a:r>
          </a:p>
          <a:p>
            <a:r>
              <a:rPr lang="en-US" b="1" dirty="0"/>
              <a:t>Test: </a:t>
            </a:r>
            <a:r>
              <a:rPr lang="en-US" dirty="0"/>
              <a:t>test the application to ensure the software performs as intended and identify bugs</a:t>
            </a:r>
          </a:p>
          <a:p>
            <a:r>
              <a:rPr lang="en-US" b="1" dirty="0"/>
              <a:t>Deployment: </a:t>
            </a:r>
            <a:r>
              <a:rPr lang="en-US" dirty="0"/>
              <a:t>product/application is released</a:t>
            </a:r>
          </a:p>
          <a:p>
            <a:r>
              <a:rPr lang="en-US" b="1" dirty="0"/>
              <a:t>Review: </a:t>
            </a:r>
            <a:r>
              <a:rPr lang="en-US" dirty="0"/>
              <a:t>the team gathers feedback and addresses any concerns/fixes bugs</a:t>
            </a:r>
          </a:p>
          <a:p>
            <a:pPr lvl="1"/>
            <a:endParaRPr lang="en-US" dirty="0"/>
          </a:p>
        </p:txBody>
      </p:sp>
      <p:pic>
        <p:nvPicPr>
          <p:cNvPr id="2050" name="Picture 2" descr="Phases of the Agile SDLC Model">
            <a:extLst>
              <a:ext uri="{FF2B5EF4-FFF2-40B4-BE49-F238E27FC236}">
                <a16:creationId xmlns:a16="http://schemas.microsoft.com/office/drawing/2014/main" id="{14E8EC67-8DDE-AD8B-C764-FFCF0009F9F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6096000" y="1882477"/>
            <a:ext cx="5882640" cy="35957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35937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AF573-B6BE-CAAC-3D50-B3C1F3D54B16}"/>
              </a:ext>
            </a:extLst>
          </p:cNvPr>
          <p:cNvSpPr>
            <a:spLocks noGrp="1"/>
          </p:cNvSpPr>
          <p:nvPr>
            <p:ph type="title"/>
          </p:nvPr>
        </p:nvSpPr>
        <p:spPr/>
        <p:txBody>
          <a:bodyPr/>
          <a:lstStyle/>
          <a:p>
            <a:r>
              <a:rPr lang="en-US" dirty="0"/>
              <a:t>Waterfall Model</a:t>
            </a:r>
          </a:p>
        </p:txBody>
      </p:sp>
      <p:sp>
        <p:nvSpPr>
          <p:cNvPr id="3" name="Content Placeholder 2">
            <a:extLst>
              <a:ext uri="{FF2B5EF4-FFF2-40B4-BE49-F238E27FC236}">
                <a16:creationId xmlns:a16="http://schemas.microsoft.com/office/drawing/2014/main" id="{50ABB448-E7D8-4B1E-1C21-6F591AED2E59}"/>
              </a:ext>
            </a:extLst>
          </p:cNvPr>
          <p:cNvSpPr>
            <a:spLocks noGrp="1"/>
          </p:cNvSpPr>
          <p:nvPr>
            <p:ph sz="half" idx="1"/>
          </p:nvPr>
        </p:nvSpPr>
        <p:spPr>
          <a:xfrm>
            <a:off x="612648" y="1310640"/>
            <a:ext cx="6611112" cy="5341619"/>
          </a:xfrm>
        </p:spPr>
        <p:txBody>
          <a:bodyPr/>
          <a:lstStyle/>
          <a:p>
            <a:r>
              <a:rPr lang="en-US" dirty="0"/>
              <a:t>In the Waterfall Model, each stage is completed before proceeding to the next stage. This model is linear and non-flexible. There is no returning to the previous phase to make changes in the waterfall model.</a:t>
            </a:r>
          </a:p>
          <a:p>
            <a:r>
              <a:rPr lang="en-US" dirty="0"/>
              <a:t>The Waterfall Model would not have worked well during the SNHU Travel Application Project. In the middle of the project, SNHU Travel had changes they wanted implemented. These changes couldn’t have happened with a waterfall approach because the planning, design, and development were already completed or being worked on.</a:t>
            </a:r>
          </a:p>
        </p:txBody>
      </p:sp>
      <p:pic>
        <p:nvPicPr>
          <p:cNvPr id="5" name="Content Placeholder 4">
            <a:extLst>
              <a:ext uri="{FF2B5EF4-FFF2-40B4-BE49-F238E27FC236}">
                <a16:creationId xmlns:a16="http://schemas.microsoft.com/office/drawing/2014/main" id="{4D479331-0BEC-616D-1790-6C3DBE950536}"/>
              </a:ext>
            </a:extLst>
          </p:cNvPr>
          <p:cNvPicPr>
            <a:picLocks noGrp="1" noChangeAspect="1"/>
          </p:cNvPicPr>
          <p:nvPr>
            <p:ph sz="half" idx="2"/>
          </p:nvPr>
        </p:nvPicPr>
        <p:blipFill>
          <a:blip r:embed="rId2"/>
          <a:stretch>
            <a:fillRect/>
          </a:stretch>
        </p:blipFill>
        <p:spPr>
          <a:xfrm>
            <a:off x="7368540" y="2216308"/>
            <a:ext cx="3985260" cy="2988945"/>
          </a:xfrm>
          <a:prstGeom prst="rect">
            <a:avLst/>
          </a:prstGeom>
        </p:spPr>
      </p:pic>
    </p:spTree>
    <p:extLst>
      <p:ext uri="{BB962C8B-B14F-4D97-AF65-F5344CB8AC3E}">
        <p14:creationId xmlns:p14="http://schemas.microsoft.com/office/powerpoint/2010/main" val="3595455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3A9B4-3C20-C289-83E2-058A3FC8A37E}"/>
              </a:ext>
            </a:extLst>
          </p:cNvPr>
          <p:cNvSpPr>
            <a:spLocks noGrp="1"/>
          </p:cNvSpPr>
          <p:nvPr>
            <p:ph type="title"/>
          </p:nvPr>
        </p:nvSpPr>
        <p:spPr/>
        <p:txBody>
          <a:bodyPr/>
          <a:lstStyle/>
          <a:p>
            <a:r>
              <a:rPr lang="en-US" dirty="0"/>
              <a:t>Waterfall vs Agile Approach</a:t>
            </a:r>
          </a:p>
        </p:txBody>
      </p:sp>
      <p:sp>
        <p:nvSpPr>
          <p:cNvPr id="3" name="Text Placeholder 2">
            <a:extLst>
              <a:ext uri="{FF2B5EF4-FFF2-40B4-BE49-F238E27FC236}">
                <a16:creationId xmlns:a16="http://schemas.microsoft.com/office/drawing/2014/main" id="{07119E13-7B0C-EFC3-F70A-B00553DE34D4}"/>
              </a:ext>
            </a:extLst>
          </p:cNvPr>
          <p:cNvSpPr>
            <a:spLocks noGrp="1"/>
          </p:cNvSpPr>
          <p:nvPr>
            <p:ph type="body" idx="1"/>
          </p:nvPr>
        </p:nvSpPr>
        <p:spPr/>
        <p:txBody>
          <a:bodyPr/>
          <a:lstStyle/>
          <a:p>
            <a:r>
              <a:rPr lang="en-US" dirty="0"/>
              <a:t>Waterfall model</a:t>
            </a:r>
          </a:p>
        </p:txBody>
      </p:sp>
      <p:sp>
        <p:nvSpPr>
          <p:cNvPr id="4" name="Content Placeholder 3">
            <a:extLst>
              <a:ext uri="{FF2B5EF4-FFF2-40B4-BE49-F238E27FC236}">
                <a16:creationId xmlns:a16="http://schemas.microsoft.com/office/drawing/2014/main" id="{C5EB0939-44C5-C8DA-102C-D3EF5A788184}"/>
              </a:ext>
            </a:extLst>
          </p:cNvPr>
          <p:cNvSpPr>
            <a:spLocks noGrp="1"/>
          </p:cNvSpPr>
          <p:nvPr>
            <p:ph sz="half" idx="2"/>
          </p:nvPr>
        </p:nvSpPr>
        <p:spPr/>
        <p:txBody>
          <a:bodyPr/>
          <a:lstStyle/>
          <a:p>
            <a:r>
              <a:rPr lang="en-US" dirty="0"/>
              <a:t>Works well when the requirements are clear, fixed, and unlikely to change</a:t>
            </a:r>
          </a:p>
          <a:p>
            <a:r>
              <a:rPr lang="en-US" dirty="0"/>
              <a:t>Linear model</a:t>
            </a:r>
          </a:p>
          <a:p>
            <a:r>
              <a:rPr lang="en-US" dirty="0"/>
              <a:t>Delivers work at once</a:t>
            </a:r>
          </a:p>
          <a:p>
            <a:r>
              <a:rPr lang="en-US" dirty="0"/>
              <a:t>Team roles are more defined</a:t>
            </a:r>
          </a:p>
          <a:p>
            <a:r>
              <a:rPr lang="en-US" dirty="0"/>
              <a:t>Greater risk if requirements change and testing </a:t>
            </a:r>
            <a:r>
              <a:rPr lang="en-US"/>
              <a:t>at end</a:t>
            </a:r>
            <a:endParaRPr lang="en-US" dirty="0"/>
          </a:p>
        </p:txBody>
      </p:sp>
      <p:sp>
        <p:nvSpPr>
          <p:cNvPr id="5" name="Text Placeholder 4">
            <a:extLst>
              <a:ext uri="{FF2B5EF4-FFF2-40B4-BE49-F238E27FC236}">
                <a16:creationId xmlns:a16="http://schemas.microsoft.com/office/drawing/2014/main" id="{9AE534FD-A8F4-C226-23BC-C16D191A613B}"/>
              </a:ext>
            </a:extLst>
          </p:cNvPr>
          <p:cNvSpPr>
            <a:spLocks noGrp="1"/>
          </p:cNvSpPr>
          <p:nvPr>
            <p:ph type="body" sz="quarter" idx="3"/>
          </p:nvPr>
        </p:nvSpPr>
        <p:spPr/>
        <p:txBody>
          <a:bodyPr/>
          <a:lstStyle/>
          <a:p>
            <a:r>
              <a:rPr lang="en-US" dirty="0"/>
              <a:t>Agile approach</a:t>
            </a:r>
          </a:p>
        </p:txBody>
      </p:sp>
      <p:sp>
        <p:nvSpPr>
          <p:cNvPr id="6" name="Content Placeholder 5">
            <a:extLst>
              <a:ext uri="{FF2B5EF4-FFF2-40B4-BE49-F238E27FC236}">
                <a16:creationId xmlns:a16="http://schemas.microsoft.com/office/drawing/2014/main" id="{4BEAB2B9-0597-E7CF-9665-BB309E46DA05}"/>
              </a:ext>
            </a:extLst>
          </p:cNvPr>
          <p:cNvSpPr>
            <a:spLocks noGrp="1"/>
          </p:cNvSpPr>
          <p:nvPr>
            <p:ph sz="quarter" idx="4"/>
          </p:nvPr>
        </p:nvSpPr>
        <p:spPr/>
        <p:txBody>
          <a:bodyPr/>
          <a:lstStyle/>
          <a:p>
            <a:r>
              <a:rPr lang="en-US" dirty="0"/>
              <a:t>Works best if the requirements are expected to evolve or initially unclear</a:t>
            </a:r>
          </a:p>
          <a:p>
            <a:r>
              <a:rPr lang="en-US" dirty="0"/>
              <a:t>Revisit phases during each sprint</a:t>
            </a:r>
          </a:p>
          <a:p>
            <a:r>
              <a:rPr lang="en-US" dirty="0"/>
              <a:t>Delivers work in each sprint</a:t>
            </a:r>
          </a:p>
          <a:p>
            <a:r>
              <a:rPr lang="en-US" dirty="0"/>
              <a:t>Team roles are cross-</a:t>
            </a:r>
            <a:r>
              <a:rPr lang="en-US" dirty="0" err="1"/>
              <a:t>fuctional</a:t>
            </a:r>
            <a:r>
              <a:rPr lang="en-US" dirty="0"/>
              <a:t> </a:t>
            </a:r>
          </a:p>
          <a:p>
            <a:r>
              <a:rPr lang="en-US" dirty="0"/>
              <a:t>Reduced risk by allowing changes and early/frequent testing</a:t>
            </a:r>
          </a:p>
        </p:txBody>
      </p:sp>
    </p:spTree>
    <p:extLst>
      <p:ext uri="{BB962C8B-B14F-4D97-AF65-F5344CB8AC3E}">
        <p14:creationId xmlns:p14="http://schemas.microsoft.com/office/powerpoint/2010/main" val="2168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7344F-33BB-BFC5-BAE3-2C364A250A21}"/>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6E01DBF5-6A89-52CF-2C0D-043E13C57E5B}"/>
              </a:ext>
            </a:extLst>
          </p:cNvPr>
          <p:cNvSpPr>
            <a:spLocks noGrp="1"/>
          </p:cNvSpPr>
          <p:nvPr>
            <p:ph idx="1"/>
          </p:nvPr>
        </p:nvSpPr>
        <p:spPr/>
        <p:txBody>
          <a:bodyPr>
            <a:normAutofit/>
          </a:bodyPr>
          <a:lstStyle/>
          <a:p>
            <a:pPr marL="457200" indent="-457200">
              <a:buFont typeface="+mj-lt"/>
              <a:buAutoNum type="arabicPeriod"/>
            </a:pPr>
            <a:r>
              <a:rPr lang="en-US" sz="1600" b="0" i="0" dirty="0">
                <a:solidFill>
                  <a:srgbClr val="2C3E50"/>
                </a:solidFill>
                <a:effectLst/>
                <a:latin typeface="Times New Roman" panose="02020603050405020304" pitchFamily="18" charset="0"/>
                <a:cs typeface="Times New Roman" panose="02020603050405020304" pitchFamily="18" charset="0"/>
              </a:rPr>
              <a:t>Staff, C. (2024). </a:t>
            </a:r>
            <a:r>
              <a:rPr lang="en-US" sz="1600" b="0" i="1" dirty="0">
                <a:solidFill>
                  <a:srgbClr val="2C3E50"/>
                </a:solidFill>
                <a:effectLst/>
                <a:latin typeface="Times New Roman" panose="02020603050405020304" pitchFamily="18" charset="0"/>
                <a:cs typeface="Times New Roman" panose="02020603050405020304" pitchFamily="18" charset="0"/>
              </a:rPr>
              <a:t>The 3 Scrum Roles and Responsibilities Explained</a:t>
            </a:r>
            <a:r>
              <a:rPr lang="en-US" sz="1600" b="0" i="0" dirty="0">
                <a:solidFill>
                  <a:srgbClr val="2C3E50"/>
                </a:solidFill>
                <a:effectLst/>
                <a:latin typeface="Times New Roman" panose="02020603050405020304" pitchFamily="18" charset="0"/>
                <a:cs typeface="Times New Roman" panose="02020603050405020304" pitchFamily="18" charset="0"/>
              </a:rPr>
              <a:t>. Coursera. </a:t>
            </a:r>
            <a:r>
              <a:rPr lang="en-US" sz="1600" b="0" i="0" dirty="0">
                <a:solidFill>
                  <a:srgbClr val="2C3E50"/>
                </a:solidFill>
                <a:effectLst/>
                <a:latin typeface="Times New Roman" panose="02020603050405020304" pitchFamily="18" charset="0"/>
                <a:cs typeface="Times New Roman" panose="02020603050405020304" pitchFamily="18" charset="0"/>
                <a:hlinkClick r:id="rId2"/>
              </a:rPr>
              <a:t>https://www.coursera.org/articles/scrum-roles-and-responsibilities?msockid=224e79a0bcb06b1f39e06ad8bd636ab7</a:t>
            </a:r>
            <a:endParaRPr lang="en-US" sz="1600" b="0" i="0" dirty="0">
              <a:solidFill>
                <a:srgbClr val="2C3E50"/>
              </a:solidFill>
              <a:effectLst/>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600" dirty="0">
                <a:latin typeface="Times New Roman" panose="02020603050405020304" pitchFamily="18" charset="0"/>
                <a:cs typeface="Times New Roman" panose="02020603050405020304" pitchFamily="18" charset="0"/>
              </a:rPr>
              <a:t>Overeem, B. (2016, April 15). Characteristics of a Great Scrum Team. </a:t>
            </a:r>
            <a:r>
              <a:rPr lang="en-US" sz="1600" dirty="0" err="1">
                <a:latin typeface="Times New Roman" panose="02020603050405020304" pitchFamily="18" charset="0"/>
                <a:cs typeface="Times New Roman" panose="02020603050405020304" pitchFamily="18" charset="0"/>
              </a:rPr>
              <a:t>InfoQ</a:t>
            </a:r>
            <a:r>
              <a:rPr 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hlinkClick r:id="rId3"/>
              </a:rPr>
              <a:t>https://www.infoq.com/articles/great-scrum-team/</a:t>
            </a:r>
            <a:endParaRPr lang="en-US" sz="16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600" dirty="0">
                <a:latin typeface="Times New Roman" panose="02020603050405020304" pitchFamily="18" charset="0"/>
                <a:cs typeface="Times New Roman" panose="02020603050405020304" pitchFamily="18" charset="0"/>
              </a:rPr>
              <a:t>5 Most Popular Types of SDLC Models. (2024, February 12). </a:t>
            </a:r>
            <a:r>
              <a:rPr lang="en-US" sz="1600" dirty="0" err="1">
                <a:latin typeface="Times New Roman" panose="02020603050405020304" pitchFamily="18" charset="0"/>
                <a:cs typeface="Times New Roman" panose="02020603050405020304" pitchFamily="18" charset="0"/>
              </a:rPr>
              <a:t>LambdaTest</a:t>
            </a:r>
            <a:r>
              <a:rPr 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hlinkClick r:id="rId4"/>
              </a:rPr>
              <a:t>https://www.lambdatest.com/blog/sdlc-models/</a:t>
            </a:r>
            <a:endParaRPr lang="en-US" sz="16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1600" dirty="0">
                <a:latin typeface="Times New Roman" panose="02020603050405020304" pitchFamily="18" charset="0"/>
                <a:cs typeface="Times New Roman" panose="02020603050405020304" pitchFamily="18" charset="0"/>
              </a:rPr>
              <a:t>‌Software Development Life Cycle (SDLC): A Comprehensive Guide With Best Practices. (n.d.). Www.lambdatest.com. </a:t>
            </a:r>
            <a:r>
              <a:rPr lang="en-US" sz="1600" dirty="0">
                <a:latin typeface="Times New Roman" panose="02020603050405020304" pitchFamily="18" charset="0"/>
                <a:cs typeface="Times New Roman" panose="02020603050405020304" pitchFamily="18" charset="0"/>
                <a:hlinkClick r:id="rId5"/>
              </a:rPr>
              <a:t>https://www.lambdatest.com/learning-hub/software-development-life-cycle</a:t>
            </a:r>
            <a:endParaRPr lang="en-US" sz="16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6151042"/>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otalTime>63</TotalTime>
  <Words>494</Words>
  <Application>Microsoft Office PowerPoint</Application>
  <PresentationFormat>Widescreen</PresentationFormat>
  <Paragraphs>53</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Neue Haas Grotesk Text Pro</vt:lpstr>
      <vt:lpstr>Times New Roman</vt:lpstr>
      <vt:lpstr>VanillaVTI</vt:lpstr>
      <vt:lpstr>ChadaTech SNHU Travel Project Scrum-Agile Approach Cole Schafer</vt:lpstr>
      <vt:lpstr>Scrum-Agile Team Roles</vt:lpstr>
      <vt:lpstr>SDLC Phases in an Agile Approach</vt:lpstr>
      <vt:lpstr>Waterfall Model</vt:lpstr>
      <vt:lpstr>Waterfall vs Agile Approach</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cole schafer</dc:creator>
  <cp:lastModifiedBy>cole schafer</cp:lastModifiedBy>
  <cp:revision>1</cp:revision>
  <dcterms:created xsi:type="dcterms:W3CDTF">2025-04-22T17:17:25Z</dcterms:created>
  <dcterms:modified xsi:type="dcterms:W3CDTF">2025-04-22T18:21:15Z</dcterms:modified>
</cp:coreProperties>
</file>