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274320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userDrawn="1">
          <p15:clr>
            <a:srgbClr val="A4A3A4"/>
          </p15:clr>
        </p15:guide>
        <p15:guide id="2" pos="8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le.brookson@gmail.com" initials="c" lastIdx="1" clrIdx="0">
    <p:extLst>
      <p:ext uri="{19B8F6BF-5375-455C-9EA6-DF929625EA0E}">
        <p15:presenceInfo xmlns:p15="http://schemas.microsoft.com/office/powerpoint/2012/main" userId="3d885b200a916c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A2025"/>
    <a:srgbClr val="9ABFFC"/>
    <a:srgbClr val="85B2FB"/>
    <a:srgbClr val="FDD2CB"/>
    <a:srgbClr val="F76565"/>
    <a:srgbClr val="FB9281"/>
    <a:srgbClr val="FCB2A6"/>
    <a:srgbClr val="FF3300"/>
    <a:srgbClr val="E08566"/>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0" d="100"/>
          <a:sy n="60" d="100"/>
        </p:scale>
        <p:origin x="-528" y="-4902"/>
      </p:cViewPr>
      <p:guideLst>
        <p:guide orient="horz" pos="13824"/>
        <p:guide pos="8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7183123"/>
            <a:ext cx="23317200" cy="15280640"/>
          </a:xfrm>
        </p:spPr>
        <p:txBody>
          <a:bodyPr anchor="b"/>
          <a:lstStyle>
            <a:lvl1pPr algn="ctr">
              <a:defRPr sz="18000"/>
            </a:lvl1pPr>
          </a:lstStyle>
          <a:p>
            <a:r>
              <a:rPr lang="en-US"/>
              <a:t>Click to edit Master title style</a:t>
            </a:r>
            <a:endParaRPr lang="en-US" dirty="0"/>
          </a:p>
        </p:txBody>
      </p:sp>
      <p:sp>
        <p:nvSpPr>
          <p:cNvPr id="3" name="Subtitle 2"/>
          <p:cNvSpPr>
            <a:spLocks noGrp="1"/>
          </p:cNvSpPr>
          <p:nvPr>
            <p:ph type="subTitle" idx="1"/>
          </p:nvPr>
        </p:nvSpPr>
        <p:spPr>
          <a:xfrm>
            <a:off x="3429000" y="23053043"/>
            <a:ext cx="20574000" cy="10596877"/>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F865DE-796E-413D-A650-4939A4D42266}" type="datetimeFigureOut">
              <a:rPr lang="en-CA" smtClean="0"/>
              <a:t>2019-03-31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7AEAD65-356E-4A56-AD66-9F12C6A90F99}" type="slidenum">
              <a:rPr lang="en-CA" smtClean="0"/>
              <a:t>‹#›</a:t>
            </a:fld>
            <a:endParaRPr lang="en-CA"/>
          </a:p>
        </p:txBody>
      </p:sp>
    </p:spTree>
    <p:extLst>
      <p:ext uri="{BB962C8B-B14F-4D97-AF65-F5344CB8AC3E}">
        <p14:creationId xmlns:p14="http://schemas.microsoft.com/office/powerpoint/2010/main" val="2237480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F865DE-796E-413D-A650-4939A4D42266}" type="datetimeFigureOut">
              <a:rPr lang="en-CA" smtClean="0"/>
              <a:t>2019-03-31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7AEAD65-356E-4A56-AD66-9F12C6A90F99}" type="slidenum">
              <a:rPr lang="en-CA" smtClean="0"/>
              <a:t>‹#›</a:t>
            </a:fld>
            <a:endParaRPr lang="en-CA"/>
          </a:p>
        </p:txBody>
      </p:sp>
    </p:spTree>
    <p:extLst>
      <p:ext uri="{BB962C8B-B14F-4D97-AF65-F5344CB8AC3E}">
        <p14:creationId xmlns:p14="http://schemas.microsoft.com/office/powerpoint/2010/main" val="2040984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2336800"/>
            <a:ext cx="5915025"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2336800"/>
            <a:ext cx="17402175"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F865DE-796E-413D-A650-4939A4D42266}" type="datetimeFigureOut">
              <a:rPr lang="en-CA" smtClean="0"/>
              <a:t>2019-03-31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7AEAD65-356E-4A56-AD66-9F12C6A90F99}" type="slidenum">
              <a:rPr lang="en-CA" smtClean="0"/>
              <a:t>‹#›</a:t>
            </a:fld>
            <a:endParaRPr lang="en-CA"/>
          </a:p>
        </p:txBody>
      </p:sp>
    </p:spTree>
    <p:extLst>
      <p:ext uri="{BB962C8B-B14F-4D97-AF65-F5344CB8AC3E}">
        <p14:creationId xmlns:p14="http://schemas.microsoft.com/office/powerpoint/2010/main" val="3871999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F865DE-796E-413D-A650-4939A4D42266}" type="datetimeFigureOut">
              <a:rPr lang="en-CA" smtClean="0"/>
              <a:t>2019-03-31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7AEAD65-356E-4A56-AD66-9F12C6A90F99}" type="slidenum">
              <a:rPr lang="en-CA" smtClean="0"/>
              <a:t>‹#›</a:t>
            </a:fld>
            <a:endParaRPr lang="en-CA"/>
          </a:p>
        </p:txBody>
      </p:sp>
    </p:spTree>
    <p:extLst>
      <p:ext uri="{BB962C8B-B14F-4D97-AF65-F5344CB8AC3E}">
        <p14:creationId xmlns:p14="http://schemas.microsoft.com/office/powerpoint/2010/main" val="335332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10942333"/>
            <a:ext cx="23660100" cy="18257517"/>
          </a:xfrm>
        </p:spPr>
        <p:txBody>
          <a:bodyPr anchor="b"/>
          <a:lstStyle>
            <a:lvl1pPr>
              <a:defRPr sz="18000"/>
            </a:lvl1pPr>
          </a:lstStyle>
          <a:p>
            <a:r>
              <a:rPr lang="en-US"/>
              <a:t>Click to edit Master title style</a:t>
            </a:r>
            <a:endParaRPr lang="en-US" dirty="0"/>
          </a:p>
        </p:txBody>
      </p:sp>
      <p:sp>
        <p:nvSpPr>
          <p:cNvPr id="3" name="Text Placeholder 2"/>
          <p:cNvSpPr>
            <a:spLocks noGrp="1"/>
          </p:cNvSpPr>
          <p:nvPr>
            <p:ph type="body" idx="1"/>
          </p:nvPr>
        </p:nvSpPr>
        <p:spPr>
          <a:xfrm>
            <a:off x="1871664" y="29372573"/>
            <a:ext cx="23660100" cy="960119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F865DE-796E-413D-A650-4939A4D42266}" type="datetimeFigureOut">
              <a:rPr lang="en-CA" smtClean="0"/>
              <a:t>2019-03-31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7AEAD65-356E-4A56-AD66-9F12C6A90F99}" type="slidenum">
              <a:rPr lang="en-CA" smtClean="0"/>
              <a:t>‹#›</a:t>
            </a:fld>
            <a:endParaRPr lang="en-CA"/>
          </a:p>
        </p:txBody>
      </p:sp>
    </p:spTree>
    <p:extLst>
      <p:ext uri="{BB962C8B-B14F-4D97-AF65-F5344CB8AC3E}">
        <p14:creationId xmlns:p14="http://schemas.microsoft.com/office/powerpoint/2010/main" val="2456088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11684000"/>
            <a:ext cx="1165860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11684000"/>
            <a:ext cx="1165860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F865DE-796E-413D-A650-4939A4D42266}" type="datetimeFigureOut">
              <a:rPr lang="en-CA" smtClean="0"/>
              <a:t>2019-03-31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7AEAD65-356E-4A56-AD66-9F12C6A90F99}" type="slidenum">
              <a:rPr lang="en-CA" smtClean="0"/>
              <a:t>‹#›</a:t>
            </a:fld>
            <a:endParaRPr lang="en-CA"/>
          </a:p>
        </p:txBody>
      </p:sp>
    </p:spTree>
    <p:extLst>
      <p:ext uri="{BB962C8B-B14F-4D97-AF65-F5344CB8AC3E}">
        <p14:creationId xmlns:p14="http://schemas.microsoft.com/office/powerpoint/2010/main" val="1355600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336810"/>
            <a:ext cx="2366010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10759443"/>
            <a:ext cx="11605020" cy="527303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4" name="Content Placeholder 3"/>
          <p:cNvSpPr>
            <a:spLocks noGrp="1"/>
          </p:cNvSpPr>
          <p:nvPr>
            <p:ph sz="half" idx="2"/>
          </p:nvPr>
        </p:nvSpPr>
        <p:spPr>
          <a:xfrm>
            <a:off x="1889526" y="16032480"/>
            <a:ext cx="11605020"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10759443"/>
            <a:ext cx="11662173" cy="527303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6" name="Content Placeholder 5"/>
          <p:cNvSpPr>
            <a:spLocks noGrp="1"/>
          </p:cNvSpPr>
          <p:nvPr>
            <p:ph sz="quarter" idx="4"/>
          </p:nvPr>
        </p:nvSpPr>
        <p:spPr>
          <a:xfrm>
            <a:off x="13887452" y="16032480"/>
            <a:ext cx="11662173"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F865DE-796E-413D-A650-4939A4D42266}" type="datetimeFigureOut">
              <a:rPr lang="en-CA" smtClean="0"/>
              <a:t>2019-03-31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7AEAD65-356E-4A56-AD66-9F12C6A90F99}" type="slidenum">
              <a:rPr lang="en-CA" smtClean="0"/>
              <a:t>‹#›</a:t>
            </a:fld>
            <a:endParaRPr lang="en-CA"/>
          </a:p>
        </p:txBody>
      </p:sp>
    </p:spTree>
    <p:extLst>
      <p:ext uri="{BB962C8B-B14F-4D97-AF65-F5344CB8AC3E}">
        <p14:creationId xmlns:p14="http://schemas.microsoft.com/office/powerpoint/2010/main" val="213271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F865DE-796E-413D-A650-4939A4D42266}" type="datetimeFigureOut">
              <a:rPr lang="en-CA" smtClean="0"/>
              <a:t>2019-03-31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7AEAD65-356E-4A56-AD66-9F12C6A90F99}" type="slidenum">
              <a:rPr lang="en-CA" smtClean="0"/>
              <a:t>‹#›</a:t>
            </a:fld>
            <a:endParaRPr lang="en-CA"/>
          </a:p>
        </p:txBody>
      </p:sp>
    </p:spTree>
    <p:extLst>
      <p:ext uri="{BB962C8B-B14F-4D97-AF65-F5344CB8AC3E}">
        <p14:creationId xmlns:p14="http://schemas.microsoft.com/office/powerpoint/2010/main" val="1928388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F865DE-796E-413D-A650-4939A4D42266}" type="datetimeFigureOut">
              <a:rPr lang="en-CA" smtClean="0"/>
              <a:t>2019-03-31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7AEAD65-356E-4A56-AD66-9F12C6A90F99}" type="slidenum">
              <a:rPr lang="en-CA" smtClean="0"/>
              <a:t>‹#›</a:t>
            </a:fld>
            <a:endParaRPr lang="en-CA"/>
          </a:p>
        </p:txBody>
      </p:sp>
    </p:spTree>
    <p:extLst>
      <p:ext uri="{BB962C8B-B14F-4D97-AF65-F5344CB8AC3E}">
        <p14:creationId xmlns:p14="http://schemas.microsoft.com/office/powerpoint/2010/main" val="1506449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926080"/>
            <a:ext cx="8847534" cy="10241280"/>
          </a:xfrm>
        </p:spPr>
        <p:txBody>
          <a:bodyPr anchor="b"/>
          <a:lstStyle>
            <a:lvl1pPr>
              <a:defRPr sz="9600"/>
            </a:lvl1pPr>
          </a:lstStyle>
          <a:p>
            <a:r>
              <a:rPr lang="en-US"/>
              <a:t>Click to edit Master title style</a:t>
            </a:r>
            <a:endParaRPr lang="en-US" dirty="0"/>
          </a:p>
        </p:txBody>
      </p:sp>
      <p:sp>
        <p:nvSpPr>
          <p:cNvPr id="3" name="Content Placeholder 2"/>
          <p:cNvSpPr>
            <a:spLocks noGrp="1"/>
          </p:cNvSpPr>
          <p:nvPr>
            <p:ph idx="1"/>
          </p:nvPr>
        </p:nvSpPr>
        <p:spPr>
          <a:xfrm>
            <a:off x="11662173" y="6319530"/>
            <a:ext cx="13887450" cy="31191200"/>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13167360"/>
            <a:ext cx="8847534" cy="24394163"/>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5BF865DE-796E-413D-A650-4939A4D42266}" type="datetimeFigureOut">
              <a:rPr lang="en-CA" smtClean="0"/>
              <a:t>2019-03-31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7AEAD65-356E-4A56-AD66-9F12C6A90F99}" type="slidenum">
              <a:rPr lang="en-CA" smtClean="0"/>
              <a:t>‹#›</a:t>
            </a:fld>
            <a:endParaRPr lang="en-CA"/>
          </a:p>
        </p:txBody>
      </p:sp>
    </p:spTree>
    <p:extLst>
      <p:ext uri="{BB962C8B-B14F-4D97-AF65-F5344CB8AC3E}">
        <p14:creationId xmlns:p14="http://schemas.microsoft.com/office/powerpoint/2010/main" val="1657368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926080"/>
            <a:ext cx="8847534" cy="10241280"/>
          </a:xfrm>
        </p:spPr>
        <p:txBody>
          <a:bodyPr anchor="b"/>
          <a:lstStyle>
            <a:lvl1pPr>
              <a:defRPr sz="9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6319530"/>
            <a:ext cx="13887450" cy="31191200"/>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Click icon to add picture</a:t>
            </a:r>
            <a:endParaRPr lang="en-US" dirty="0"/>
          </a:p>
        </p:txBody>
      </p:sp>
      <p:sp>
        <p:nvSpPr>
          <p:cNvPr id="4" name="Text Placeholder 3"/>
          <p:cNvSpPr>
            <a:spLocks noGrp="1"/>
          </p:cNvSpPr>
          <p:nvPr>
            <p:ph type="body" sz="half" idx="2"/>
          </p:nvPr>
        </p:nvSpPr>
        <p:spPr>
          <a:xfrm>
            <a:off x="1889523" y="13167360"/>
            <a:ext cx="8847534" cy="24394163"/>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5BF865DE-796E-413D-A650-4939A4D42266}" type="datetimeFigureOut">
              <a:rPr lang="en-CA" smtClean="0"/>
              <a:t>2019-03-31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7AEAD65-356E-4A56-AD66-9F12C6A90F99}" type="slidenum">
              <a:rPr lang="en-CA" smtClean="0"/>
              <a:t>‹#›</a:t>
            </a:fld>
            <a:endParaRPr lang="en-CA"/>
          </a:p>
        </p:txBody>
      </p:sp>
    </p:spTree>
    <p:extLst>
      <p:ext uri="{BB962C8B-B14F-4D97-AF65-F5344CB8AC3E}">
        <p14:creationId xmlns:p14="http://schemas.microsoft.com/office/powerpoint/2010/main" val="389900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2336810"/>
            <a:ext cx="2366010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11684000"/>
            <a:ext cx="2366010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40680650"/>
            <a:ext cx="6172200" cy="2336800"/>
          </a:xfrm>
          <a:prstGeom prst="rect">
            <a:avLst/>
          </a:prstGeom>
        </p:spPr>
        <p:txBody>
          <a:bodyPr vert="horz" lIns="91440" tIns="45720" rIns="91440" bIns="45720" rtlCol="0" anchor="ctr"/>
          <a:lstStyle>
            <a:lvl1pPr algn="l">
              <a:defRPr sz="3600">
                <a:solidFill>
                  <a:schemeClr val="tx1">
                    <a:tint val="75000"/>
                  </a:schemeClr>
                </a:solidFill>
              </a:defRPr>
            </a:lvl1pPr>
          </a:lstStyle>
          <a:p>
            <a:fld id="{5BF865DE-796E-413D-A650-4939A4D42266}" type="datetimeFigureOut">
              <a:rPr lang="en-CA" smtClean="0"/>
              <a:t>2019-03-31</a:t>
            </a:fld>
            <a:endParaRPr lang="en-CA"/>
          </a:p>
        </p:txBody>
      </p:sp>
      <p:sp>
        <p:nvSpPr>
          <p:cNvPr id="5" name="Footer Placeholder 4"/>
          <p:cNvSpPr>
            <a:spLocks noGrp="1"/>
          </p:cNvSpPr>
          <p:nvPr>
            <p:ph type="ftr" sz="quarter" idx="3"/>
          </p:nvPr>
        </p:nvSpPr>
        <p:spPr>
          <a:xfrm>
            <a:off x="9086850" y="40680650"/>
            <a:ext cx="9258300" cy="2336800"/>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9373850" y="40680650"/>
            <a:ext cx="6172200" cy="2336800"/>
          </a:xfrm>
          <a:prstGeom prst="rect">
            <a:avLst/>
          </a:prstGeom>
        </p:spPr>
        <p:txBody>
          <a:bodyPr vert="horz" lIns="91440" tIns="45720" rIns="91440" bIns="45720" rtlCol="0" anchor="ctr"/>
          <a:lstStyle>
            <a:lvl1pPr algn="r">
              <a:defRPr sz="3600">
                <a:solidFill>
                  <a:schemeClr val="tx1">
                    <a:tint val="75000"/>
                  </a:schemeClr>
                </a:solidFill>
              </a:defRPr>
            </a:lvl1pPr>
          </a:lstStyle>
          <a:p>
            <a:fld id="{07AEAD65-356E-4A56-AD66-9F12C6A90F99}" type="slidenum">
              <a:rPr lang="en-CA" smtClean="0"/>
              <a:t>‹#›</a:t>
            </a:fld>
            <a:endParaRPr lang="en-CA"/>
          </a:p>
        </p:txBody>
      </p:sp>
    </p:spTree>
    <p:extLst>
      <p:ext uri="{BB962C8B-B14F-4D97-AF65-F5344CB8AC3E}">
        <p14:creationId xmlns:p14="http://schemas.microsoft.com/office/powerpoint/2010/main" val="488708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a:extLst>
              <a:ext uri="{FF2B5EF4-FFF2-40B4-BE49-F238E27FC236}">
                <a16:creationId xmlns:a16="http://schemas.microsoft.com/office/drawing/2014/main" id="{7C5B3B97-5EEA-4B95-922B-2F3EF91D5AB1}"/>
              </a:ext>
            </a:extLst>
          </p:cNvPr>
          <p:cNvSpPr txBox="1"/>
          <p:nvPr/>
        </p:nvSpPr>
        <p:spPr>
          <a:xfrm>
            <a:off x="22539400" y="10437512"/>
            <a:ext cx="4053920" cy="6170920"/>
          </a:xfrm>
          <a:prstGeom prst="rect">
            <a:avLst/>
          </a:prstGeom>
          <a:noFill/>
        </p:spPr>
        <p:txBody>
          <a:bodyPr wrap="square" rtlCol="0">
            <a:spAutoFit/>
          </a:bodyPr>
          <a:lstStyle/>
          <a:p>
            <a:pPr>
              <a:spcAft>
                <a:spcPts val="1000"/>
              </a:spcAft>
            </a:pPr>
            <a:r>
              <a:rPr lang="en-GB" sz="3400" b="1" dirty="0">
                <a:latin typeface="Helvetica" panose="020B0604020202020204" pitchFamily="34" charset="0"/>
                <a:cs typeface="Helvetica" panose="020B0604020202020204" pitchFamily="34" charset="0"/>
              </a:rPr>
              <a:t>Analysis</a:t>
            </a:r>
          </a:p>
          <a:p>
            <a:pPr marL="457200" indent="-457200">
              <a:spcAft>
                <a:spcPts val="1000"/>
              </a:spcAft>
              <a:buFont typeface="Arial" panose="020B0604020202020204" pitchFamily="34" charset="0"/>
              <a:buChar char="•"/>
            </a:pPr>
            <a:r>
              <a:rPr lang="en-GB" sz="2800" dirty="0">
                <a:latin typeface="Helvetica" panose="020B0604020202020204" pitchFamily="34" charset="0"/>
                <a:cs typeface="Helvetica" panose="020B0604020202020204" pitchFamily="34" charset="0"/>
              </a:rPr>
              <a:t>GLMMs parsed out </a:t>
            </a:r>
            <a:r>
              <a:rPr lang="en-GB" sz="2800" i="1" dirty="0">
                <a:latin typeface="Helvetica" panose="020B0604020202020204" pitchFamily="34" charset="0"/>
                <a:cs typeface="Helvetica" panose="020B0604020202020204" pitchFamily="34" charset="0"/>
              </a:rPr>
              <a:t>species-level </a:t>
            </a:r>
            <a:r>
              <a:rPr lang="en-GB" sz="2800" dirty="0">
                <a:latin typeface="Helvetica" panose="020B0604020202020204" pitchFamily="34" charset="0"/>
                <a:cs typeface="Helvetica" panose="020B0604020202020204" pitchFamily="34" charset="0"/>
              </a:rPr>
              <a:t>and </a:t>
            </a:r>
            <a:r>
              <a:rPr lang="en-GB" sz="2800" i="1" dirty="0">
                <a:latin typeface="Helvetica" panose="020B0604020202020204" pitchFamily="34" charset="0"/>
                <a:cs typeface="Helvetica" panose="020B0604020202020204" pitchFamily="34" charset="0"/>
              </a:rPr>
              <a:t>region-level </a:t>
            </a:r>
            <a:r>
              <a:rPr lang="en-GB" sz="2800" dirty="0">
                <a:latin typeface="Helvetica" panose="020B0604020202020204" pitchFamily="34" charset="0"/>
                <a:cs typeface="Helvetica" panose="020B0604020202020204" pitchFamily="34" charset="0"/>
              </a:rPr>
              <a:t>differences in parasite loads</a:t>
            </a:r>
            <a:r>
              <a:rPr lang="en-GB" sz="2800" i="1" dirty="0">
                <a:latin typeface="Helvetica" panose="020B0604020202020204" pitchFamily="34" charset="0"/>
                <a:cs typeface="Helvetica" panose="020B0604020202020204" pitchFamily="34" charset="0"/>
              </a:rPr>
              <a:t> </a:t>
            </a:r>
          </a:p>
          <a:p>
            <a:pPr marL="457200" indent="-457200">
              <a:spcAft>
                <a:spcPts val="1000"/>
              </a:spcAft>
              <a:buFont typeface="Arial" panose="020B0604020202020204" pitchFamily="34" charset="0"/>
              <a:buChar char="•"/>
            </a:pPr>
            <a:r>
              <a:rPr lang="en-GB" sz="2800" dirty="0">
                <a:latin typeface="Helvetica" panose="020B0604020202020204" pitchFamily="34" charset="0"/>
                <a:cs typeface="Helvetica" panose="020B0604020202020204" pitchFamily="34" charset="0"/>
              </a:rPr>
              <a:t>Models were compared/selected based on AIC</a:t>
            </a:r>
          </a:p>
          <a:p>
            <a:pPr marL="457200" indent="-457200">
              <a:spcAft>
                <a:spcPts val="1000"/>
              </a:spcAft>
              <a:buFont typeface="Arial" panose="020B0604020202020204" pitchFamily="34" charset="0"/>
              <a:buChar char="•"/>
            </a:pPr>
            <a:r>
              <a:rPr lang="en-GB" sz="2800" dirty="0">
                <a:latin typeface="Helvetica" panose="020B0604020202020204" pitchFamily="34" charset="0"/>
                <a:cs typeface="Helvetica" panose="020B0604020202020204" pitchFamily="34" charset="0"/>
              </a:rPr>
              <a:t>Hierarchical bootstrapping confirmed model predictions</a:t>
            </a:r>
          </a:p>
        </p:txBody>
      </p:sp>
      <p:sp>
        <p:nvSpPr>
          <p:cNvPr id="126" name="Rectangle 125">
            <a:extLst>
              <a:ext uri="{FF2B5EF4-FFF2-40B4-BE49-F238E27FC236}">
                <a16:creationId xmlns:a16="http://schemas.microsoft.com/office/drawing/2014/main" id="{D38A2017-D364-43A5-BD0F-797746C3824E}"/>
              </a:ext>
            </a:extLst>
          </p:cNvPr>
          <p:cNvSpPr/>
          <p:nvPr/>
        </p:nvSpPr>
        <p:spPr>
          <a:xfrm>
            <a:off x="14126835" y="35539348"/>
            <a:ext cx="12855645" cy="46481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Rectangle 77">
            <a:extLst>
              <a:ext uri="{FF2B5EF4-FFF2-40B4-BE49-F238E27FC236}">
                <a16:creationId xmlns:a16="http://schemas.microsoft.com/office/drawing/2014/main" id="{E26DD481-6298-461B-849B-0DCD3D526B7C}"/>
              </a:ext>
            </a:extLst>
          </p:cNvPr>
          <p:cNvSpPr/>
          <p:nvPr/>
        </p:nvSpPr>
        <p:spPr>
          <a:xfrm>
            <a:off x="19358927" y="20466269"/>
            <a:ext cx="931024" cy="257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Rectangle 51">
            <a:extLst>
              <a:ext uri="{FF2B5EF4-FFF2-40B4-BE49-F238E27FC236}">
                <a16:creationId xmlns:a16="http://schemas.microsoft.com/office/drawing/2014/main" id="{9E443E5F-5C4F-496E-BCDE-16A2179083DA}"/>
              </a:ext>
            </a:extLst>
          </p:cNvPr>
          <p:cNvSpPr/>
          <p:nvPr/>
        </p:nvSpPr>
        <p:spPr>
          <a:xfrm>
            <a:off x="384656" y="17066523"/>
            <a:ext cx="12914243" cy="901417"/>
          </a:xfrm>
          <a:prstGeom prst="rect">
            <a:avLst/>
          </a:prstGeom>
          <a:solidFill>
            <a:srgbClr val="9AB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a:extLst>
              <a:ext uri="{FF2B5EF4-FFF2-40B4-BE49-F238E27FC236}">
                <a16:creationId xmlns:a16="http://schemas.microsoft.com/office/drawing/2014/main" id="{1CAF037B-949B-481D-8A1A-40EDDBFCF650}"/>
              </a:ext>
            </a:extLst>
          </p:cNvPr>
          <p:cNvSpPr/>
          <p:nvPr/>
        </p:nvSpPr>
        <p:spPr>
          <a:xfrm>
            <a:off x="14077796" y="3869145"/>
            <a:ext cx="12914242" cy="901417"/>
          </a:xfrm>
          <a:prstGeom prst="rect">
            <a:avLst/>
          </a:prstGeom>
          <a:solidFill>
            <a:srgbClr val="9AB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Rectangle 31">
            <a:extLst>
              <a:ext uri="{FF2B5EF4-FFF2-40B4-BE49-F238E27FC236}">
                <a16:creationId xmlns:a16="http://schemas.microsoft.com/office/drawing/2014/main" id="{82FEB0BA-C99F-45EF-A595-2A57342C3B1F}"/>
              </a:ext>
            </a:extLst>
          </p:cNvPr>
          <p:cNvSpPr/>
          <p:nvPr/>
        </p:nvSpPr>
        <p:spPr>
          <a:xfrm>
            <a:off x="393529" y="3870276"/>
            <a:ext cx="12914243" cy="901417"/>
          </a:xfrm>
          <a:prstGeom prst="rect">
            <a:avLst/>
          </a:prstGeom>
          <a:solidFill>
            <a:srgbClr val="9AB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4C658244-A7D1-4A3A-925B-C9580F07B0AD}"/>
              </a:ext>
            </a:extLst>
          </p:cNvPr>
          <p:cNvSpPr/>
          <p:nvPr/>
        </p:nvSpPr>
        <p:spPr>
          <a:xfrm>
            <a:off x="0" y="1"/>
            <a:ext cx="27432000" cy="3216486"/>
          </a:xfrm>
          <a:prstGeom prst="rect">
            <a:avLst/>
          </a:prstGeom>
          <a:solidFill>
            <a:srgbClr val="9AB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Box 3">
            <a:extLst>
              <a:ext uri="{FF2B5EF4-FFF2-40B4-BE49-F238E27FC236}">
                <a16:creationId xmlns:a16="http://schemas.microsoft.com/office/drawing/2014/main" id="{82D96407-92F8-41DA-959D-C41B2953BAEF}"/>
              </a:ext>
            </a:extLst>
          </p:cNvPr>
          <p:cNvSpPr txBox="1"/>
          <p:nvPr/>
        </p:nvSpPr>
        <p:spPr>
          <a:xfrm>
            <a:off x="4203910" y="0"/>
            <a:ext cx="19024178" cy="2554545"/>
          </a:xfrm>
          <a:prstGeom prst="rect">
            <a:avLst/>
          </a:prstGeom>
          <a:noFill/>
        </p:spPr>
        <p:txBody>
          <a:bodyPr wrap="square" rtlCol="0">
            <a:spAutoFit/>
          </a:bodyPr>
          <a:lstStyle/>
          <a:p>
            <a:pPr algn="ctr"/>
            <a:r>
              <a:rPr lang="en-CA" sz="7800" b="1" dirty="0">
                <a:latin typeface="Helvetica" panose="020B0604020202020204" pitchFamily="34" charset="0"/>
                <a:cs typeface="Helvetica" panose="020B0604020202020204" pitchFamily="34" charset="0"/>
              </a:rPr>
              <a:t>Differential Infection of Juvenile Pacific Salmon by Parasitic Sea Lice</a:t>
            </a:r>
          </a:p>
        </p:txBody>
      </p:sp>
      <p:sp>
        <p:nvSpPr>
          <p:cNvPr id="5" name="TextBox 4">
            <a:extLst>
              <a:ext uri="{FF2B5EF4-FFF2-40B4-BE49-F238E27FC236}">
                <a16:creationId xmlns:a16="http://schemas.microsoft.com/office/drawing/2014/main" id="{F861BA07-9026-4A79-8E22-A6826EF5C339}"/>
              </a:ext>
            </a:extLst>
          </p:cNvPr>
          <p:cNvSpPr txBox="1"/>
          <p:nvPr/>
        </p:nvSpPr>
        <p:spPr>
          <a:xfrm>
            <a:off x="5187373" y="3955986"/>
            <a:ext cx="3326552" cy="1015663"/>
          </a:xfrm>
          <a:prstGeom prst="rect">
            <a:avLst/>
          </a:prstGeom>
          <a:noFill/>
        </p:spPr>
        <p:txBody>
          <a:bodyPr wrap="none" rtlCol="0">
            <a:spAutoFit/>
          </a:bodyPr>
          <a:lstStyle/>
          <a:p>
            <a:r>
              <a:rPr lang="en-CA" sz="4200" b="1" dirty="0">
                <a:latin typeface="Helvetica" panose="020B0604020202020204" pitchFamily="34" charset="0"/>
                <a:cs typeface="Helvetica" panose="020B0604020202020204" pitchFamily="34" charset="0"/>
              </a:rPr>
              <a:t>Background</a:t>
            </a:r>
          </a:p>
          <a:p>
            <a:endParaRPr lang="en-CA" dirty="0"/>
          </a:p>
        </p:txBody>
      </p:sp>
      <p:sp>
        <p:nvSpPr>
          <p:cNvPr id="6" name="TextBox 5">
            <a:extLst>
              <a:ext uri="{FF2B5EF4-FFF2-40B4-BE49-F238E27FC236}">
                <a16:creationId xmlns:a16="http://schemas.microsoft.com/office/drawing/2014/main" id="{97A2F578-770C-4DFB-86D3-2ED61A957AA0}"/>
              </a:ext>
            </a:extLst>
          </p:cNvPr>
          <p:cNvSpPr txBox="1"/>
          <p:nvPr/>
        </p:nvSpPr>
        <p:spPr>
          <a:xfrm>
            <a:off x="19358927" y="3946385"/>
            <a:ext cx="2398413" cy="738664"/>
          </a:xfrm>
          <a:prstGeom prst="rect">
            <a:avLst/>
          </a:prstGeom>
          <a:noFill/>
        </p:spPr>
        <p:txBody>
          <a:bodyPr wrap="none" rtlCol="0">
            <a:spAutoFit/>
          </a:bodyPr>
          <a:lstStyle/>
          <a:p>
            <a:r>
              <a:rPr lang="en-CA" sz="4200" b="1" dirty="0">
                <a:latin typeface="Helvetica" panose="020B0604020202020204" pitchFamily="34" charset="0"/>
                <a:cs typeface="Helvetica" panose="020B0604020202020204" pitchFamily="34" charset="0"/>
              </a:rPr>
              <a:t>Methods</a:t>
            </a:r>
          </a:p>
        </p:txBody>
      </p:sp>
      <p:sp>
        <p:nvSpPr>
          <p:cNvPr id="7" name="TextBox 6">
            <a:extLst>
              <a:ext uri="{FF2B5EF4-FFF2-40B4-BE49-F238E27FC236}">
                <a16:creationId xmlns:a16="http://schemas.microsoft.com/office/drawing/2014/main" id="{204BCD8F-06AE-4FEC-A8E0-EA5ED4870953}"/>
              </a:ext>
            </a:extLst>
          </p:cNvPr>
          <p:cNvSpPr txBox="1"/>
          <p:nvPr/>
        </p:nvSpPr>
        <p:spPr>
          <a:xfrm>
            <a:off x="3692842" y="17117574"/>
            <a:ext cx="5872120" cy="738664"/>
          </a:xfrm>
          <a:prstGeom prst="rect">
            <a:avLst/>
          </a:prstGeom>
          <a:noFill/>
        </p:spPr>
        <p:txBody>
          <a:bodyPr wrap="none" rtlCol="0">
            <a:spAutoFit/>
          </a:bodyPr>
          <a:lstStyle/>
          <a:p>
            <a:r>
              <a:rPr lang="en-CA" sz="4200" b="1" dirty="0">
                <a:latin typeface="Helvetica" panose="020B0604020202020204" pitchFamily="34" charset="0"/>
                <a:cs typeface="Helvetica" panose="020B0604020202020204" pitchFamily="34" charset="0"/>
              </a:rPr>
              <a:t>Species-Level Results</a:t>
            </a:r>
          </a:p>
        </p:txBody>
      </p:sp>
      <p:sp>
        <p:nvSpPr>
          <p:cNvPr id="9" name="TextBox 8">
            <a:extLst>
              <a:ext uri="{FF2B5EF4-FFF2-40B4-BE49-F238E27FC236}">
                <a16:creationId xmlns:a16="http://schemas.microsoft.com/office/drawing/2014/main" id="{1556B977-4CFA-466F-812B-084380946E35}"/>
              </a:ext>
            </a:extLst>
          </p:cNvPr>
          <p:cNvSpPr txBox="1"/>
          <p:nvPr/>
        </p:nvSpPr>
        <p:spPr>
          <a:xfrm>
            <a:off x="4602094" y="2361018"/>
            <a:ext cx="17628287" cy="738664"/>
          </a:xfrm>
          <a:prstGeom prst="rect">
            <a:avLst/>
          </a:prstGeom>
          <a:noFill/>
        </p:spPr>
        <p:txBody>
          <a:bodyPr wrap="none" rtlCol="0">
            <a:spAutoFit/>
          </a:bodyPr>
          <a:lstStyle/>
          <a:p>
            <a:r>
              <a:rPr lang="en-CA" sz="4200" dirty="0">
                <a:latin typeface="Helvetica" panose="020B0604020202020204" pitchFamily="34" charset="0"/>
              </a:rPr>
              <a:t>Cole B. Brookson</a:t>
            </a:r>
            <a:r>
              <a:rPr lang="en-CA" sz="4200" baseline="30000" dirty="0">
                <a:latin typeface="Helvetica" panose="020B0604020202020204" pitchFamily="34" charset="0"/>
              </a:rPr>
              <a:t>1</a:t>
            </a:r>
            <a:r>
              <a:rPr lang="en-CA" sz="4200" dirty="0">
                <a:latin typeface="Helvetica" panose="020B0604020202020204" pitchFamily="34" charset="0"/>
              </a:rPr>
              <a:t>, Brian P. V. Hunt</a:t>
            </a:r>
            <a:r>
              <a:rPr lang="en-CA" sz="4200" baseline="30000" dirty="0">
                <a:latin typeface="Helvetica" panose="020B0604020202020204" pitchFamily="34" charset="0"/>
              </a:rPr>
              <a:t>2</a:t>
            </a:r>
            <a:r>
              <a:rPr lang="en-CA" sz="4200" dirty="0">
                <a:latin typeface="Helvetica" panose="020B0604020202020204" pitchFamily="34" charset="0"/>
              </a:rPr>
              <a:t>, Sean C. Godwin</a:t>
            </a:r>
            <a:r>
              <a:rPr lang="en-CA" sz="4200" baseline="30000" dirty="0">
                <a:latin typeface="Helvetica" panose="020B0604020202020204" pitchFamily="34" charset="0"/>
              </a:rPr>
              <a:t>3</a:t>
            </a:r>
            <a:r>
              <a:rPr lang="en-CA" sz="4200" dirty="0">
                <a:latin typeface="Helvetica" panose="020B0604020202020204" pitchFamily="34" charset="0"/>
              </a:rPr>
              <a:t>, Martin </a:t>
            </a:r>
            <a:r>
              <a:rPr lang="en-CA" sz="4200" dirty="0">
                <a:latin typeface="Helvetica" panose="020B0604020202020204" pitchFamily="34" charset="0"/>
                <a:cs typeface="Helvetica" panose="020B0604020202020204" pitchFamily="34" charset="0"/>
              </a:rPr>
              <a:t>Krkošek</a:t>
            </a:r>
            <a:r>
              <a:rPr lang="en-CA" sz="4200" baseline="30000" dirty="0">
                <a:latin typeface="Helvetica" panose="020B0604020202020204" pitchFamily="34" charset="0"/>
              </a:rPr>
              <a:t>1,4</a:t>
            </a:r>
            <a:endParaRPr lang="en-CA" sz="4200" dirty="0">
              <a:latin typeface="Helvetica" panose="020B0604020202020204" pitchFamily="34" charset="0"/>
              <a:cs typeface="Helvetica" panose="020B0604020202020204" pitchFamily="34" charset="0"/>
            </a:endParaRPr>
          </a:p>
        </p:txBody>
      </p:sp>
      <p:sp>
        <p:nvSpPr>
          <p:cNvPr id="18" name="TextBox 17">
            <a:extLst>
              <a:ext uri="{FF2B5EF4-FFF2-40B4-BE49-F238E27FC236}">
                <a16:creationId xmlns:a16="http://schemas.microsoft.com/office/drawing/2014/main" id="{D91AC7B6-ACD0-4B5C-87A1-EDAB0E17CA6E}"/>
              </a:ext>
            </a:extLst>
          </p:cNvPr>
          <p:cNvSpPr txBox="1"/>
          <p:nvPr/>
        </p:nvSpPr>
        <p:spPr>
          <a:xfrm>
            <a:off x="7220637" y="5975462"/>
            <a:ext cx="473206" cy="369332"/>
          </a:xfrm>
          <a:prstGeom prst="rect">
            <a:avLst/>
          </a:prstGeom>
          <a:noFill/>
        </p:spPr>
        <p:txBody>
          <a:bodyPr wrap="none" rtlCol="0">
            <a:spAutoFit/>
          </a:bodyPr>
          <a:lstStyle/>
          <a:p>
            <a:pPr marL="285750" indent="-285750">
              <a:buFont typeface="Arial" panose="020B0604020202020204" pitchFamily="34" charset="0"/>
              <a:buChar char="•"/>
            </a:pPr>
            <a:endParaRPr lang="en-CA" dirty="0"/>
          </a:p>
        </p:txBody>
      </p:sp>
      <p:sp>
        <p:nvSpPr>
          <p:cNvPr id="40" name="TextBox 39">
            <a:extLst>
              <a:ext uri="{FF2B5EF4-FFF2-40B4-BE49-F238E27FC236}">
                <a16:creationId xmlns:a16="http://schemas.microsoft.com/office/drawing/2014/main" id="{AF15ABB6-D274-4051-A2A2-2114AA2E41C1}"/>
              </a:ext>
            </a:extLst>
          </p:cNvPr>
          <p:cNvSpPr txBox="1"/>
          <p:nvPr/>
        </p:nvSpPr>
        <p:spPr>
          <a:xfrm>
            <a:off x="22539400" y="5167775"/>
            <a:ext cx="4053920" cy="4775666"/>
          </a:xfrm>
          <a:prstGeom prst="rect">
            <a:avLst/>
          </a:prstGeom>
          <a:noFill/>
        </p:spPr>
        <p:txBody>
          <a:bodyPr wrap="square" rtlCol="0">
            <a:spAutoFit/>
          </a:bodyPr>
          <a:lstStyle/>
          <a:p>
            <a:pPr>
              <a:spcAft>
                <a:spcPts val="1000"/>
              </a:spcAft>
            </a:pPr>
            <a:r>
              <a:rPr lang="en-GB" sz="3400" b="1" dirty="0">
                <a:latin typeface="Helvetica" panose="020B0604020202020204" pitchFamily="34" charset="0"/>
                <a:cs typeface="Helvetica" panose="020B0604020202020204" pitchFamily="34" charset="0"/>
              </a:rPr>
              <a:t>Field Sampling</a:t>
            </a:r>
          </a:p>
          <a:p>
            <a:pPr marL="457200" indent="-457200">
              <a:spcAft>
                <a:spcPts val="1200"/>
              </a:spcAft>
              <a:buFont typeface="Arial" panose="020B0604020202020204" pitchFamily="34" charset="0"/>
              <a:buChar char="•"/>
            </a:pPr>
            <a:r>
              <a:rPr lang="en-CA" sz="2800" dirty="0">
                <a:latin typeface="Helvetica" panose="020B0604020202020204" pitchFamily="34" charset="0"/>
                <a:cs typeface="Helvetica" panose="020B0604020202020204" pitchFamily="34" charset="0"/>
              </a:rPr>
              <a:t>Individuals were sampled from May to July (2015 – 2018), in the Discovery Islands and Johnstone Strait</a:t>
            </a:r>
          </a:p>
          <a:p>
            <a:pPr marL="457200" indent="-457200">
              <a:spcAft>
                <a:spcPts val="1200"/>
              </a:spcAft>
              <a:buFont typeface="Arial" panose="020B0604020202020204" pitchFamily="34" charset="0"/>
              <a:buChar char="•"/>
            </a:pPr>
            <a:r>
              <a:rPr lang="en-CA" sz="2800" dirty="0">
                <a:latin typeface="Helvetica" panose="020B0604020202020204" pitchFamily="34" charset="0"/>
                <a:cs typeface="Helvetica" panose="020B0604020202020204" pitchFamily="34" charset="0"/>
              </a:rPr>
              <a:t>Fish were measured and worked up for sea lice</a:t>
            </a:r>
          </a:p>
        </p:txBody>
      </p:sp>
      <p:sp>
        <p:nvSpPr>
          <p:cNvPr id="79" name="Rectangle 78">
            <a:extLst>
              <a:ext uri="{FF2B5EF4-FFF2-40B4-BE49-F238E27FC236}">
                <a16:creationId xmlns:a16="http://schemas.microsoft.com/office/drawing/2014/main" id="{CBDF4A3C-F12E-4320-B08B-828A0C68C2C6}"/>
              </a:ext>
            </a:extLst>
          </p:cNvPr>
          <p:cNvSpPr/>
          <p:nvPr/>
        </p:nvSpPr>
        <p:spPr>
          <a:xfrm>
            <a:off x="19199081" y="20350071"/>
            <a:ext cx="1090870" cy="257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1" name="Rectangle 80">
            <a:extLst>
              <a:ext uri="{FF2B5EF4-FFF2-40B4-BE49-F238E27FC236}">
                <a16:creationId xmlns:a16="http://schemas.microsoft.com/office/drawing/2014/main" id="{0EC7CD3F-75D3-4CFC-9774-BEB9BAACD6DE}"/>
              </a:ext>
            </a:extLst>
          </p:cNvPr>
          <p:cNvSpPr/>
          <p:nvPr/>
        </p:nvSpPr>
        <p:spPr>
          <a:xfrm>
            <a:off x="19358927" y="20463237"/>
            <a:ext cx="931024" cy="1438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9" name="TextBox 88">
            <a:extLst>
              <a:ext uri="{FF2B5EF4-FFF2-40B4-BE49-F238E27FC236}">
                <a16:creationId xmlns:a16="http://schemas.microsoft.com/office/drawing/2014/main" id="{4713059F-79BA-4DFB-BDC7-B19D26988ECA}"/>
              </a:ext>
            </a:extLst>
          </p:cNvPr>
          <p:cNvSpPr txBox="1"/>
          <p:nvPr/>
        </p:nvSpPr>
        <p:spPr>
          <a:xfrm>
            <a:off x="397194" y="12608293"/>
            <a:ext cx="7832895" cy="4242187"/>
          </a:xfrm>
          <a:prstGeom prst="rect">
            <a:avLst/>
          </a:prstGeom>
          <a:solidFill>
            <a:schemeClr val="bg1">
              <a:lumMod val="95000"/>
            </a:schemeClr>
          </a:solidFill>
        </p:spPr>
        <p:txBody>
          <a:bodyPr wrap="square" rtlCol="0">
            <a:spAutoFit/>
          </a:bodyPr>
          <a:lstStyle/>
          <a:p>
            <a:pPr>
              <a:spcAft>
                <a:spcPts val="1000"/>
              </a:spcAft>
            </a:pPr>
            <a:r>
              <a:rPr lang="en-GB" sz="3800" b="1" dirty="0">
                <a:solidFill>
                  <a:srgbClr val="AA2025"/>
                </a:solidFill>
                <a:latin typeface="Helvetica" panose="020B0604020202020204" pitchFamily="34" charset="0"/>
                <a:cs typeface="Helvetica" panose="020B0604020202020204" pitchFamily="34" charset="0"/>
              </a:rPr>
              <a:t>Study Goals:</a:t>
            </a:r>
          </a:p>
          <a:p>
            <a:pPr>
              <a:spcAft>
                <a:spcPts val="1000"/>
              </a:spcAft>
            </a:pPr>
            <a:endParaRPr lang="en-GB" sz="3800" b="1" dirty="0">
              <a:solidFill>
                <a:srgbClr val="C00000"/>
              </a:solidFill>
              <a:latin typeface="Helvetica" panose="020B0604020202020204" pitchFamily="34" charset="0"/>
              <a:cs typeface="Helvetica" panose="020B0604020202020204" pitchFamily="34" charset="0"/>
            </a:endParaRPr>
          </a:p>
          <a:p>
            <a:pPr>
              <a:spcAft>
                <a:spcPts val="1000"/>
              </a:spcAft>
            </a:pPr>
            <a:endParaRPr lang="en-GB" sz="3800" b="1" dirty="0">
              <a:solidFill>
                <a:srgbClr val="C00000"/>
              </a:solidFill>
              <a:latin typeface="Helvetica" panose="020B0604020202020204" pitchFamily="34" charset="0"/>
              <a:cs typeface="Helvetica" panose="020B0604020202020204" pitchFamily="34" charset="0"/>
            </a:endParaRPr>
          </a:p>
          <a:p>
            <a:pPr>
              <a:spcAft>
                <a:spcPts val="1000"/>
              </a:spcAft>
            </a:pPr>
            <a:endParaRPr lang="en-GB" sz="3800" b="1" dirty="0">
              <a:solidFill>
                <a:srgbClr val="C00000"/>
              </a:solidFill>
              <a:latin typeface="Helvetica" panose="020B0604020202020204" pitchFamily="34" charset="0"/>
              <a:cs typeface="Helvetica" panose="020B0604020202020204" pitchFamily="34" charset="0"/>
            </a:endParaRPr>
          </a:p>
          <a:p>
            <a:pPr>
              <a:spcAft>
                <a:spcPts val="1000"/>
              </a:spcAft>
            </a:pPr>
            <a:endParaRPr lang="en-GB" sz="3800" b="1" dirty="0">
              <a:solidFill>
                <a:srgbClr val="C00000"/>
              </a:solidFill>
              <a:latin typeface="Helvetica" panose="020B0604020202020204" pitchFamily="34" charset="0"/>
              <a:cs typeface="Helvetica" panose="020B0604020202020204" pitchFamily="34" charset="0"/>
            </a:endParaRPr>
          </a:p>
          <a:p>
            <a:pPr>
              <a:spcAft>
                <a:spcPts val="1000"/>
              </a:spcAft>
            </a:pPr>
            <a:endParaRPr lang="en-GB" sz="3800" b="1" dirty="0">
              <a:solidFill>
                <a:srgbClr val="C00000"/>
              </a:solidFill>
              <a:latin typeface="Helvetica" panose="020B0604020202020204" pitchFamily="34" charset="0"/>
              <a:cs typeface="Helvetica" panose="020B0604020202020204" pitchFamily="34" charset="0"/>
            </a:endParaRPr>
          </a:p>
        </p:txBody>
      </p:sp>
      <p:sp>
        <p:nvSpPr>
          <p:cNvPr id="90" name="Rectangle 89">
            <a:extLst>
              <a:ext uri="{FF2B5EF4-FFF2-40B4-BE49-F238E27FC236}">
                <a16:creationId xmlns:a16="http://schemas.microsoft.com/office/drawing/2014/main" id="{D5918C17-8E09-498F-A86D-155CD18C0869}"/>
              </a:ext>
            </a:extLst>
          </p:cNvPr>
          <p:cNvSpPr/>
          <p:nvPr/>
        </p:nvSpPr>
        <p:spPr>
          <a:xfrm>
            <a:off x="14068750" y="17117573"/>
            <a:ext cx="12914243" cy="850367"/>
          </a:xfrm>
          <a:prstGeom prst="rect">
            <a:avLst/>
          </a:prstGeom>
          <a:solidFill>
            <a:srgbClr val="9ABFFC"/>
          </a:solidFill>
          <a:ln>
            <a:solidFill>
              <a:srgbClr val="9ABF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1" name="TextBox 90">
            <a:extLst>
              <a:ext uri="{FF2B5EF4-FFF2-40B4-BE49-F238E27FC236}">
                <a16:creationId xmlns:a16="http://schemas.microsoft.com/office/drawing/2014/main" id="{F2235234-6098-4032-B33F-CB43E94F909C}"/>
              </a:ext>
            </a:extLst>
          </p:cNvPr>
          <p:cNvSpPr txBox="1"/>
          <p:nvPr/>
        </p:nvSpPr>
        <p:spPr>
          <a:xfrm>
            <a:off x="17585446" y="17113900"/>
            <a:ext cx="5660524" cy="738664"/>
          </a:xfrm>
          <a:prstGeom prst="rect">
            <a:avLst/>
          </a:prstGeom>
          <a:noFill/>
        </p:spPr>
        <p:txBody>
          <a:bodyPr wrap="none" rtlCol="0">
            <a:spAutoFit/>
          </a:bodyPr>
          <a:lstStyle/>
          <a:p>
            <a:r>
              <a:rPr lang="en-CA" sz="4200" b="1" dirty="0">
                <a:latin typeface="Helvetica" panose="020B0604020202020204" pitchFamily="34" charset="0"/>
                <a:cs typeface="Helvetica" panose="020B0604020202020204" pitchFamily="34" charset="0"/>
              </a:rPr>
              <a:t>Region-Level Results</a:t>
            </a:r>
          </a:p>
        </p:txBody>
      </p:sp>
      <p:grpSp>
        <p:nvGrpSpPr>
          <p:cNvPr id="98" name="Group 97">
            <a:extLst>
              <a:ext uri="{FF2B5EF4-FFF2-40B4-BE49-F238E27FC236}">
                <a16:creationId xmlns:a16="http://schemas.microsoft.com/office/drawing/2014/main" id="{9D61D2D6-11F2-4102-AEC4-6526AF21BCD3}"/>
              </a:ext>
            </a:extLst>
          </p:cNvPr>
          <p:cNvGrpSpPr/>
          <p:nvPr/>
        </p:nvGrpSpPr>
        <p:grpSpPr>
          <a:xfrm>
            <a:off x="362465" y="18582801"/>
            <a:ext cx="12746655" cy="8215890"/>
            <a:chOff x="3913879" y="18210251"/>
            <a:chExt cx="9272160" cy="6585488"/>
          </a:xfrm>
        </p:grpSpPr>
        <p:pic>
          <p:nvPicPr>
            <p:cNvPr id="55" name="Picture 54">
              <a:extLst>
                <a:ext uri="{FF2B5EF4-FFF2-40B4-BE49-F238E27FC236}">
                  <a16:creationId xmlns:a16="http://schemas.microsoft.com/office/drawing/2014/main" id="{B343E8B5-0386-4318-AACD-49DF6C1332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3879" y="18210251"/>
              <a:ext cx="9200440" cy="5707992"/>
            </a:xfrm>
            <a:prstGeom prst="rect">
              <a:avLst/>
            </a:prstGeom>
          </p:spPr>
        </p:pic>
        <p:sp>
          <p:nvSpPr>
            <p:cNvPr id="96" name="TextBox 95">
              <a:extLst>
                <a:ext uri="{FF2B5EF4-FFF2-40B4-BE49-F238E27FC236}">
                  <a16:creationId xmlns:a16="http://schemas.microsoft.com/office/drawing/2014/main" id="{9CB49662-6F7D-47F7-A61A-6492ED38FA36}"/>
                </a:ext>
              </a:extLst>
            </p:cNvPr>
            <p:cNvSpPr txBox="1"/>
            <p:nvPr/>
          </p:nvSpPr>
          <p:spPr>
            <a:xfrm>
              <a:off x="4119515" y="24055639"/>
              <a:ext cx="9066524" cy="740100"/>
            </a:xfrm>
            <a:prstGeom prst="rect">
              <a:avLst/>
            </a:prstGeom>
            <a:noFill/>
          </p:spPr>
          <p:txBody>
            <a:bodyPr wrap="square" rtlCol="0">
              <a:spAutoFit/>
            </a:bodyPr>
            <a:lstStyle/>
            <a:p>
              <a:r>
                <a:rPr lang="en-CA" b="1" dirty="0">
                  <a:latin typeface="Helvetica" panose="020B0604020202020204" pitchFamily="34" charset="0"/>
                  <a:cs typeface="Helvetica" panose="020B0604020202020204" pitchFamily="34" charset="0"/>
                </a:rPr>
                <a:t>Figure 5</a:t>
              </a:r>
              <a:r>
                <a:rPr lang="en-CA" dirty="0">
                  <a:latin typeface="Helvetica" panose="020B0604020202020204" pitchFamily="34" charset="0"/>
                  <a:cs typeface="Helvetica" panose="020B0604020202020204" pitchFamily="34" charset="0"/>
                </a:rPr>
                <a:t>: </a:t>
              </a:r>
              <a:r>
                <a:rPr lang="en-GB" dirty="0">
                  <a:latin typeface="Helvetica" panose="020B0604020202020204" pitchFamily="34" charset="0"/>
                  <a:cs typeface="Helvetica" panose="020B0604020202020204" pitchFamily="34" charset="0"/>
                </a:rPr>
                <a:t>Average number of lice per fish in each collection, divided by louse species, and fish species. The two lice species are present at different abundances across all collections, with </a:t>
              </a:r>
              <a:r>
                <a:rPr lang="en-GB" i="1" dirty="0">
                  <a:latin typeface="Helvetica" panose="020B0604020202020204" pitchFamily="34" charset="0"/>
                  <a:cs typeface="Helvetica" panose="020B0604020202020204" pitchFamily="34" charset="0"/>
                </a:rPr>
                <a:t>C. clemensi </a:t>
              </a:r>
              <a:r>
                <a:rPr lang="en-GB" dirty="0">
                  <a:latin typeface="Helvetica" panose="020B0604020202020204" pitchFamily="34" charset="0"/>
                  <a:cs typeface="Helvetica" panose="020B0604020202020204" pitchFamily="34" charset="0"/>
                </a:rPr>
                <a:t>present ubiquitously and</a:t>
              </a:r>
              <a:r>
                <a:rPr lang="en-GB" i="1" dirty="0">
                  <a:latin typeface="Helvetica" panose="020B0604020202020204" pitchFamily="34" charset="0"/>
                  <a:cs typeface="Helvetica" panose="020B0604020202020204" pitchFamily="34" charset="0"/>
                </a:rPr>
                <a:t> L. salmonis </a:t>
              </a:r>
              <a:r>
                <a:rPr lang="en-GB" dirty="0">
                  <a:latin typeface="Helvetica" panose="020B0604020202020204" pitchFamily="34" charset="0"/>
                  <a:cs typeface="Helvetica" panose="020B0604020202020204" pitchFamily="34" charset="0"/>
                </a:rPr>
                <a:t>thinly dispersed across collections. Motile lice are adult lice that are easily identifiable by species. </a:t>
              </a:r>
              <a:endParaRPr lang="en-CA" dirty="0">
                <a:latin typeface="Helvetica" panose="020B0604020202020204" pitchFamily="34" charset="0"/>
                <a:cs typeface="Helvetica" panose="020B0604020202020204" pitchFamily="34" charset="0"/>
              </a:endParaRPr>
            </a:p>
          </p:txBody>
        </p:sp>
      </p:grpSp>
      <p:grpSp>
        <p:nvGrpSpPr>
          <p:cNvPr id="100" name="Group 99">
            <a:extLst>
              <a:ext uri="{FF2B5EF4-FFF2-40B4-BE49-F238E27FC236}">
                <a16:creationId xmlns:a16="http://schemas.microsoft.com/office/drawing/2014/main" id="{BC2D8AD2-ED98-4AA4-90C9-5E74AE3CFAB3}"/>
              </a:ext>
            </a:extLst>
          </p:cNvPr>
          <p:cNvGrpSpPr/>
          <p:nvPr/>
        </p:nvGrpSpPr>
        <p:grpSpPr>
          <a:xfrm>
            <a:off x="8398944" y="12617075"/>
            <a:ext cx="4908828" cy="4233405"/>
            <a:chOff x="7036004" y="7947340"/>
            <a:chExt cx="6334830" cy="4908493"/>
          </a:xfrm>
        </p:grpSpPr>
        <p:pic>
          <p:nvPicPr>
            <p:cNvPr id="68" name="Picture 67">
              <a:extLst>
                <a:ext uri="{FF2B5EF4-FFF2-40B4-BE49-F238E27FC236}">
                  <a16:creationId xmlns:a16="http://schemas.microsoft.com/office/drawing/2014/main" id="{D65AF43B-8C0E-4EBF-9F0A-4F0A436F6F71}"/>
                </a:ext>
              </a:extLst>
            </p:cNvPr>
            <p:cNvPicPr>
              <a:picLocks noChangeAspect="1"/>
            </p:cNvPicPr>
            <p:nvPr/>
          </p:nvPicPr>
          <p:blipFill rotWithShape="1">
            <a:blip r:embed="rId3"/>
            <a:srcRect t="6507"/>
            <a:stretch/>
          </p:blipFill>
          <p:spPr>
            <a:xfrm>
              <a:off x="7202944" y="8096655"/>
              <a:ext cx="6014083" cy="4217061"/>
            </a:xfrm>
            <a:prstGeom prst="rect">
              <a:avLst/>
            </a:prstGeom>
          </p:spPr>
        </p:pic>
        <p:sp>
          <p:nvSpPr>
            <p:cNvPr id="92" name="TextBox 91">
              <a:extLst>
                <a:ext uri="{FF2B5EF4-FFF2-40B4-BE49-F238E27FC236}">
                  <a16:creationId xmlns:a16="http://schemas.microsoft.com/office/drawing/2014/main" id="{FD09655F-79BB-4A4D-977C-CB0C2FE58627}"/>
                </a:ext>
              </a:extLst>
            </p:cNvPr>
            <p:cNvSpPr txBox="1"/>
            <p:nvPr/>
          </p:nvSpPr>
          <p:spPr>
            <a:xfrm>
              <a:off x="7115786" y="12391282"/>
              <a:ext cx="5302502" cy="428228"/>
            </a:xfrm>
            <a:prstGeom prst="rect">
              <a:avLst/>
            </a:prstGeom>
            <a:noFill/>
          </p:spPr>
          <p:txBody>
            <a:bodyPr wrap="none" rtlCol="0">
              <a:spAutoFit/>
            </a:bodyPr>
            <a:lstStyle/>
            <a:p>
              <a:r>
                <a:rPr lang="en-CA" b="1" dirty="0">
                  <a:latin typeface="Helvetica" panose="020B0604020202020204" pitchFamily="34" charset="0"/>
                  <a:cs typeface="Helvetica" panose="020B0604020202020204" pitchFamily="34" charset="0"/>
                </a:rPr>
                <a:t>Figure 2</a:t>
              </a:r>
              <a:r>
                <a:rPr lang="en-CA" dirty="0">
                  <a:latin typeface="Helvetica" panose="020B0604020202020204" pitchFamily="34" charset="0"/>
                  <a:cs typeface="Helvetica" panose="020B0604020202020204" pitchFamily="34" charset="0"/>
                </a:rPr>
                <a:t>: Adult lice on juvenile salmon</a:t>
              </a:r>
            </a:p>
          </p:txBody>
        </p:sp>
        <p:sp>
          <p:nvSpPr>
            <p:cNvPr id="99" name="Rectangle 98">
              <a:extLst>
                <a:ext uri="{FF2B5EF4-FFF2-40B4-BE49-F238E27FC236}">
                  <a16:creationId xmlns:a16="http://schemas.microsoft.com/office/drawing/2014/main" id="{16354B66-2BB0-4C9C-81F5-618B612E5FCD}"/>
                </a:ext>
              </a:extLst>
            </p:cNvPr>
            <p:cNvSpPr/>
            <p:nvPr/>
          </p:nvSpPr>
          <p:spPr>
            <a:xfrm>
              <a:off x="7036004" y="7947340"/>
              <a:ext cx="6334830" cy="4908493"/>
            </a:xfrm>
            <a:prstGeom prst="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aphicFrame>
        <p:nvGraphicFramePr>
          <p:cNvPr id="103" name="Table 102">
            <a:extLst>
              <a:ext uri="{FF2B5EF4-FFF2-40B4-BE49-F238E27FC236}">
                <a16:creationId xmlns:a16="http://schemas.microsoft.com/office/drawing/2014/main" id="{8F22B1CC-CD3C-4105-A65E-80A9CA525B6B}"/>
              </a:ext>
            </a:extLst>
          </p:cNvPr>
          <p:cNvGraphicFramePr>
            <a:graphicFrameLocks noGrp="1"/>
          </p:cNvGraphicFramePr>
          <p:nvPr>
            <p:extLst>
              <p:ext uri="{D42A27DB-BD31-4B8C-83A1-F6EECF244321}">
                <p14:modId xmlns:p14="http://schemas.microsoft.com/office/powerpoint/2010/main" val="2724280303"/>
              </p:ext>
            </p:extLst>
          </p:nvPr>
        </p:nvGraphicFramePr>
        <p:xfrm>
          <a:off x="645158" y="37681202"/>
          <a:ext cx="6126111" cy="3389733"/>
        </p:xfrm>
        <a:graphic>
          <a:graphicData uri="http://schemas.openxmlformats.org/drawingml/2006/table">
            <a:tbl>
              <a:tblPr firstRow="1" firstCol="1" bandRow="1"/>
              <a:tblGrid>
                <a:gridCol w="1701958">
                  <a:extLst>
                    <a:ext uri="{9D8B030D-6E8A-4147-A177-3AD203B41FA5}">
                      <a16:colId xmlns:a16="http://schemas.microsoft.com/office/drawing/2014/main" val="2876697082"/>
                    </a:ext>
                  </a:extLst>
                </a:gridCol>
                <a:gridCol w="1715090">
                  <a:extLst>
                    <a:ext uri="{9D8B030D-6E8A-4147-A177-3AD203B41FA5}">
                      <a16:colId xmlns:a16="http://schemas.microsoft.com/office/drawing/2014/main" val="563234906"/>
                    </a:ext>
                  </a:extLst>
                </a:gridCol>
                <a:gridCol w="1344787">
                  <a:extLst>
                    <a:ext uri="{9D8B030D-6E8A-4147-A177-3AD203B41FA5}">
                      <a16:colId xmlns:a16="http://schemas.microsoft.com/office/drawing/2014/main" val="1641878100"/>
                    </a:ext>
                  </a:extLst>
                </a:gridCol>
                <a:gridCol w="1364276">
                  <a:extLst>
                    <a:ext uri="{9D8B030D-6E8A-4147-A177-3AD203B41FA5}">
                      <a16:colId xmlns:a16="http://schemas.microsoft.com/office/drawing/2014/main" val="617694247"/>
                    </a:ext>
                  </a:extLst>
                </a:gridCol>
              </a:tblGrid>
              <a:tr h="803481">
                <a:tc>
                  <a:txBody>
                    <a:bodyPr/>
                    <a:lstStyle/>
                    <a:p>
                      <a:pPr marL="0" marR="0" algn="ctr">
                        <a:lnSpc>
                          <a:spcPct val="107000"/>
                        </a:lnSpc>
                        <a:spcBef>
                          <a:spcPts val="0"/>
                        </a:spcBef>
                        <a:spcAft>
                          <a:spcPts val="0"/>
                        </a:spcAft>
                      </a:pPr>
                      <a:r>
                        <a:rPr lang="en-CA" sz="1800" b="1" i="1" dirty="0">
                          <a:effectLst/>
                          <a:latin typeface="Helvetica" panose="020B0604020202020204" pitchFamily="34" charset="0"/>
                          <a:ea typeface="Calibri" panose="020F0502020204030204" pitchFamily="34" charset="0"/>
                          <a:cs typeface="Helvetica" panose="020B0604020202020204" pitchFamily="34" charset="0"/>
                        </a:rPr>
                        <a:t>C. clemensi </a:t>
                      </a:r>
                      <a:r>
                        <a:rPr lang="en-CA" sz="1800" b="1" dirty="0">
                          <a:effectLst/>
                          <a:latin typeface="Helvetica" panose="020B0604020202020204" pitchFamily="34" charset="0"/>
                          <a:ea typeface="Calibri" panose="020F0502020204030204" pitchFamily="34" charset="0"/>
                          <a:cs typeface="Helvetica" panose="020B0604020202020204" pitchFamily="34" charset="0"/>
                        </a:rPr>
                        <a:t> Model</a:t>
                      </a:r>
                      <a:endParaRPr lang="en-CA" sz="1800" dirty="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800" b="1">
                          <a:effectLst/>
                          <a:latin typeface="Helvetica" panose="020B0604020202020204" pitchFamily="34" charset="0"/>
                          <a:ea typeface="Calibri" panose="020F0502020204030204" pitchFamily="34" charset="0"/>
                          <a:cs typeface="Helvetica" panose="020B0604020202020204" pitchFamily="34" charset="0"/>
                        </a:rPr>
                        <a:t>Negative Log Likelihood</a:t>
                      </a:r>
                      <a:endParaRPr lang="en-CA" sz="180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800" b="1">
                          <a:effectLst/>
                          <a:latin typeface="Helvetica" panose="020B0604020202020204" pitchFamily="34" charset="0"/>
                          <a:ea typeface="Calibri" panose="020F0502020204030204" pitchFamily="34" charset="0"/>
                          <a:cs typeface="Helvetica" panose="020B0604020202020204" pitchFamily="34" charset="0"/>
                        </a:rPr>
                        <a:t>AIC value</a:t>
                      </a:r>
                      <a:endParaRPr lang="en-CA" sz="180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800" b="1" dirty="0">
                          <a:effectLst/>
                          <a:latin typeface="Helvetica" panose="020B0604020202020204" pitchFamily="34" charset="0"/>
                          <a:ea typeface="Calibri" panose="020F0502020204030204" pitchFamily="34" charset="0"/>
                          <a:cs typeface="Helvetica" panose="020B0604020202020204" pitchFamily="34" charset="0"/>
                        </a:rPr>
                        <a:t>Delta-AIC value</a:t>
                      </a:r>
                      <a:endParaRPr lang="en-CA" sz="1800" dirty="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7328403"/>
                  </a:ext>
                </a:extLst>
              </a:tr>
              <a:tr h="609055">
                <a:tc>
                  <a:txBody>
                    <a:bodyPr/>
                    <a:lstStyle/>
                    <a:p>
                      <a:pPr marL="0" marR="0" algn="ctr">
                        <a:lnSpc>
                          <a:spcPct val="107000"/>
                        </a:lnSpc>
                        <a:spcBef>
                          <a:spcPts val="0"/>
                        </a:spcBef>
                        <a:spcAft>
                          <a:spcPts val="0"/>
                        </a:spcAft>
                      </a:pPr>
                      <a:r>
                        <a:rPr lang="en-CA" sz="1800" b="1" dirty="0">
                          <a:effectLst/>
                          <a:latin typeface="Helvetica" panose="020B0604020202020204" pitchFamily="34" charset="0"/>
                          <a:ea typeface="Calibri" panose="020F0502020204030204" pitchFamily="34" charset="0"/>
                          <a:cs typeface="Helvetica" panose="020B0604020202020204" pitchFamily="34" charset="0"/>
                        </a:rPr>
                        <a:t>Null</a:t>
                      </a:r>
                      <a:endParaRPr lang="en-CA" sz="1800" dirty="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CA" sz="1800">
                          <a:effectLst/>
                          <a:latin typeface="Helvetica" panose="020B0604020202020204" pitchFamily="34" charset="0"/>
                          <a:ea typeface="Calibri" panose="020F0502020204030204" pitchFamily="34" charset="0"/>
                          <a:cs typeface="Helvetica" panose="020B0604020202020204" pitchFamily="34" charset="0"/>
                        </a:rPr>
                        <a:t>-1509.7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CA" sz="1800">
                          <a:effectLst/>
                          <a:latin typeface="Helvetica" panose="020B0604020202020204" pitchFamily="34" charset="0"/>
                          <a:ea typeface="Calibri" panose="020F0502020204030204" pitchFamily="34" charset="0"/>
                          <a:cs typeface="Helvetica" panose="020B0604020202020204" pitchFamily="34" charset="0"/>
                        </a:rPr>
                        <a:t>3025.5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CA" sz="1800" dirty="0">
                          <a:effectLst/>
                          <a:latin typeface="Helvetica" panose="020B0604020202020204" pitchFamily="34" charset="0"/>
                          <a:ea typeface="Calibri" panose="020F0502020204030204" pitchFamily="34" charset="0"/>
                          <a:cs typeface="Helvetica" panose="020B0604020202020204" pitchFamily="34" charset="0"/>
                        </a:rPr>
                        <a:t>27.9</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90677255"/>
                  </a:ext>
                </a:extLst>
              </a:tr>
              <a:tr h="691215">
                <a:tc>
                  <a:txBody>
                    <a:bodyPr/>
                    <a:lstStyle/>
                    <a:p>
                      <a:pPr marL="0" marR="0" algn="ctr">
                        <a:lnSpc>
                          <a:spcPct val="107000"/>
                        </a:lnSpc>
                        <a:spcBef>
                          <a:spcPts val="0"/>
                        </a:spcBef>
                        <a:spcAft>
                          <a:spcPts val="0"/>
                        </a:spcAft>
                      </a:pPr>
                      <a:r>
                        <a:rPr lang="en-CA" sz="1800" b="1" dirty="0">
                          <a:effectLst/>
                          <a:latin typeface="Helvetica" panose="020B0604020202020204" pitchFamily="34" charset="0"/>
                          <a:ea typeface="Calibri" panose="020F0502020204030204" pitchFamily="34" charset="0"/>
                          <a:cs typeface="Helvetica" panose="020B0604020202020204" pitchFamily="34" charset="0"/>
                        </a:rPr>
                        <a:t>Year</a:t>
                      </a:r>
                      <a:endParaRPr lang="en-CA" sz="1800" dirty="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marL="0" marR="0" algn="ctr">
                        <a:lnSpc>
                          <a:spcPct val="107000"/>
                        </a:lnSpc>
                        <a:spcBef>
                          <a:spcPts val="0"/>
                        </a:spcBef>
                        <a:spcAft>
                          <a:spcPts val="0"/>
                        </a:spcAft>
                      </a:pPr>
                      <a:r>
                        <a:rPr lang="en-CA" sz="1800">
                          <a:effectLst/>
                          <a:latin typeface="Helvetica" panose="020B0604020202020204" pitchFamily="34" charset="0"/>
                          <a:ea typeface="Calibri" panose="020F0502020204030204" pitchFamily="34" charset="0"/>
                          <a:cs typeface="Helvetica" panose="020B0604020202020204" pitchFamily="34" charset="0"/>
                        </a:rPr>
                        <a:t>-1502.8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marL="0" marR="0" algn="ctr">
                        <a:lnSpc>
                          <a:spcPct val="107000"/>
                        </a:lnSpc>
                        <a:spcBef>
                          <a:spcPts val="0"/>
                        </a:spcBef>
                        <a:spcAft>
                          <a:spcPts val="0"/>
                        </a:spcAft>
                      </a:pPr>
                      <a:r>
                        <a:rPr lang="en-CA" sz="1800">
                          <a:effectLst/>
                          <a:latin typeface="Helvetica" panose="020B0604020202020204" pitchFamily="34" charset="0"/>
                          <a:ea typeface="Calibri" panose="020F0502020204030204" pitchFamily="34" charset="0"/>
                          <a:cs typeface="Helvetica" panose="020B0604020202020204" pitchFamily="34" charset="0"/>
                        </a:rPr>
                        <a:t>3017.7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marL="0" marR="0" algn="ctr">
                        <a:lnSpc>
                          <a:spcPct val="107000"/>
                        </a:lnSpc>
                        <a:spcBef>
                          <a:spcPts val="0"/>
                        </a:spcBef>
                        <a:spcAft>
                          <a:spcPts val="0"/>
                        </a:spcAft>
                      </a:pPr>
                      <a:r>
                        <a:rPr lang="en-CA" sz="1800">
                          <a:effectLst/>
                          <a:latin typeface="Helvetica" panose="020B0604020202020204" pitchFamily="34" charset="0"/>
                          <a:ea typeface="Calibri" panose="020F0502020204030204" pitchFamily="34" charset="0"/>
                          <a:cs typeface="Helvetica" panose="020B0604020202020204" pitchFamily="34" charset="0"/>
                        </a:rPr>
                        <a:t>20.1</a:t>
                      </a: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rgbClr val="D9D9D9"/>
                    </a:solidFill>
                  </a:tcPr>
                </a:tc>
                <a:extLst>
                  <a:ext uri="{0D108BD9-81ED-4DB2-BD59-A6C34878D82A}">
                    <a16:rowId xmlns:a16="http://schemas.microsoft.com/office/drawing/2014/main" val="2609060707"/>
                  </a:ext>
                </a:extLst>
              </a:tr>
              <a:tr h="642991">
                <a:tc>
                  <a:txBody>
                    <a:bodyPr/>
                    <a:lstStyle/>
                    <a:p>
                      <a:pPr marL="0" marR="0" algn="ctr">
                        <a:lnSpc>
                          <a:spcPct val="107000"/>
                        </a:lnSpc>
                        <a:spcBef>
                          <a:spcPts val="0"/>
                        </a:spcBef>
                        <a:spcAft>
                          <a:spcPts val="0"/>
                        </a:spcAft>
                      </a:pPr>
                      <a:r>
                        <a:rPr lang="en-CA" sz="1800" b="1" dirty="0">
                          <a:effectLst/>
                          <a:latin typeface="Helvetica" panose="020B0604020202020204" pitchFamily="34" charset="0"/>
                          <a:ea typeface="Calibri" panose="020F0502020204030204" pitchFamily="34" charset="0"/>
                          <a:cs typeface="Helvetica" panose="020B0604020202020204" pitchFamily="34" charset="0"/>
                        </a:rPr>
                        <a:t>Species</a:t>
                      </a:r>
                      <a:endParaRPr lang="en-CA" sz="1800" dirty="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CA" sz="1800">
                          <a:effectLst/>
                          <a:latin typeface="Helvetica" panose="020B0604020202020204" pitchFamily="34" charset="0"/>
                          <a:ea typeface="Calibri" panose="020F0502020204030204" pitchFamily="34" charset="0"/>
                          <a:cs typeface="Helvetica" panose="020B0604020202020204" pitchFamily="34" charset="0"/>
                        </a:rPr>
                        <a:t>-1497.3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CA" sz="1800">
                          <a:effectLst/>
                          <a:latin typeface="Helvetica" panose="020B0604020202020204" pitchFamily="34" charset="0"/>
                          <a:ea typeface="Calibri" panose="020F0502020204030204" pitchFamily="34" charset="0"/>
                          <a:cs typeface="Helvetica" panose="020B0604020202020204" pitchFamily="34" charset="0"/>
                        </a:rPr>
                        <a:t>3004.7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CA" sz="1800">
                          <a:effectLst/>
                          <a:latin typeface="Helvetica" panose="020B0604020202020204" pitchFamily="34" charset="0"/>
                          <a:ea typeface="Calibri" panose="020F0502020204030204" pitchFamily="34" charset="0"/>
                          <a:cs typeface="Helvetica" panose="020B0604020202020204" pitchFamily="34" charset="0"/>
                        </a:rPr>
                        <a:t>7.1</a:t>
                      </a: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82721390"/>
                  </a:ext>
                </a:extLst>
              </a:tr>
              <a:tr h="642991">
                <a:tc>
                  <a:txBody>
                    <a:bodyPr/>
                    <a:lstStyle/>
                    <a:p>
                      <a:pPr marL="0" marR="0" algn="ctr">
                        <a:lnSpc>
                          <a:spcPct val="107000"/>
                        </a:lnSpc>
                        <a:spcBef>
                          <a:spcPts val="0"/>
                        </a:spcBef>
                        <a:spcAft>
                          <a:spcPts val="0"/>
                        </a:spcAft>
                      </a:pPr>
                      <a:r>
                        <a:rPr lang="en-CA" sz="1800" b="1" dirty="0">
                          <a:effectLst/>
                          <a:latin typeface="Helvetica" panose="020B0604020202020204" pitchFamily="34" charset="0"/>
                          <a:ea typeface="Calibri" panose="020F0502020204030204" pitchFamily="34" charset="0"/>
                          <a:cs typeface="Helvetica" panose="020B0604020202020204" pitchFamily="34" charset="0"/>
                        </a:rPr>
                        <a:t>Species, Year</a:t>
                      </a:r>
                      <a:endParaRPr lang="en-CA" sz="1800" dirty="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07000"/>
                        </a:lnSpc>
                        <a:spcBef>
                          <a:spcPts val="0"/>
                        </a:spcBef>
                        <a:spcAft>
                          <a:spcPts val="0"/>
                        </a:spcAft>
                      </a:pPr>
                      <a:r>
                        <a:rPr lang="en-CA" sz="1800" dirty="0">
                          <a:effectLst/>
                          <a:latin typeface="Helvetica" panose="020B0604020202020204" pitchFamily="34" charset="0"/>
                          <a:ea typeface="Calibri" panose="020F0502020204030204" pitchFamily="34" charset="0"/>
                          <a:cs typeface="Helvetica" panose="020B0604020202020204" pitchFamily="34" charset="0"/>
                        </a:rPr>
                        <a:t>-1490.7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07000"/>
                        </a:lnSpc>
                        <a:spcBef>
                          <a:spcPts val="0"/>
                        </a:spcBef>
                        <a:spcAft>
                          <a:spcPts val="0"/>
                        </a:spcAft>
                      </a:pPr>
                      <a:r>
                        <a:rPr lang="en-CA" sz="1800" dirty="0">
                          <a:effectLst/>
                          <a:latin typeface="Helvetica" panose="020B0604020202020204" pitchFamily="34" charset="0"/>
                          <a:ea typeface="Calibri" panose="020F0502020204030204" pitchFamily="34" charset="0"/>
                          <a:cs typeface="Helvetica" panose="020B0604020202020204" pitchFamily="34" charset="0"/>
                        </a:rPr>
                        <a:t>2997.6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07000"/>
                        </a:lnSpc>
                        <a:spcBef>
                          <a:spcPts val="0"/>
                        </a:spcBef>
                        <a:spcAft>
                          <a:spcPts val="0"/>
                        </a:spcAft>
                      </a:pPr>
                      <a:r>
                        <a:rPr lang="en-CA" sz="1800" dirty="0">
                          <a:effectLst/>
                          <a:latin typeface="Helvetica" panose="020B0604020202020204" pitchFamily="34" charset="0"/>
                          <a:ea typeface="Calibri" panose="020F0502020204030204" pitchFamily="34" charset="0"/>
                          <a:cs typeface="Helvetica" panose="020B0604020202020204" pitchFamily="34" charset="0"/>
                        </a:rPr>
                        <a:t>0.0</a:t>
                      </a: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812411610"/>
                  </a:ext>
                </a:extLst>
              </a:tr>
            </a:tbl>
          </a:graphicData>
        </a:graphic>
      </p:graphicFrame>
      <p:graphicFrame>
        <p:nvGraphicFramePr>
          <p:cNvPr id="104" name="Table 103">
            <a:extLst>
              <a:ext uri="{FF2B5EF4-FFF2-40B4-BE49-F238E27FC236}">
                <a16:creationId xmlns:a16="http://schemas.microsoft.com/office/drawing/2014/main" id="{D15D8E61-1772-470A-BF0D-F29A1E4BA730}"/>
              </a:ext>
            </a:extLst>
          </p:cNvPr>
          <p:cNvGraphicFramePr>
            <a:graphicFrameLocks noGrp="1"/>
          </p:cNvGraphicFramePr>
          <p:nvPr>
            <p:extLst>
              <p:ext uri="{D42A27DB-BD31-4B8C-83A1-F6EECF244321}">
                <p14:modId xmlns:p14="http://schemas.microsoft.com/office/powerpoint/2010/main" val="493872173"/>
              </p:ext>
            </p:extLst>
          </p:nvPr>
        </p:nvGraphicFramePr>
        <p:xfrm>
          <a:off x="6633258" y="37678806"/>
          <a:ext cx="6117919" cy="3387176"/>
        </p:xfrm>
        <a:graphic>
          <a:graphicData uri="http://schemas.openxmlformats.org/drawingml/2006/table">
            <a:tbl>
              <a:tblPr firstRow="1" firstCol="1" bandRow="1"/>
              <a:tblGrid>
                <a:gridCol w="1713256">
                  <a:extLst>
                    <a:ext uri="{9D8B030D-6E8A-4147-A177-3AD203B41FA5}">
                      <a16:colId xmlns:a16="http://schemas.microsoft.com/office/drawing/2014/main" val="2820513190"/>
                    </a:ext>
                  </a:extLst>
                </a:gridCol>
                <a:gridCol w="1715090">
                  <a:extLst>
                    <a:ext uri="{9D8B030D-6E8A-4147-A177-3AD203B41FA5}">
                      <a16:colId xmlns:a16="http://schemas.microsoft.com/office/drawing/2014/main" val="3019532026"/>
                    </a:ext>
                  </a:extLst>
                </a:gridCol>
                <a:gridCol w="1325297">
                  <a:extLst>
                    <a:ext uri="{9D8B030D-6E8A-4147-A177-3AD203B41FA5}">
                      <a16:colId xmlns:a16="http://schemas.microsoft.com/office/drawing/2014/main" val="3208642731"/>
                    </a:ext>
                  </a:extLst>
                </a:gridCol>
                <a:gridCol w="1364276">
                  <a:extLst>
                    <a:ext uri="{9D8B030D-6E8A-4147-A177-3AD203B41FA5}">
                      <a16:colId xmlns:a16="http://schemas.microsoft.com/office/drawing/2014/main" val="2239182120"/>
                    </a:ext>
                  </a:extLst>
                </a:gridCol>
              </a:tblGrid>
              <a:tr h="803772">
                <a:tc>
                  <a:txBody>
                    <a:bodyPr/>
                    <a:lstStyle/>
                    <a:p>
                      <a:pPr marL="0" marR="0" algn="ctr">
                        <a:lnSpc>
                          <a:spcPct val="107000"/>
                        </a:lnSpc>
                        <a:spcBef>
                          <a:spcPts val="0"/>
                        </a:spcBef>
                        <a:spcAft>
                          <a:spcPts val="0"/>
                        </a:spcAft>
                      </a:pPr>
                      <a:r>
                        <a:rPr lang="en-CA" sz="1800" b="1" i="1" dirty="0">
                          <a:effectLst/>
                          <a:latin typeface="Helvetica" panose="020B0604020202020204" pitchFamily="34" charset="0"/>
                          <a:ea typeface="Calibri" panose="020F0502020204030204" pitchFamily="34" charset="0"/>
                          <a:cs typeface="Helvetica" panose="020B0604020202020204" pitchFamily="34" charset="0"/>
                        </a:rPr>
                        <a:t>L. salmonis </a:t>
                      </a:r>
                      <a:r>
                        <a:rPr lang="en-CA" sz="1800" b="1" dirty="0">
                          <a:effectLst/>
                          <a:latin typeface="Helvetica" panose="020B0604020202020204" pitchFamily="34" charset="0"/>
                          <a:ea typeface="Calibri" panose="020F0502020204030204" pitchFamily="34" charset="0"/>
                          <a:cs typeface="Helvetica" panose="020B0604020202020204" pitchFamily="34" charset="0"/>
                        </a:rPr>
                        <a:t> Model</a:t>
                      </a:r>
                      <a:endParaRPr lang="en-CA" sz="1800" dirty="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800" b="1">
                          <a:effectLst/>
                          <a:latin typeface="Helvetica" panose="020B0604020202020204" pitchFamily="34" charset="0"/>
                          <a:ea typeface="Calibri" panose="020F0502020204030204" pitchFamily="34" charset="0"/>
                          <a:cs typeface="Helvetica" panose="020B0604020202020204" pitchFamily="34" charset="0"/>
                        </a:rPr>
                        <a:t>Negative Log Likelihood</a:t>
                      </a:r>
                      <a:endParaRPr lang="en-CA" sz="180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800" b="1" dirty="0">
                          <a:effectLst/>
                          <a:latin typeface="Helvetica" panose="020B0604020202020204" pitchFamily="34" charset="0"/>
                          <a:ea typeface="Calibri" panose="020F0502020204030204" pitchFamily="34" charset="0"/>
                          <a:cs typeface="Helvetica" panose="020B0604020202020204" pitchFamily="34" charset="0"/>
                        </a:rPr>
                        <a:t>AIC value</a:t>
                      </a:r>
                      <a:endParaRPr lang="en-CA" sz="1800" dirty="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800" b="1">
                          <a:effectLst/>
                          <a:latin typeface="Helvetica" panose="020B0604020202020204" pitchFamily="34" charset="0"/>
                          <a:ea typeface="Calibri" panose="020F0502020204030204" pitchFamily="34" charset="0"/>
                          <a:cs typeface="Helvetica" panose="020B0604020202020204" pitchFamily="34" charset="0"/>
                        </a:rPr>
                        <a:t>Delta-AIC value</a:t>
                      </a:r>
                      <a:endParaRPr lang="en-CA" sz="180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9910159"/>
                  </a:ext>
                </a:extLst>
              </a:tr>
              <a:tr h="610520">
                <a:tc>
                  <a:txBody>
                    <a:bodyPr/>
                    <a:lstStyle/>
                    <a:p>
                      <a:pPr marL="0" marR="0" algn="ctr">
                        <a:lnSpc>
                          <a:spcPct val="107000"/>
                        </a:lnSpc>
                        <a:spcBef>
                          <a:spcPts val="0"/>
                        </a:spcBef>
                        <a:spcAft>
                          <a:spcPts val="0"/>
                        </a:spcAft>
                      </a:pPr>
                      <a:r>
                        <a:rPr lang="en-CA" sz="1800" b="1" dirty="0">
                          <a:effectLst/>
                          <a:latin typeface="Helvetica" panose="020B0604020202020204" pitchFamily="34" charset="0"/>
                          <a:ea typeface="Calibri" panose="020F0502020204030204" pitchFamily="34" charset="0"/>
                          <a:cs typeface="Helvetica" panose="020B0604020202020204" pitchFamily="34" charset="0"/>
                        </a:rPr>
                        <a:t>Null</a:t>
                      </a:r>
                      <a:endParaRPr lang="en-CA" sz="1800" dirty="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a:lnSpc>
                          <a:spcPct val="107000"/>
                        </a:lnSpc>
                        <a:spcBef>
                          <a:spcPts val="0"/>
                        </a:spcBef>
                        <a:spcAft>
                          <a:spcPts val="0"/>
                        </a:spcAft>
                      </a:pPr>
                      <a:r>
                        <a:rPr lang="en-CA" sz="1800">
                          <a:effectLst/>
                          <a:latin typeface="Helvetica" panose="020B0604020202020204" pitchFamily="34" charset="0"/>
                          <a:ea typeface="Calibri" panose="020F0502020204030204" pitchFamily="34" charset="0"/>
                          <a:cs typeface="Helvetica" panose="020B0604020202020204" pitchFamily="34" charset="0"/>
                        </a:rPr>
                        <a:t>-461.3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a:lnSpc>
                          <a:spcPct val="107000"/>
                        </a:lnSpc>
                        <a:spcBef>
                          <a:spcPts val="0"/>
                        </a:spcBef>
                        <a:spcAft>
                          <a:spcPts val="0"/>
                        </a:spcAft>
                      </a:pPr>
                      <a:r>
                        <a:rPr lang="en-CA" sz="1800">
                          <a:effectLst/>
                          <a:latin typeface="Helvetica" panose="020B0604020202020204" pitchFamily="34" charset="0"/>
                          <a:ea typeface="Calibri" panose="020F0502020204030204" pitchFamily="34" charset="0"/>
                          <a:cs typeface="Helvetica" panose="020B0604020202020204" pitchFamily="34" charset="0"/>
                        </a:rPr>
                        <a:t>928.7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a:lnSpc>
                          <a:spcPct val="107000"/>
                        </a:lnSpc>
                        <a:spcBef>
                          <a:spcPts val="0"/>
                        </a:spcBef>
                        <a:spcAft>
                          <a:spcPts val="0"/>
                        </a:spcAft>
                      </a:pPr>
                      <a:r>
                        <a:rPr lang="en-CA" sz="1800" dirty="0">
                          <a:effectLst/>
                          <a:latin typeface="Helvetica" panose="020B0604020202020204" pitchFamily="34" charset="0"/>
                          <a:ea typeface="Calibri" panose="020F0502020204030204" pitchFamily="34" charset="0"/>
                          <a:cs typeface="Helvetica" panose="020B0604020202020204" pitchFamily="34" charset="0"/>
                        </a:rPr>
                        <a:t>75.8</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864316781"/>
                  </a:ext>
                </a:extLst>
              </a:tr>
              <a:tr h="695315">
                <a:tc>
                  <a:txBody>
                    <a:bodyPr/>
                    <a:lstStyle/>
                    <a:p>
                      <a:pPr marL="0" marR="0" algn="ctr">
                        <a:lnSpc>
                          <a:spcPct val="107000"/>
                        </a:lnSpc>
                        <a:spcBef>
                          <a:spcPts val="0"/>
                        </a:spcBef>
                        <a:spcAft>
                          <a:spcPts val="0"/>
                        </a:spcAft>
                      </a:pPr>
                      <a:r>
                        <a:rPr lang="en-CA" sz="1800" b="1" dirty="0">
                          <a:effectLst/>
                          <a:latin typeface="Helvetica" panose="020B0604020202020204" pitchFamily="34" charset="0"/>
                          <a:ea typeface="Calibri" panose="020F0502020204030204" pitchFamily="34" charset="0"/>
                          <a:cs typeface="Helvetica" panose="020B0604020202020204" pitchFamily="34" charset="0"/>
                        </a:rPr>
                        <a:t>Year</a:t>
                      </a:r>
                      <a:endParaRPr lang="en-CA" sz="1800" dirty="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marL="0" marR="0" algn="ctr">
                        <a:lnSpc>
                          <a:spcPct val="107000"/>
                        </a:lnSpc>
                        <a:spcBef>
                          <a:spcPts val="0"/>
                        </a:spcBef>
                        <a:spcAft>
                          <a:spcPts val="0"/>
                        </a:spcAft>
                      </a:pPr>
                      <a:r>
                        <a:rPr lang="en-CA" sz="1800">
                          <a:effectLst/>
                          <a:latin typeface="Helvetica" panose="020B0604020202020204" pitchFamily="34" charset="0"/>
                          <a:ea typeface="Calibri" panose="020F0502020204030204" pitchFamily="34" charset="0"/>
                          <a:cs typeface="Helvetica" panose="020B0604020202020204" pitchFamily="34" charset="0"/>
                        </a:rPr>
                        <a:t>-452.4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marL="0" marR="0" algn="ctr">
                        <a:lnSpc>
                          <a:spcPct val="107000"/>
                        </a:lnSpc>
                        <a:spcBef>
                          <a:spcPts val="0"/>
                        </a:spcBef>
                        <a:spcAft>
                          <a:spcPts val="0"/>
                        </a:spcAft>
                      </a:pPr>
                      <a:r>
                        <a:rPr lang="en-CA" sz="1800" dirty="0">
                          <a:effectLst/>
                          <a:latin typeface="Helvetica" panose="020B0604020202020204" pitchFamily="34" charset="0"/>
                          <a:ea typeface="Calibri" panose="020F0502020204030204" pitchFamily="34" charset="0"/>
                          <a:cs typeface="Helvetica" panose="020B0604020202020204" pitchFamily="34" charset="0"/>
                        </a:rPr>
                        <a:t>916.7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marL="0" marR="0" algn="ctr">
                        <a:lnSpc>
                          <a:spcPct val="107000"/>
                        </a:lnSpc>
                        <a:spcBef>
                          <a:spcPts val="0"/>
                        </a:spcBef>
                        <a:spcAft>
                          <a:spcPts val="0"/>
                        </a:spcAft>
                      </a:pPr>
                      <a:r>
                        <a:rPr lang="en-CA" sz="1800">
                          <a:effectLst/>
                          <a:latin typeface="Helvetica" panose="020B0604020202020204" pitchFamily="34" charset="0"/>
                          <a:ea typeface="Calibri" panose="020F0502020204030204" pitchFamily="34" charset="0"/>
                          <a:cs typeface="Helvetica" panose="020B0604020202020204" pitchFamily="34" charset="0"/>
                        </a:rPr>
                        <a:t>63.9</a:t>
                      </a: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rgbClr val="D9D9D9"/>
                    </a:solidFill>
                  </a:tcPr>
                </a:tc>
                <a:extLst>
                  <a:ext uri="{0D108BD9-81ED-4DB2-BD59-A6C34878D82A}">
                    <a16:rowId xmlns:a16="http://schemas.microsoft.com/office/drawing/2014/main" val="1051368092"/>
                  </a:ext>
                </a:extLst>
              </a:tr>
              <a:tr h="631028">
                <a:tc>
                  <a:txBody>
                    <a:bodyPr/>
                    <a:lstStyle/>
                    <a:p>
                      <a:pPr marL="0" marR="0" algn="ctr">
                        <a:lnSpc>
                          <a:spcPct val="107000"/>
                        </a:lnSpc>
                        <a:spcBef>
                          <a:spcPts val="0"/>
                        </a:spcBef>
                        <a:spcAft>
                          <a:spcPts val="0"/>
                        </a:spcAft>
                      </a:pPr>
                      <a:r>
                        <a:rPr lang="en-CA" sz="1800" b="1" dirty="0">
                          <a:effectLst/>
                          <a:latin typeface="Helvetica" panose="020B0604020202020204" pitchFamily="34" charset="0"/>
                          <a:ea typeface="Calibri" panose="020F0502020204030204" pitchFamily="34" charset="0"/>
                          <a:cs typeface="Helvetica" panose="020B0604020202020204" pitchFamily="34" charset="0"/>
                        </a:rPr>
                        <a:t>Species</a:t>
                      </a:r>
                      <a:endParaRPr lang="en-CA" sz="1800" dirty="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CA" sz="1800">
                          <a:effectLst/>
                          <a:latin typeface="Helvetica" panose="020B0604020202020204" pitchFamily="34" charset="0"/>
                          <a:ea typeface="Calibri" panose="020F0502020204030204" pitchFamily="34" charset="0"/>
                          <a:cs typeface="Helvetica" panose="020B0604020202020204" pitchFamily="34" charset="0"/>
                        </a:rPr>
                        <a:t>-427.8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CA" sz="1800" dirty="0">
                          <a:effectLst/>
                          <a:latin typeface="Helvetica" panose="020B0604020202020204" pitchFamily="34" charset="0"/>
                          <a:ea typeface="Calibri" panose="020F0502020204030204" pitchFamily="34" charset="0"/>
                          <a:cs typeface="Helvetica" panose="020B0604020202020204" pitchFamily="34" charset="0"/>
                        </a:rPr>
                        <a:t>865.7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CA" sz="1800">
                          <a:effectLst/>
                          <a:latin typeface="Helvetica" panose="020B0604020202020204" pitchFamily="34" charset="0"/>
                          <a:ea typeface="Calibri" panose="020F0502020204030204" pitchFamily="34" charset="0"/>
                          <a:cs typeface="Helvetica" panose="020B0604020202020204" pitchFamily="34" charset="0"/>
                        </a:rPr>
                        <a:t>12.8</a:t>
                      </a: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282185122"/>
                  </a:ext>
                </a:extLst>
              </a:tr>
              <a:tr h="646541">
                <a:tc>
                  <a:txBody>
                    <a:bodyPr/>
                    <a:lstStyle/>
                    <a:p>
                      <a:pPr marL="0" marR="0" algn="ctr">
                        <a:lnSpc>
                          <a:spcPct val="107000"/>
                        </a:lnSpc>
                        <a:spcBef>
                          <a:spcPts val="0"/>
                        </a:spcBef>
                        <a:spcAft>
                          <a:spcPts val="0"/>
                        </a:spcAft>
                      </a:pPr>
                      <a:r>
                        <a:rPr lang="en-CA" sz="1800" b="1" dirty="0">
                          <a:effectLst/>
                          <a:latin typeface="Helvetica" panose="020B0604020202020204" pitchFamily="34" charset="0"/>
                          <a:ea typeface="Calibri" panose="020F0502020204030204" pitchFamily="34" charset="0"/>
                          <a:cs typeface="Helvetica" panose="020B0604020202020204" pitchFamily="34" charset="0"/>
                        </a:rPr>
                        <a:t>Species, Year</a:t>
                      </a:r>
                      <a:endParaRPr lang="en-CA" sz="1800" dirty="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07000"/>
                        </a:lnSpc>
                        <a:spcBef>
                          <a:spcPts val="0"/>
                        </a:spcBef>
                        <a:spcAft>
                          <a:spcPts val="0"/>
                        </a:spcAft>
                      </a:pPr>
                      <a:r>
                        <a:rPr lang="en-CA" sz="1800" dirty="0">
                          <a:effectLst/>
                          <a:latin typeface="Helvetica" panose="020B0604020202020204" pitchFamily="34" charset="0"/>
                          <a:ea typeface="Calibri" panose="020F0502020204030204" pitchFamily="34" charset="0"/>
                          <a:cs typeface="Helvetica" panose="020B0604020202020204" pitchFamily="34" charset="0"/>
                        </a:rPr>
                        <a:t>-418.4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07000"/>
                        </a:lnSpc>
                        <a:spcBef>
                          <a:spcPts val="0"/>
                        </a:spcBef>
                        <a:spcAft>
                          <a:spcPts val="0"/>
                        </a:spcAft>
                      </a:pPr>
                      <a:r>
                        <a:rPr lang="en-CA" sz="1800" dirty="0">
                          <a:effectLst/>
                          <a:latin typeface="Helvetica" panose="020B0604020202020204" pitchFamily="34" charset="0"/>
                          <a:ea typeface="Calibri" panose="020F0502020204030204" pitchFamily="34" charset="0"/>
                          <a:cs typeface="Helvetica" panose="020B0604020202020204" pitchFamily="34" charset="0"/>
                        </a:rPr>
                        <a:t>852.8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07000"/>
                        </a:lnSpc>
                        <a:spcBef>
                          <a:spcPts val="0"/>
                        </a:spcBef>
                        <a:spcAft>
                          <a:spcPts val="0"/>
                        </a:spcAft>
                      </a:pPr>
                      <a:r>
                        <a:rPr lang="en-CA" sz="1800" dirty="0">
                          <a:effectLst/>
                          <a:latin typeface="Helvetica" panose="020B0604020202020204" pitchFamily="34" charset="0"/>
                          <a:ea typeface="Calibri" panose="020F0502020204030204" pitchFamily="34" charset="0"/>
                          <a:cs typeface="Helvetica" panose="020B0604020202020204" pitchFamily="34" charset="0"/>
                        </a:rPr>
                        <a:t>0.0</a:t>
                      </a: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938727174"/>
                  </a:ext>
                </a:extLst>
              </a:tr>
            </a:tbl>
          </a:graphicData>
        </a:graphic>
      </p:graphicFrame>
      <p:sp>
        <p:nvSpPr>
          <p:cNvPr id="105" name="Rectangle 1">
            <a:extLst>
              <a:ext uri="{FF2B5EF4-FFF2-40B4-BE49-F238E27FC236}">
                <a16:creationId xmlns:a16="http://schemas.microsoft.com/office/drawing/2014/main" id="{CD130ABC-2565-4D03-99E0-8114904B6904}"/>
              </a:ext>
            </a:extLst>
          </p:cNvPr>
          <p:cNvSpPr>
            <a:spLocks noChangeArrowheads="1"/>
          </p:cNvSpPr>
          <p:nvPr/>
        </p:nvSpPr>
        <p:spPr bwMode="auto">
          <a:xfrm>
            <a:off x="584906" y="37196043"/>
            <a:ext cx="1168477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b="1" i="0" u="none" strike="noStrike" cap="none" normalizeH="0" baseline="0" dirty="0">
                <a:ln>
                  <a:noFill/>
                </a:ln>
                <a:solidFill>
                  <a:schemeClr val="tx1"/>
                </a:solidFill>
                <a:effectLst/>
                <a:latin typeface="Helvetica" panose="020B0604020202020204" pitchFamily="34" charset="0"/>
                <a:ea typeface="Calibri" panose="020F0502020204030204" pitchFamily="34" charset="0"/>
                <a:cs typeface="Helvetica" panose="020B0604020202020204" pitchFamily="34" charset="0"/>
              </a:rPr>
              <a:t>Table 1: </a:t>
            </a:r>
            <a:r>
              <a:rPr kumimoji="0" lang="en-CA" altLang="en-US" b="0" i="0" u="none" strike="noStrike" cap="none" normalizeH="0" baseline="0" dirty="0">
                <a:ln>
                  <a:noFill/>
                </a:ln>
                <a:solidFill>
                  <a:schemeClr val="tx1"/>
                </a:solidFill>
                <a:effectLst/>
                <a:latin typeface="Helvetica" panose="020B0604020202020204" pitchFamily="34" charset="0"/>
                <a:ea typeface="Calibri" panose="020F0502020204030204" pitchFamily="34" charset="0"/>
                <a:cs typeface="Helvetica" panose="020B0604020202020204" pitchFamily="34" charset="0"/>
              </a:rPr>
              <a:t>AIC table for full model set. The full model fit our data best for both species of lice. </a:t>
            </a:r>
            <a:endParaRPr kumimoji="0" lang="en-CA" altLang="en-US"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CA" altLang="en-US" sz="2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grpSp>
        <p:nvGrpSpPr>
          <p:cNvPr id="108" name="Group 107">
            <a:extLst>
              <a:ext uri="{FF2B5EF4-FFF2-40B4-BE49-F238E27FC236}">
                <a16:creationId xmlns:a16="http://schemas.microsoft.com/office/drawing/2014/main" id="{3C6175BD-4145-4C51-B974-A3D2B6A76A94}"/>
              </a:ext>
            </a:extLst>
          </p:cNvPr>
          <p:cNvGrpSpPr/>
          <p:nvPr/>
        </p:nvGrpSpPr>
        <p:grpSpPr>
          <a:xfrm>
            <a:off x="449520" y="27685389"/>
            <a:ext cx="12953105" cy="8723703"/>
            <a:chOff x="3722613" y="32757667"/>
            <a:chExt cx="9574197" cy="6695116"/>
          </a:xfrm>
        </p:grpSpPr>
        <p:pic>
          <p:nvPicPr>
            <p:cNvPr id="57" name="Picture 56">
              <a:extLst>
                <a:ext uri="{FF2B5EF4-FFF2-40B4-BE49-F238E27FC236}">
                  <a16:creationId xmlns:a16="http://schemas.microsoft.com/office/drawing/2014/main" id="{9BED2C78-3704-429F-962E-3497D74142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2613" y="32757667"/>
              <a:ext cx="9574197" cy="5773908"/>
            </a:xfrm>
            <a:prstGeom prst="rect">
              <a:avLst/>
            </a:prstGeom>
          </p:spPr>
        </p:pic>
        <p:sp>
          <p:nvSpPr>
            <p:cNvPr id="107" name="TextBox 106">
              <a:extLst>
                <a:ext uri="{FF2B5EF4-FFF2-40B4-BE49-F238E27FC236}">
                  <a16:creationId xmlns:a16="http://schemas.microsoft.com/office/drawing/2014/main" id="{BC0C83C2-6582-45FF-B26C-482D92E99D3B}"/>
                </a:ext>
              </a:extLst>
            </p:cNvPr>
            <p:cNvSpPr txBox="1"/>
            <p:nvPr/>
          </p:nvSpPr>
          <p:spPr>
            <a:xfrm>
              <a:off x="3767039" y="38531575"/>
              <a:ext cx="9275053" cy="921208"/>
            </a:xfrm>
            <a:prstGeom prst="rect">
              <a:avLst/>
            </a:prstGeom>
            <a:noFill/>
          </p:spPr>
          <p:txBody>
            <a:bodyPr wrap="square" rtlCol="0">
              <a:spAutoFit/>
            </a:bodyPr>
            <a:lstStyle/>
            <a:p>
              <a:r>
                <a:rPr lang="en-CA" b="1" dirty="0">
                  <a:latin typeface="Helvetica" panose="020B0604020202020204" pitchFamily="34" charset="0"/>
                  <a:cs typeface="Helvetica" panose="020B0604020202020204" pitchFamily="34" charset="0"/>
                </a:rPr>
                <a:t>Figure 6</a:t>
              </a:r>
              <a:r>
                <a:rPr lang="en-CA" dirty="0">
                  <a:latin typeface="Helvetica" panose="020B0604020202020204" pitchFamily="34" charset="0"/>
                  <a:cs typeface="Helvetica" panose="020B0604020202020204" pitchFamily="34" charset="0"/>
                </a:rPr>
                <a:t>: Estimated number of lice per fish for </a:t>
              </a:r>
              <a:r>
                <a:rPr lang="en-CA" i="1" dirty="0">
                  <a:latin typeface="Helvetica" panose="020B0604020202020204" pitchFamily="34" charset="0"/>
                  <a:cs typeface="Helvetica" panose="020B0604020202020204" pitchFamily="34" charset="0"/>
                </a:rPr>
                <a:t>C. clemensi </a:t>
              </a:r>
              <a:r>
                <a:rPr lang="en-CA" dirty="0">
                  <a:latin typeface="Helvetica" panose="020B0604020202020204" pitchFamily="34" charset="0"/>
                  <a:cs typeface="Helvetica" panose="020B0604020202020204" pitchFamily="34" charset="0"/>
                </a:rPr>
                <a:t>&amp; </a:t>
              </a:r>
              <a:r>
                <a:rPr lang="en-CA" i="1" dirty="0">
                  <a:latin typeface="Helvetica" panose="020B0604020202020204" pitchFamily="34" charset="0"/>
                  <a:cs typeface="Helvetica" panose="020B0604020202020204" pitchFamily="34" charset="0"/>
                </a:rPr>
                <a:t>L. salmonis </a:t>
              </a:r>
              <a:r>
                <a:rPr lang="en-CA" dirty="0">
                  <a:latin typeface="Helvetica" panose="020B0604020202020204" pitchFamily="34" charset="0"/>
                  <a:cs typeface="Helvetica" panose="020B0604020202020204" pitchFamily="34" charset="0"/>
                </a:rPr>
                <a:t>calculated by back-transformation, divided by sampling year, as well as by salmon species, and grouped by site region. Pink salmon (PI) show highest estimated lice loads for all years and both lice species, with sockeye (SO) also showing high loads of </a:t>
              </a:r>
              <a:r>
                <a:rPr lang="en-CA" i="1" dirty="0">
                  <a:latin typeface="Helvetica" panose="020B0604020202020204" pitchFamily="34" charset="0"/>
                  <a:cs typeface="Helvetica" panose="020B0604020202020204" pitchFamily="34" charset="0"/>
                </a:rPr>
                <a:t>C. clemensi </a:t>
              </a:r>
              <a:r>
                <a:rPr lang="en-CA" dirty="0">
                  <a:latin typeface="Helvetica" panose="020B0604020202020204" pitchFamily="34" charset="0"/>
                  <a:cs typeface="Helvetica" panose="020B0604020202020204" pitchFamily="34" charset="0"/>
                </a:rPr>
                <a:t>and chum (CU) showing the lowest infection from both lice. 2015 shows higher parasite loads for almost all species combinations. </a:t>
              </a:r>
            </a:p>
          </p:txBody>
        </p:sp>
      </p:grpSp>
      <p:grpSp>
        <p:nvGrpSpPr>
          <p:cNvPr id="111" name="Group 110">
            <a:extLst>
              <a:ext uri="{FF2B5EF4-FFF2-40B4-BE49-F238E27FC236}">
                <a16:creationId xmlns:a16="http://schemas.microsoft.com/office/drawing/2014/main" id="{33BFA9DB-EBB8-4771-A45C-811884BA24FD}"/>
              </a:ext>
            </a:extLst>
          </p:cNvPr>
          <p:cNvGrpSpPr/>
          <p:nvPr/>
        </p:nvGrpSpPr>
        <p:grpSpPr>
          <a:xfrm>
            <a:off x="14207960" y="19031350"/>
            <a:ext cx="12132123" cy="14740395"/>
            <a:chOff x="18942993" y="16943596"/>
            <a:chExt cx="7811678" cy="11317028"/>
          </a:xfrm>
        </p:grpSpPr>
        <p:pic>
          <p:nvPicPr>
            <p:cNvPr id="61" name="Picture 60">
              <a:extLst>
                <a:ext uri="{FF2B5EF4-FFF2-40B4-BE49-F238E27FC236}">
                  <a16:creationId xmlns:a16="http://schemas.microsoft.com/office/drawing/2014/main" id="{6D85A8DD-965F-4DAE-90A3-31F331CA31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42993" y="16943596"/>
              <a:ext cx="7811678" cy="5086885"/>
            </a:xfrm>
            <a:prstGeom prst="rect">
              <a:avLst/>
            </a:prstGeom>
          </p:spPr>
        </p:pic>
        <p:pic>
          <p:nvPicPr>
            <p:cNvPr id="63" name="Picture 62">
              <a:extLst>
                <a:ext uri="{FF2B5EF4-FFF2-40B4-BE49-F238E27FC236}">
                  <a16:creationId xmlns:a16="http://schemas.microsoft.com/office/drawing/2014/main" id="{C9F4AB40-A4B6-4E4C-B9CA-1008F89600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987662" y="22076087"/>
              <a:ext cx="7732232" cy="5022298"/>
            </a:xfrm>
            <a:prstGeom prst="rect">
              <a:avLst/>
            </a:prstGeom>
          </p:spPr>
        </p:pic>
        <p:sp>
          <p:nvSpPr>
            <p:cNvPr id="110" name="TextBox 109">
              <a:extLst>
                <a:ext uri="{FF2B5EF4-FFF2-40B4-BE49-F238E27FC236}">
                  <a16:creationId xmlns:a16="http://schemas.microsoft.com/office/drawing/2014/main" id="{E796FD3B-0A2E-4211-A00D-7CA342C4C85E}"/>
                </a:ext>
              </a:extLst>
            </p:cNvPr>
            <p:cNvSpPr txBox="1"/>
            <p:nvPr/>
          </p:nvSpPr>
          <p:spPr>
            <a:xfrm>
              <a:off x="18991686" y="27126396"/>
              <a:ext cx="7732232" cy="1134228"/>
            </a:xfrm>
            <a:prstGeom prst="rect">
              <a:avLst/>
            </a:prstGeom>
            <a:noFill/>
          </p:spPr>
          <p:txBody>
            <a:bodyPr wrap="square" rtlCol="0">
              <a:spAutoFit/>
            </a:bodyPr>
            <a:lstStyle/>
            <a:p>
              <a:r>
                <a:rPr lang="en-CA" b="1" dirty="0">
                  <a:latin typeface="Helvetica" panose="020B0604020202020204" pitchFamily="34" charset="0"/>
                  <a:cs typeface="Helvetica" panose="020B0604020202020204" pitchFamily="34" charset="0"/>
                </a:rPr>
                <a:t>Figure 7</a:t>
              </a:r>
              <a:r>
                <a:rPr lang="en-CA" dirty="0">
                  <a:latin typeface="Helvetica" panose="020B0604020202020204" pitchFamily="34" charset="0"/>
                  <a:cs typeface="Helvetica" panose="020B0604020202020204" pitchFamily="34" charset="0"/>
                </a:rPr>
                <a:t>: Estimated number of lice per fish for </a:t>
              </a:r>
              <a:r>
                <a:rPr lang="en-CA" i="1" dirty="0">
                  <a:latin typeface="Helvetica" panose="020B0604020202020204" pitchFamily="34" charset="0"/>
                  <a:cs typeface="Helvetica" panose="020B0604020202020204" pitchFamily="34" charset="0"/>
                </a:rPr>
                <a:t>C. clemensi </a:t>
              </a:r>
              <a:r>
                <a:rPr lang="en-CA" dirty="0">
                  <a:latin typeface="Helvetica" panose="020B0604020202020204" pitchFamily="34" charset="0"/>
                  <a:cs typeface="Helvetica" panose="020B0604020202020204" pitchFamily="34" charset="0"/>
                </a:rPr>
                <a:t>&amp; </a:t>
              </a:r>
              <a:r>
                <a:rPr lang="en-CA" i="1" dirty="0">
                  <a:latin typeface="Helvetica" panose="020B0604020202020204" pitchFamily="34" charset="0"/>
                  <a:cs typeface="Helvetica" panose="020B0604020202020204" pitchFamily="34" charset="0"/>
                </a:rPr>
                <a:t>L. salmonis </a:t>
              </a:r>
              <a:r>
                <a:rPr lang="en-CA" dirty="0">
                  <a:latin typeface="Helvetica" panose="020B0604020202020204" pitchFamily="34" charset="0"/>
                  <a:cs typeface="Helvetica" panose="020B0604020202020204" pitchFamily="34" charset="0"/>
                </a:rPr>
                <a:t>in each region, according to the respective best fitting model. Parasite prevalence differed between sites in nearly every species comparison. AIC scores indicated the full model fit best for all data except Sockeye/</a:t>
              </a:r>
              <a:r>
                <a:rPr lang="en-CA" i="1" dirty="0">
                  <a:latin typeface="Helvetica" panose="020B0604020202020204" pitchFamily="34" charset="0"/>
                  <a:cs typeface="Helvetica" panose="020B0604020202020204" pitchFamily="34" charset="0"/>
                </a:rPr>
                <a:t>L. salmonis</a:t>
              </a:r>
              <a:r>
                <a:rPr lang="en-CA" dirty="0">
                  <a:latin typeface="Helvetica" panose="020B0604020202020204" pitchFamily="34" charset="0"/>
                  <a:cs typeface="Helvetica" panose="020B0604020202020204" pitchFamily="34" charset="0"/>
                </a:rPr>
                <a:t>. Discovery Islands (DI) showed higher estimated per-fish louse abundance for </a:t>
              </a:r>
              <a:r>
                <a:rPr lang="en-CA" i="1" dirty="0">
                  <a:latin typeface="Helvetica" panose="020B0604020202020204" pitchFamily="34" charset="0"/>
                  <a:cs typeface="Helvetica" panose="020B0604020202020204" pitchFamily="34" charset="0"/>
                </a:rPr>
                <a:t>C. clemensi </a:t>
              </a:r>
              <a:r>
                <a:rPr lang="en-CA" dirty="0">
                  <a:latin typeface="Helvetica" panose="020B0604020202020204" pitchFamily="34" charset="0"/>
                  <a:cs typeface="Helvetica" panose="020B0604020202020204" pitchFamily="34" charset="0"/>
                </a:rPr>
                <a:t>than for Johnstone Strait (JS), with the opposite in </a:t>
              </a:r>
              <a:r>
                <a:rPr lang="en-CA" i="1" dirty="0">
                  <a:latin typeface="Helvetica" panose="020B0604020202020204" pitchFamily="34" charset="0"/>
                  <a:cs typeface="Helvetica" panose="020B0604020202020204" pitchFamily="34" charset="0"/>
                </a:rPr>
                <a:t>L. salmonis</a:t>
              </a:r>
              <a:r>
                <a:rPr lang="en-CA" dirty="0">
                  <a:latin typeface="Helvetica" panose="020B0604020202020204" pitchFamily="34" charset="0"/>
                  <a:cs typeface="Helvetica" panose="020B0604020202020204" pitchFamily="34" charset="0"/>
                </a:rPr>
                <a:t> except Sockeye. </a:t>
              </a:r>
            </a:p>
          </p:txBody>
        </p:sp>
      </p:grpSp>
      <p:sp>
        <p:nvSpPr>
          <p:cNvPr id="116" name="Rectangle 115">
            <a:extLst>
              <a:ext uri="{FF2B5EF4-FFF2-40B4-BE49-F238E27FC236}">
                <a16:creationId xmlns:a16="http://schemas.microsoft.com/office/drawing/2014/main" id="{564A2DD2-EEE6-4AFB-83D3-18730FF8EE5D}"/>
              </a:ext>
            </a:extLst>
          </p:cNvPr>
          <p:cNvSpPr/>
          <p:nvPr/>
        </p:nvSpPr>
        <p:spPr>
          <a:xfrm>
            <a:off x="14078308" y="34454345"/>
            <a:ext cx="12914243" cy="901417"/>
          </a:xfrm>
          <a:prstGeom prst="rect">
            <a:avLst/>
          </a:prstGeom>
          <a:solidFill>
            <a:srgbClr val="9ABFFC"/>
          </a:solidFill>
          <a:ln>
            <a:solidFill>
              <a:srgbClr val="9ABF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7" name="TextBox 116">
            <a:extLst>
              <a:ext uri="{FF2B5EF4-FFF2-40B4-BE49-F238E27FC236}">
                <a16:creationId xmlns:a16="http://schemas.microsoft.com/office/drawing/2014/main" id="{2E89D692-5C8D-4C69-912A-108941893E03}"/>
              </a:ext>
            </a:extLst>
          </p:cNvPr>
          <p:cNvSpPr txBox="1"/>
          <p:nvPr/>
        </p:nvSpPr>
        <p:spPr>
          <a:xfrm>
            <a:off x="18847811" y="34473225"/>
            <a:ext cx="3414717" cy="738664"/>
          </a:xfrm>
          <a:prstGeom prst="rect">
            <a:avLst/>
          </a:prstGeom>
          <a:noFill/>
        </p:spPr>
        <p:txBody>
          <a:bodyPr wrap="none" rtlCol="0">
            <a:spAutoFit/>
          </a:bodyPr>
          <a:lstStyle/>
          <a:p>
            <a:r>
              <a:rPr lang="en-CA" sz="4200" b="1" dirty="0">
                <a:latin typeface="Helvetica" panose="020B0604020202020204" pitchFamily="34" charset="0"/>
                <a:cs typeface="Helvetica" panose="020B0604020202020204" pitchFamily="34" charset="0"/>
              </a:rPr>
              <a:t>Conclusions</a:t>
            </a:r>
          </a:p>
        </p:txBody>
      </p:sp>
      <p:sp>
        <p:nvSpPr>
          <p:cNvPr id="118" name="TextBox 117">
            <a:extLst>
              <a:ext uri="{FF2B5EF4-FFF2-40B4-BE49-F238E27FC236}">
                <a16:creationId xmlns:a16="http://schemas.microsoft.com/office/drawing/2014/main" id="{8935F3C9-38E1-4EF5-81D0-B396CDB6100B}"/>
              </a:ext>
            </a:extLst>
          </p:cNvPr>
          <p:cNvSpPr txBox="1"/>
          <p:nvPr/>
        </p:nvSpPr>
        <p:spPr>
          <a:xfrm>
            <a:off x="14321048" y="35598371"/>
            <a:ext cx="12328622" cy="3170099"/>
          </a:xfrm>
          <a:prstGeom prst="rect">
            <a:avLst/>
          </a:prstGeom>
          <a:noFill/>
        </p:spPr>
        <p:txBody>
          <a:bodyPr wrap="square" rtlCol="0">
            <a:spAutoFit/>
          </a:bodyPr>
          <a:lstStyle/>
          <a:p>
            <a:pPr marL="457200" indent="-457200">
              <a:buFont typeface="Arial" panose="020B0604020202020204" pitchFamily="34" charset="0"/>
              <a:buChar char="•"/>
            </a:pPr>
            <a:r>
              <a:rPr lang="en-CA" sz="3400" b="1" dirty="0">
                <a:solidFill>
                  <a:srgbClr val="AA2025"/>
                </a:solidFill>
                <a:latin typeface="Helvetica" panose="020B0604020202020204" pitchFamily="34" charset="0"/>
                <a:cs typeface="Helvetica" panose="020B0604020202020204" pitchFamily="34" charset="0"/>
              </a:rPr>
              <a:t>Sea lice show different infection pressures on different salmon</a:t>
            </a:r>
          </a:p>
          <a:p>
            <a:pPr marL="457200" indent="-457200">
              <a:buFont typeface="Arial" panose="020B0604020202020204" pitchFamily="34" charset="0"/>
              <a:buChar char="•"/>
            </a:pPr>
            <a:endParaRPr lang="en-CA" sz="3200" dirty="0">
              <a:latin typeface="Helvetica" panose="020B0604020202020204" pitchFamily="34" charset="0"/>
              <a:cs typeface="Helvetica" panose="020B0604020202020204" pitchFamily="34" charset="0"/>
            </a:endParaRPr>
          </a:p>
          <a:p>
            <a:pPr marL="457200" indent="-457200">
              <a:buFont typeface="Arial" panose="020B0604020202020204" pitchFamily="34" charset="0"/>
              <a:buChar char="•"/>
            </a:pPr>
            <a:endParaRPr lang="en-CA" sz="3200" dirty="0">
              <a:latin typeface="Helvetica" panose="020B0604020202020204" pitchFamily="34" charset="0"/>
              <a:cs typeface="Helvetica" panose="020B0604020202020204" pitchFamily="34" charset="0"/>
            </a:endParaRPr>
          </a:p>
          <a:p>
            <a:pPr marL="457200" indent="-457200">
              <a:buFont typeface="Arial" panose="020B0604020202020204" pitchFamily="34" charset="0"/>
              <a:buChar char="•"/>
            </a:pPr>
            <a:endParaRPr lang="en-CA" sz="3200" dirty="0">
              <a:latin typeface="Helvetica" panose="020B0604020202020204" pitchFamily="34" charset="0"/>
              <a:cs typeface="Helvetica" panose="020B0604020202020204" pitchFamily="34" charset="0"/>
            </a:endParaRPr>
          </a:p>
          <a:p>
            <a:endParaRPr lang="en-CA" sz="3200" dirty="0">
              <a:latin typeface="Helvetica" panose="020B0604020202020204" pitchFamily="34" charset="0"/>
              <a:cs typeface="Helvetica" panose="020B0604020202020204" pitchFamily="34" charset="0"/>
            </a:endParaRPr>
          </a:p>
        </p:txBody>
      </p:sp>
      <p:sp>
        <p:nvSpPr>
          <p:cNvPr id="120" name="TextBox 119">
            <a:extLst>
              <a:ext uri="{FF2B5EF4-FFF2-40B4-BE49-F238E27FC236}">
                <a16:creationId xmlns:a16="http://schemas.microsoft.com/office/drawing/2014/main" id="{5B7CF2D7-361C-46BE-9FA6-19CA01152B04}"/>
              </a:ext>
            </a:extLst>
          </p:cNvPr>
          <p:cNvSpPr txBox="1"/>
          <p:nvPr/>
        </p:nvSpPr>
        <p:spPr>
          <a:xfrm>
            <a:off x="13961284" y="42777581"/>
            <a:ext cx="12937963" cy="1015663"/>
          </a:xfrm>
          <a:prstGeom prst="rect">
            <a:avLst/>
          </a:prstGeom>
          <a:noFill/>
        </p:spPr>
        <p:txBody>
          <a:bodyPr wrap="square" rtlCol="0">
            <a:spAutoFit/>
          </a:bodyPr>
          <a:lstStyle/>
          <a:p>
            <a:r>
              <a:rPr lang="en-CA" sz="2200" b="1" dirty="0">
                <a:latin typeface="Helvetica" panose="020B0604020202020204" pitchFamily="34" charset="0"/>
                <a:cs typeface="Helvetica" panose="020B0604020202020204" pitchFamily="34" charset="0"/>
              </a:rPr>
              <a:t>Citations -- </a:t>
            </a:r>
            <a:r>
              <a:rPr lang="en-CA" b="1" dirty="0">
                <a:latin typeface="Helvetica" panose="020B0604020202020204" pitchFamily="34" charset="0"/>
                <a:cs typeface="Helvetica" panose="020B0604020202020204" pitchFamily="34" charset="0"/>
              </a:rPr>
              <a:t>1</a:t>
            </a:r>
            <a:r>
              <a:rPr lang="en-CA" dirty="0">
                <a:latin typeface="Helvetica" panose="020B0604020202020204" pitchFamily="34" charset="0"/>
                <a:cs typeface="Helvetica" panose="020B0604020202020204" pitchFamily="34" charset="0"/>
              </a:rPr>
              <a:t>. </a:t>
            </a:r>
            <a:r>
              <a:rPr lang="en-CA" sz="2000" dirty="0">
                <a:latin typeface="Helvetica" panose="020B0604020202020204" pitchFamily="34" charset="0"/>
                <a:cs typeface="Helvetica" panose="020B0604020202020204" pitchFamily="34" charset="0"/>
              </a:rPr>
              <a:t>Hunt et al. 2018, </a:t>
            </a:r>
            <a:r>
              <a:rPr lang="en-CA" sz="2000" i="1" dirty="0">
                <a:latin typeface="Helvetica" panose="020B0604020202020204" pitchFamily="34" charset="0"/>
                <a:cs typeface="Helvetica" panose="020B0604020202020204" pitchFamily="34" charset="0"/>
              </a:rPr>
              <a:t>Juvenile Salmon Program; </a:t>
            </a:r>
            <a:r>
              <a:rPr lang="en-CA" sz="2000" b="1" i="1" dirty="0">
                <a:latin typeface="Helvetica" panose="020B0604020202020204" pitchFamily="34" charset="0"/>
                <a:cs typeface="Helvetica" panose="020B0604020202020204" pitchFamily="34" charset="0"/>
              </a:rPr>
              <a:t>2</a:t>
            </a:r>
            <a:r>
              <a:rPr lang="en-CA" sz="2000" i="1" dirty="0">
                <a:latin typeface="Helvetica" panose="020B0604020202020204" pitchFamily="34" charset="0"/>
                <a:cs typeface="Helvetica" panose="020B0604020202020204" pitchFamily="34" charset="0"/>
              </a:rPr>
              <a:t>. </a:t>
            </a:r>
            <a:r>
              <a:rPr lang="en-CA" sz="2000" dirty="0">
                <a:latin typeface="Helvetica" panose="020B0604020202020204" pitchFamily="34" charset="0"/>
                <a:cs typeface="Helvetica" panose="020B0604020202020204" pitchFamily="34" charset="0"/>
              </a:rPr>
              <a:t>Johnson &amp; Albright, 1991. </a:t>
            </a:r>
            <a:r>
              <a:rPr lang="en-CA" sz="2000" i="1" dirty="0">
                <a:latin typeface="Helvetica" panose="020B0604020202020204" pitchFamily="34" charset="0"/>
                <a:cs typeface="Helvetica" panose="020B0604020202020204" pitchFamily="34" charset="0"/>
              </a:rPr>
              <a:t>J. Mar. Biol. Assoc. UK; </a:t>
            </a:r>
            <a:r>
              <a:rPr lang="en-CA" sz="2000" b="1" dirty="0">
                <a:latin typeface="Helvetica" panose="020B0604020202020204" pitchFamily="34" charset="0"/>
                <a:cs typeface="Helvetica" panose="020B0604020202020204" pitchFamily="34" charset="0"/>
              </a:rPr>
              <a:t>3. </a:t>
            </a:r>
            <a:r>
              <a:rPr lang="en-CA" sz="2000" dirty="0">
                <a:latin typeface="Helvetica" panose="020B0604020202020204" pitchFamily="34" charset="0"/>
                <a:cs typeface="Helvetica" panose="020B0604020202020204" pitchFamily="34" charset="0"/>
              </a:rPr>
              <a:t>Costello, 2006. </a:t>
            </a:r>
            <a:r>
              <a:rPr lang="en-CA" sz="2000" i="1" dirty="0">
                <a:latin typeface="Helvetica" panose="020B0604020202020204" pitchFamily="34" charset="0"/>
                <a:cs typeface="Helvetica" panose="020B0604020202020204" pitchFamily="34" charset="0"/>
              </a:rPr>
              <a:t>Trends </a:t>
            </a:r>
            <a:r>
              <a:rPr lang="en-CA" sz="2000" i="1" dirty="0" err="1">
                <a:latin typeface="Helvetica" panose="020B0604020202020204" pitchFamily="34" charset="0"/>
                <a:cs typeface="Helvetica" panose="020B0604020202020204" pitchFamily="34" charset="0"/>
              </a:rPr>
              <a:t>Parisitol</a:t>
            </a:r>
            <a:r>
              <a:rPr lang="en-CA" sz="2000" i="1" dirty="0">
                <a:latin typeface="Helvetica" panose="020B0604020202020204" pitchFamily="34" charset="0"/>
                <a:cs typeface="Helvetica" panose="020B0604020202020204" pitchFamily="34" charset="0"/>
              </a:rPr>
              <a:t>; </a:t>
            </a:r>
            <a:r>
              <a:rPr lang="en-CA" sz="2000" b="1" dirty="0">
                <a:latin typeface="Helvetica" panose="020B0604020202020204" pitchFamily="34" charset="0"/>
                <a:cs typeface="Helvetica" panose="020B0604020202020204" pitchFamily="34" charset="0"/>
              </a:rPr>
              <a:t>4</a:t>
            </a:r>
            <a:r>
              <a:rPr lang="en-CA" sz="2000" i="1" dirty="0">
                <a:latin typeface="Helvetica" panose="020B0604020202020204" pitchFamily="34" charset="0"/>
                <a:cs typeface="Helvetica" panose="020B0604020202020204" pitchFamily="34" charset="0"/>
              </a:rPr>
              <a:t>. </a:t>
            </a:r>
            <a:r>
              <a:rPr lang="en-CA" sz="2000" dirty="0">
                <a:latin typeface="Helvetica" panose="020B0604020202020204" pitchFamily="34" charset="0"/>
                <a:cs typeface="Helvetica" panose="020B0604020202020204" pitchFamily="34" charset="0"/>
              </a:rPr>
              <a:t>Krkosek et al. 2007. </a:t>
            </a:r>
            <a:r>
              <a:rPr lang="en-CA" sz="2000" i="1" dirty="0">
                <a:latin typeface="Helvetica" panose="020B0604020202020204" pitchFamily="34" charset="0"/>
                <a:cs typeface="Helvetica" panose="020B0604020202020204" pitchFamily="34" charset="0"/>
              </a:rPr>
              <a:t>Science</a:t>
            </a:r>
          </a:p>
          <a:p>
            <a:endParaRPr lang="en-CA" dirty="0"/>
          </a:p>
        </p:txBody>
      </p:sp>
      <p:sp>
        <p:nvSpPr>
          <p:cNvPr id="124" name="TextBox 123">
            <a:extLst>
              <a:ext uri="{FF2B5EF4-FFF2-40B4-BE49-F238E27FC236}">
                <a16:creationId xmlns:a16="http://schemas.microsoft.com/office/drawing/2014/main" id="{E9A2742B-E00F-4825-A42F-2335CB9E1DEE}"/>
              </a:ext>
            </a:extLst>
          </p:cNvPr>
          <p:cNvSpPr txBox="1"/>
          <p:nvPr/>
        </p:nvSpPr>
        <p:spPr>
          <a:xfrm>
            <a:off x="14321048" y="38555751"/>
            <a:ext cx="12328622" cy="1661993"/>
          </a:xfrm>
          <a:prstGeom prst="rect">
            <a:avLst/>
          </a:prstGeom>
          <a:noFill/>
        </p:spPr>
        <p:txBody>
          <a:bodyPr wrap="square" rtlCol="0">
            <a:spAutoFit/>
          </a:bodyPr>
          <a:lstStyle/>
          <a:p>
            <a:pPr marL="457200" indent="-457200">
              <a:buFont typeface="Arial" panose="020B0604020202020204" pitchFamily="34" charset="0"/>
              <a:buChar char="•"/>
            </a:pPr>
            <a:r>
              <a:rPr lang="en-CA" sz="3400" b="1" dirty="0">
                <a:solidFill>
                  <a:srgbClr val="AA2025"/>
                </a:solidFill>
                <a:latin typeface="Helvetica" panose="020B0604020202020204" pitchFamily="34" charset="0"/>
                <a:cs typeface="Helvetica" panose="020B0604020202020204" pitchFamily="34" charset="0"/>
              </a:rPr>
              <a:t>Basic infection patterns were consistent across years indicating internal dynamics are driving infection patterns</a:t>
            </a:r>
          </a:p>
        </p:txBody>
      </p:sp>
      <p:sp>
        <p:nvSpPr>
          <p:cNvPr id="125" name="TextBox 124">
            <a:extLst>
              <a:ext uri="{FF2B5EF4-FFF2-40B4-BE49-F238E27FC236}">
                <a16:creationId xmlns:a16="http://schemas.microsoft.com/office/drawing/2014/main" id="{185BF4F6-0B87-4F47-9408-218A2C119AE7}"/>
              </a:ext>
            </a:extLst>
          </p:cNvPr>
          <p:cNvSpPr txBox="1"/>
          <p:nvPr/>
        </p:nvSpPr>
        <p:spPr>
          <a:xfrm>
            <a:off x="14321048" y="36807095"/>
            <a:ext cx="12328622" cy="1661993"/>
          </a:xfrm>
          <a:prstGeom prst="rect">
            <a:avLst/>
          </a:prstGeom>
          <a:noFill/>
        </p:spPr>
        <p:txBody>
          <a:bodyPr wrap="square" rtlCol="0">
            <a:spAutoFit/>
          </a:bodyPr>
          <a:lstStyle/>
          <a:p>
            <a:pPr marL="457200" indent="-457200">
              <a:buFont typeface="Arial" panose="020B0604020202020204" pitchFamily="34" charset="0"/>
              <a:buChar char="•"/>
            </a:pPr>
            <a:r>
              <a:rPr lang="en-CA" sz="3400" b="1" dirty="0">
                <a:solidFill>
                  <a:srgbClr val="AA2025"/>
                </a:solidFill>
                <a:latin typeface="Helvetica" panose="020B0604020202020204" pitchFamily="34" charset="0"/>
                <a:cs typeface="Helvetica" panose="020B0604020202020204" pitchFamily="34" charset="0"/>
              </a:rPr>
              <a:t>Inverse region-level differences between lice species indicates that Herring might play a larger role than previously thought in determining infection pressures</a:t>
            </a:r>
          </a:p>
        </p:txBody>
      </p:sp>
      <p:sp>
        <p:nvSpPr>
          <p:cNvPr id="127" name="TextBox 126">
            <a:extLst>
              <a:ext uri="{FF2B5EF4-FFF2-40B4-BE49-F238E27FC236}">
                <a16:creationId xmlns:a16="http://schemas.microsoft.com/office/drawing/2014/main" id="{F019F9CD-36B9-44E3-A476-64D28D778A07}"/>
              </a:ext>
            </a:extLst>
          </p:cNvPr>
          <p:cNvSpPr txBox="1"/>
          <p:nvPr/>
        </p:nvSpPr>
        <p:spPr>
          <a:xfrm>
            <a:off x="375645" y="42210688"/>
            <a:ext cx="13080111" cy="1200329"/>
          </a:xfrm>
          <a:prstGeom prst="rect">
            <a:avLst/>
          </a:prstGeom>
          <a:noFill/>
        </p:spPr>
        <p:txBody>
          <a:bodyPr wrap="square" rtlCol="0">
            <a:spAutoFit/>
          </a:bodyPr>
          <a:lstStyle/>
          <a:p>
            <a:r>
              <a:rPr lang="en-CA" b="1" dirty="0">
                <a:latin typeface="Helvetica" panose="020B0604020202020204" pitchFamily="34" charset="0"/>
                <a:cs typeface="Helvetica" panose="020B0604020202020204" pitchFamily="34" charset="0"/>
              </a:rPr>
              <a:t>1</a:t>
            </a:r>
            <a:r>
              <a:rPr lang="en-CA" dirty="0">
                <a:latin typeface="Helvetica" panose="020B0604020202020204" pitchFamily="34" charset="0"/>
                <a:cs typeface="Helvetica" panose="020B0604020202020204" pitchFamily="34" charset="0"/>
              </a:rPr>
              <a:t>: Department of Ecology &amp; Evolutionary Biology, University of Toronto, Toronto, Ontario, Canada</a:t>
            </a:r>
          </a:p>
          <a:p>
            <a:r>
              <a:rPr lang="en-CA" b="1" dirty="0">
                <a:latin typeface="Helvetica" panose="020B0604020202020204" pitchFamily="34" charset="0"/>
                <a:cs typeface="Helvetica" panose="020B0604020202020204" pitchFamily="34" charset="0"/>
              </a:rPr>
              <a:t>2</a:t>
            </a:r>
            <a:r>
              <a:rPr lang="en-CA" dirty="0">
                <a:latin typeface="Helvetica" panose="020B0604020202020204" pitchFamily="34" charset="0"/>
                <a:cs typeface="Helvetica" panose="020B0604020202020204" pitchFamily="34" charset="0"/>
              </a:rPr>
              <a:t>: Department of Earth, Ocean, and Atmospheric Sciences, University of British Columbia, Vancouver, BC, Canada </a:t>
            </a:r>
          </a:p>
          <a:p>
            <a:r>
              <a:rPr lang="en-CA" b="1" dirty="0">
                <a:latin typeface="Helvetica" panose="020B0604020202020204" pitchFamily="34" charset="0"/>
                <a:cs typeface="Helvetica" panose="020B0604020202020204" pitchFamily="34" charset="0"/>
              </a:rPr>
              <a:t>3</a:t>
            </a:r>
            <a:r>
              <a:rPr lang="en-CA" dirty="0">
                <a:latin typeface="Helvetica" panose="020B0604020202020204" pitchFamily="34" charset="0"/>
                <a:cs typeface="Helvetica" panose="020B0604020202020204" pitchFamily="34" charset="0"/>
              </a:rPr>
              <a:t>: E2O Research Group, Department of Biological Sciences, Simon </a:t>
            </a:r>
            <a:r>
              <a:rPr lang="en-CA" dirty="0" err="1">
                <a:latin typeface="Helvetica" panose="020B0604020202020204" pitchFamily="34" charset="0"/>
                <a:cs typeface="Helvetica" panose="020B0604020202020204" pitchFamily="34" charset="0"/>
              </a:rPr>
              <a:t>Faser</a:t>
            </a:r>
            <a:r>
              <a:rPr lang="en-CA" dirty="0">
                <a:latin typeface="Helvetica" panose="020B0604020202020204" pitchFamily="34" charset="0"/>
                <a:cs typeface="Helvetica" panose="020B0604020202020204" pitchFamily="34" charset="0"/>
              </a:rPr>
              <a:t> University, Burnaby, BC, Canada</a:t>
            </a:r>
          </a:p>
          <a:p>
            <a:r>
              <a:rPr lang="en-CA" b="1" dirty="0">
                <a:latin typeface="Helvetica" panose="020B0604020202020204" pitchFamily="34" charset="0"/>
                <a:cs typeface="Helvetica" panose="020B0604020202020204" pitchFamily="34" charset="0"/>
              </a:rPr>
              <a:t>4</a:t>
            </a:r>
            <a:r>
              <a:rPr lang="en-CA" dirty="0">
                <a:latin typeface="Helvetica" panose="020B0604020202020204" pitchFamily="34" charset="0"/>
                <a:cs typeface="Helvetica" panose="020B0604020202020204" pitchFamily="34" charset="0"/>
              </a:rPr>
              <a:t>: Salmon Coast Field Station, Simoom Sound, British Columbia, Canada</a:t>
            </a:r>
            <a:endParaRPr lang="en-CA" b="1" dirty="0">
              <a:latin typeface="Helvetica" panose="020B0604020202020204" pitchFamily="34" charset="0"/>
              <a:cs typeface="Helvetica" panose="020B0604020202020204" pitchFamily="34" charset="0"/>
            </a:endParaRPr>
          </a:p>
        </p:txBody>
      </p:sp>
      <p:pic>
        <p:nvPicPr>
          <p:cNvPr id="3" name="Picture 2">
            <a:extLst>
              <a:ext uri="{FF2B5EF4-FFF2-40B4-BE49-F238E27FC236}">
                <a16:creationId xmlns:a16="http://schemas.microsoft.com/office/drawing/2014/main" id="{FEF9BF36-716A-4097-8ED3-6BEB0193192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4906" y="786997"/>
            <a:ext cx="3034099" cy="1275202"/>
          </a:xfrm>
          <a:prstGeom prst="rect">
            <a:avLst/>
          </a:prstGeom>
        </p:spPr>
      </p:pic>
      <p:pic>
        <p:nvPicPr>
          <p:cNvPr id="13" name="Picture 12">
            <a:extLst>
              <a:ext uri="{FF2B5EF4-FFF2-40B4-BE49-F238E27FC236}">
                <a16:creationId xmlns:a16="http://schemas.microsoft.com/office/drawing/2014/main" id="{767739D2-FEAC-4033-B0A4-9CCD460D215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423624" y="642133"/>
            <a:ext cx="3108684" cy="1564930"/>
          </a:xfrm>
          <a:prstGeom prst="rect">
            <a:avLst/>
          </a:prstGeom>
        </p:spPr>
      </p:pic>
      <p:grpSp>
        <p:nvGrpSpPr>
          <p:cNvPr id="67" name="Group 66">
            <a:extLst>
              <a:ext uri="{FF2B5EF4-FFF2-40B4-BE49-F238E27FC236}">
                <a16:creationId xmlns:a16="http://schemas.microsoft.com/office/drawing/2014/main" id="{EBAF722A-E1A0-42D2-8C21-CB4DD4B6DD34}"/>
              </a:ext>
            </a:extLst>
          </p:cNvPr>
          <p:cNvGrpSpPr/>
          <p:nvPr/>
        </p:nvGrpSpPr>
        <p:grpSpPr>
          <a:xfrm>
            <a:off x="14126835" y="5062714"/>
            <a:ext cx="7617782" cy="6559171"/>
            <a:chOff x="14261826" y="4786487"/>
            <a:chExt cx="8347684" cy="7196987"/>
          </a:xfrm>
        </p:grpSpPr>
        <p:pic>
          <p:nvPicPr>
            <p:cNvPr id="42" name="Picture 41">
              <a:extLst>
                <a:ext uri="{FF2B5EF4-FFF2-40B4-BE49-F238E27FC236}">
                  <a16:creationId xmlns:a16="http://schemas.microsoft.com/office/drawing/2014/main" id="{4B1396A3-E5EE-40FC-9287-1F219A63B0C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285492" y="4786487"/>
              <a:ext cx="8065766" cy="6663381"/>
            </a:xfrm>
            <a:prstGeom prst="rect">
              <a:avLst/>
            </a:prstGeom>
          </p:spPr>
        </p:pic>
        <p:sp>
          <p:nvSpPr>
            <p:cNvPr id="85" name="TextBox 84">
              <a:extLst>
                <a:ext uri="{FF2B5EF4-FFF2-40B4-BE49-F238E27FC236}">
                  <a16:creationId xmlns:a16="http://schemas.microsoft.com/office/drawing/2014/main" id="{E3A2FA03-1B32-40C1-8279-7DC213F4DD2B}"/>
                </a:ext>
              </a:extLst>
            </p:cNvPr>
            <p:cNvSpPr txBox="1"/>
            <p:nvPr/>
          </p:nvSpPr>
          <p:spPr>
            <a:xfrm>
              <a:off x="14568314" y="11361329"/>
              <a:ext cx="7537903" cy="405246"/>
            </a:xfrm>
            <a:prstGeom prst="rect">
              <a:avLst/>
            </a:prstGeom>
            <a:noFill/>
          </p:spPr>
          <p:txBody>
            <a:bodyPr wrap="none" rtlCol="0">
              <a:spAutoFit/>
            </a:bodyPr>
            <a:lstStyle/>
            <a:p>
              <a:r>
                <a:rPr lang="en-CA" b="1" dirty="0">
                  <a:latin typeface="Helvetica" panose="020B0604020202020204" pitchFamily="34" charset="0"/>
                  <a:cs typeface="Helvetica" panose="020B0604020202020204" pitchFamily="34" charset="0"/>
                </a:rPr>
                <a:t>Figure 3</a:t>
              </a:r>
              <a:r>
                <a:rPr lang="en-CA" dirty="0">
                  <a:latin typeface="Helvetica" panose="020B0604020202020204" pitchFamily="34" charset="0"/>
                  <a:cs typeface="Helvetica" panose="020B0604020202020204" pitchFamily="34" charset="0"/>
                </a:rPr>
                <a:t>: Study region depicting the two major sampling regions  </a:t>
              </a:r>
            </a:p>
          </p:txBody>
        </p:sp>
        <p:sp>
          <p:nvSpPr>
            <p:cNvPr id="86" name="Rectangle 85">
              <a:extLst>
                <a:ext uri="{FF2B5EF4-FFF2-40B4-BE49-F238E27FC236}">
                  <a16:creationId xmlns:a16="http://schemas.microsoft.com/office/drawing/2014/main" id="{E27623B7-2814-44BB-BEA6-1C9949271EA6}"/>
                </a:ext>
              </a:extLst>
            </p:cNvPr>
            <p:cNvSpPr/>
            <p:nvPr/>
          </p:nvSpPr>
          <p:spPr>
            <a:xfrm>
              <a:off x="14261826" y="4798215"/>
              <a:ext cx="8347684" cy="718525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TextBox 44">
              <a:extLst>
                <a:ext uri="{FF2B5EF4-FFF2-40B4-BE49-F238E27FC236}">
                  <a16:creationId xmlns:a16="http://schemas.microsoft.com/office/drawing/2014/main" id="{E78960CA-94AA-4396-BA07-F326515E6DF5}"/>
                </a:ext>
              </a:extLst>
            </p:cNvPr>
            <p:cNvSpPr txBox="1"/>
            <p:nvPr/>
          </p:nvSpPr>
          <p:spPr>
            <a:xfrm>
              <a:off x="16161320" y="9021964"/>
              <a:ext cx="1800268" cy="371475"/>
            </a:xfrm>
            <a:prstGeom prst="rect">
              <a:avLst/>
            </a:prstGeom>
            <a:solidFill>
              <a:schemeClr val="bg1"/>
            </a:solidFill>
          </p:spPr>
          <p:txBody>
            <a:bodyPr wrap="square" rtlCol="0">
              <a:spAutoFit/>
            </a:bodyPr>
            <a:lstStyle/>
            <a:p>
              <a:pPr algn="ctr"/>
              <a:r>
                <a:rPr lang="en-CA" sz="1600" dirty="0"/>
                <a:t>British Columbia</a:t>
              </a:r>
            </a:p>
          </p:txBody>
        </p:sp>
        <p:sp>
          <p:nvSpPr>
            <p:cNvPr id="44" name="TextBox 43">
              <a:extLst>
                <a:ext uri="{FF2B5EF4-FFF2-40B4-BE49-F238E27FC236}">
                  <a16:creationId xmlns:a16="http://schemas.microsoft.com/office/drawing/2014/main" id="{B173D486-5E04-40E4-B99B-7E4932CA6A0D}"/>
                </a:ext>
              </a:extLst>
            </p:cNvPr>
            <p:cNvSpPr txBox="1"/>
            <p:nvPr/>
          </p:nvSpPr>
          <p:spPr>
            <a:xfrm>
              <a:off x="18039747" y="9331949"/>
              <a:ext cx="2975718" cy="439017"/>
            </a:xfrm>
            <a:prstGeom prst="rect">
              <a:avLst/>
            </a:prstGeom>
            <a:solidFill>
              <a:schemeClr val="bg1"/>
            </a:solidFill>
          </p:spPr>
          <p:txBody>
            <a:bodyPr wrap="square" rtlCol="0">
              <a:spAutoFit/>
            </a:bodyPr>
            <a:lstStyle/>
            <a:p>
              <a:r>
                <a:rPr lang="en-CA" sz="2000" dirty="0"/>
                <a:t>Discovery Islands Region</a:t>
              </a:r>
            </a:p>
          </p:txBody>
        </p:sp>
        <p:sp>
          <p:nvSpPr>
            <p:cNvPr id="43" name="TextBox 42">
              <a:extLst>
                <a:ext uri="{FF2B5EF4-FFF2-40B4-BE49-F238E27FC236}">
                  <a16:creationId xmlns:a16="http://schemas.microsoft.com/office/drawing/2014/main" id="{A32993FF-913F-4770-8490-B7DF24BBC393}"/>
                </a:ext>
              </a:extLst>
            </p:cNvPr>
            <p:cNvSpPr txBox="1"/>
            <p:nvPr/>
          </p:nvSpPr>
          <p:spPr>
            <a:xfrm>
              <a:off x="16619552" y="8395177"/>
              <a:ext cx="2915133" cy="424528"/>
            </a:xfrm>
            <a:prstGeom prst="rect">
              <a:avLst/>
            </a:prstGeom>
            <a:solidFill>
              <a:schemeClr val="bg1"/>
            </a:solidFill>
          </p:spPr>
          <p:txBody>
            <a:bodyPr wrap="square" rtlCol="0">
              <a:spAutoFit/>
            </a:bodyPr>
            <a:lstStyle/>
            <a:p>
              <a:r>
                <a:rPr lang="en-CA" sz="2000" dirty="0"/>
                <a:t>Johnstone Strait Region</a:t>
              </a:r>
            </a:p>
          </p:txBody>
        </p:sp>
        <p:sp>
          <p:nvSpPr>
            <p:cNvPr id="88" name="Rectangle 87">
              <a:extLst>
                <a:ext uri="{FF2B5EF4-FFF2-40B4-BE49-F238E27FC236}">
                  <a16:creationId xmlns:a16="http://schemas.microsoft.com/office/drawing/2014/main" id="{B1715E3B-2870-41F7-810C-28FF925F9841}"/>
                </a:ext>
              </a:extLst>
            </p:cNvPr>
            <p:cNvSpPr/>
            <p:nvPr/>
          </p:nvSpPr>
          <p:spPr>
            <a:xfrm>
              <a:off x="15660852" y="10431800"/>
              <a:ext cx="748725" cy="2144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B27E4C3D-F52A-4E5F-9707-9284136CB343}"/>
                </a:ext>
              </a:extLst>
            </p:cNvPr>
            <p:cNvSpPr txBox="1"/>
            <p:nvPr/>
          </p:nvSpPr>
          <p:spPr>
            <a:xfrm>
              <a:off x="15160465" y="10182046"/>
              <a:ext cx="979244" cy="476782"/>
            </a:xfrm>
            <a:prstGeom prst="rect">
              <a:avLst/>
            </a:prstGeom>
            <a:solidFill>
              <a:schemeClr val="bg1"/>
            </a:solidFill>
          </p:spPr>
          <p:txBody>
            <a:bodyPr wrap="square" rtlCol="0">
              <a:spAutoFit/>
            </a:bodyPr>
            <a:lstStyle/>
            <a:p>
              <a:pPr algn="ctr"/>
              <a:r>
                <a:rPr lang="en-CA" sz="1200" dirty="0"/>
                <a:t>Vancouver Island</a:t>
              </a:r>
            </a:p>
          </p:txBody>
        </p:sp>
        <p:sp>
          <p:nvSpPr>
            <p:cNvPr id="162" name="TextBox 161">
              <a:extLst>
                <a:ext uri="{FF2B5EF4-FFF2-40B4-BE49-F238E27FC236}">
                  <a16:creationId xmlns:a16="http://schemas.microsoft.com/office/drawing/2014/main" id="{D4EBD377-1FF7-456D-A909-5237E6A14DE1}"/>
                </a:ext>
              </a:extLst>
            </p:cNvPr>
            <p:cNvSpPr txBox="1"/>
            <p:nvPr/>
          </p:nvSpPr>
          <p:spPr>
            <a:xfrm>
              <a:off x="17061455" y="9438984"/>
              <a:ext cx="780935" cy="597843"/>
            </a:xfrm>
            <a:prstGeom prst="rect">
              <a:avLst/>
            </a:prstGeom>
            <a:solidFill>
              <a:schemeClr val="bg1"/>
            </a:solidFill>
          </p:spPr>
          <p:txBody>
            <a:bodyPr wrap="square" rtlCol="0">
              <a:spAutoFit/>
            </a:bodyPr>
            <a:lstStyle/>
            <a:p>
              <a:pPr algn="ctr"/>
              <a:r>
                <a:rPr lang="en-CA" sz="1400" dirty="0"/>
                <a:t>Fraser River</a:t>
              </a:r>
            </a:p>
          </p:txBody>
        </p:sp>
        <p:cxnSp>
          <p:nvCxnSpPr>
            <p:cNvPr id="14" name="Straight Arrow Connector 13">
              <a:extLst>
                <a:ext uri="{FF2B5EF4-FFF2-40B4-BE49-F238E27FC236}">
                  <a16:creationId xmlns:a16="http://schemas.microsoft.com/office/drawing/2014/main" id="{1476D6C1-69F4-478E-BFDC-0965FD794634}"/>
                </a:ext>
              </a:extLst>
            </p:cNvPr>
            <p:cNvCxnSpPr>
              <a:cxnSpLocks/>
            </p:cNvCxnSpPr>
            <p:nvPr/>
          </p:nvCxnSpPr>
          <p:spPr>
            <a:xfrm flipH="1">
              <a:off x="17182367" y="9954882"/>
              <a:ext cx="153050" cy="277823"/>
            </a:xfrm>
            <a:prstGeom prst="straightConnector1">
              <a:avLst/>
            </a:prstGeom>
            <a:ln w="28575">
              <a:solidFill>
                <a:srgbClr val="AA2025"/>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4576F6B1-E35A-40A5-BD05-F387D640506E}"/>
              </a:ext>
            </a:extLst>
          </p:cNvPr>
          <p:cNvGrpSpPr/>
          <p:nvPr/>
        </p:nvGrpSpPr>
        <p:grpSpPr>
          <a:xfrm>
            <a:off x="14124230" y="11960149"/>
            <a:ext cx="7627348" cy="4890161"/>
            <a:chOff x="21965133" y="11510589"/>
            <a:chExt cx="5104290" cy="3399913"/>
          </a:xfrm>
        </p:grpSpPr>
        <p:pic>
          <p:nvPicPr>
            <p:cNvPr id="72" name="Picture 71">
              <a:extLst>
                <a:ext uri="{FF2B5EF4-FFF2-40B4-BE49-F238E27FC236}">
                  <a16:creationId xmlns:a16="http://schemas.microsoft.com/office/drawing/2014/main" id="{DE7B8020-B537-476E-87A7-3275CD92E0D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067593" y="11688177"/>
              <a:ext cx="4914887" cy="2774101"/>
            </a:xfrm>
            <a:prstGeom prst="rect">
              <a:avLst/>
            </a:prstGeom>
          </p:spPr>
        </p:pic>
        <p:sp>
          <p:nvSpPr>
            <p:cNvPr id="163" name="TextBox 162">
              <a:extLst>
                <a:ext uri="{FF2B5EF4-FFF2-40B4-BE49-F238E27FC236}">
                  <a16:creationId xmlns:a16="http://schemas.microsoft.com/office/drawing/2014/main" id="{474D60BF-8E44-488C-9836-23B0742512C8}"/>
                </a:ext>
              </a:extLst>
            </p:cNvPr>
            <p:cNvSpPr txBox="1"/>
            <p:nvPr/>
          </p:nvSpPr>
          <p:spPr>
            <a:xfrm>
              <a:off x="22041228" y="14459704"/>
              <a:ext cx="4762136" cy="256780"/>
            </a:xfrm>
            <a:prstGeom prst="rect">
              <a:avLst/>
            </a:prstGeom>
            <a:noFill/>
          </p:spPr>
          <p:txBody>
            <a:bodyPr wrap="square" rtlCol="0">
              <a:spAutoFit/>
            </a:bodyPr>
            <a:lstStyle/>
            <a:p>
              <a:r>
                <a:rPr lang="en-CA" b="1" dirty="0">
                  <a:latin typeface="Helvetica" panose="020B0604020202020204" pitchFamily="34" charset="0"/>
                  <a:cs typeface="Helvetica" panose="020B0604020202020204" pitchFamily="34" charset="0"/>
                </a:rPr>
                <a:t>Figure 4: </a:t>
              </a:r>
              <a:r>
                <a:rPr lang="en-CA" dirty="0">
                  <a:latin typeface="Helvetica" panose="020B0604020202020204" pitchFamily="34" charset="0"/>
                  <a:cs typeface="Helvetica" panose="020B0604020202020204" pitchFamily="34" charset="0"/>
                </a:rPr>
                <a:t>Juvenile salmon sampling, Johnstone Strait, 2016</a:t>
              </a:r>
            </a:p>
          </p:txBody>
        </p:sp>
        <p:sp>
          <p:nvSpPr>
            <p:cNvPr id="76" name="Rectangle 75">
              <a:extLst>
                <a:ext uri="{FF2B5EF4-FFF2-40B4-BE49-F238E27FC236}">
                  <a16:creationId xmlns:a16="http://schemas.microsoft.com/office/drawing/2014/main" id="{7A62308A-B08B-4C4A-8BD1-DE1C6C260EC1}"/>
                </a:ext>
              </a:extLst>
            </p:cNvPr>
            <p:cNvSpPr/>
            <p:nvPr/>
          </p:nvSpPr>
          <p:spPr>
            <a:xfrm>
              <a:off x="21965133" y="11510589"/>
              <a:ext cx="5104290" cy="33999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82" name="Straight Connector 81">
            <a:extLst>
              <a:ext uri="{FF2B5EF4-FFF2-40B4-BE49-F238E27FC236}">
                <a16:creationId xmlns:a16="http://schemas.microsoft.com/office/drawing/2014/main" id="{A387CBDF-9878-4084-8075-B85E7EDC8719}"/>
              </a:ext>
            </a:extLst>
          </p:cNvPr>
          <p:cNvCxnSpPr>
            <a:cxnSpLocks/>
          </p:cNvCxnSpPr>
          <p:nvPr/>
        </p:nvCxnSpPr>
        <p:spPr>
          <a:xfrm>
            <a:off x="6771270" y="37677356"/>
            <a:ext cx="0" cy="3396377"/>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1B450AC4-DF5D-45A1-B7F3-C28067D0DC27}"/>
              </a:ext>
            </a:extLst>
          </p:cNvPr>
          <p:cNvSpPr txBox="1"/>
          <p:nvPr/>
        </p:nvSpPr>
        <p:spPr>
          <a:xfrm>
            <a:off x="-53735" y="13367554"/>
            <a:ext cx="8641534" cy="3580467"/>
          </a:xfrm>
          <a:prstGeom prst="rect">
            <a:avLst/>
          </a:prstGeom>
          <a:noFill/>
        </p:spPr>
        <p:txBody>
          <a:bodyPr wrap="square" rtlCol="0">
            <a:spAutoFit/>
          </a:bodyPr>
          <a:lstStyle/>
          <a:p>
            <a:pPr marL="971550" lvl="1" indent="-514350">
              <a:spcAft>
                <a:spcPts val="1000"/>
              </a:spcAft>
              <a:buFont typeface="+mj-lt"/>
              <a:buAutoNum type="arabicPeriod"/>
            </a:pPr>
            <a:r>
              <a:rPr lang="en-GB" sz="3200" b="1" dirty="0">
                <a:solidFill>
                  <a:srgbClr val="AA2025"/>
                </a:solidFill>
                <a:latin typeface="Helvetica" panose="020B0604020202020204" pitchFamily="34" charset="0"/>
                <a:cs typeface="Helvetica" panose="020B0604020202020204" pitchFamily="34" charset="0"/>
              </a:rPr>
              <a:t>Investigate differential parasite loads of </a:t>
            </a:r>
            <a:r>
              <a:rPr lang="en-GB" sz="3200" b="1" i="1" dirty="0">
                <a:solidFill>
                  <a:srgbClr val="AA2025"/>
                </a:solidFill>
                <a:latin typeface="Helvetica" panose="020B0604020202020204" pitchFamily="34" charset="0"/>
                <a:cs typeface="Helvetica" panose="020B0604020202020204" pitchFamily="34" charset="0"/>
              </a:rPr>
              <a:t>C. clemensi </a:t>
            </a:r>
            <a:r>
              <a:rPr lang="en-GB" sz="3200" b="1" dirty="0">
                <a:solidFill>
                  <a:srgbClr val="AA2025"/>
                </a:solidFill>
                <a:latin typeface="Helvetica" panose="020B0604020202020204" pitchFamily="34" charset="0"/>
                <a:cs typeface="Helvetica" panose="020B0604020202020204" pitchFamily="34" charset="0"/>
              </a:rPr>
              <a:t>and </a:t>
            </a:r>
            <a:r>
              <a:rPr lang="en-GB" sz="3200" b="1" i="1" dirty="0">
                <a:solidFill>
                  <a:srgbClr val="AA2025"/>
                </a:solidFill>
                <a:latin typeface="Helvetica" panose="020B0604020202020204" pitchFamily="34" charset="0"/>
                <a:cs typeface="Helvetica" panose="020B0604020202020204" pitchFamily="34" charset="0"/>
              </a:rPr>
              <a:t>L. salmonis </a:t>
            </a:r>
            <a:r>
              <a:rPr lang="en-GB" sz="3200" b="1" dirty="0">
                <a:solidFill>
                  <a:srgbClr val="AA2025"/>
                </a:solidFill>
                <a:latin typeface="Helvetica" panose="020B0604020202020204" pitchFamily="34" charset="0"/>
                <a:cs typeface="Helvetica" panose="020B0604020202020204" pitchFamily="34" charset="0"/>
              </a:rPr>
              <a:t>on pink, chum, and sockeye salmon </a:t>
            </a:r>
          </a:p>
          <a:p>
            <a:pPr marL="971550" lvl="1" indent="-514350">
              <a:spcAft>
                <a:spcPts val="1000"/>
              </a:spcAft>
              <a:buFont typeface="+mj-lt"/>
              <a:buAutoNum type="arabicPeriod"/>
            </a:pPr>
            <a:r>
              <a:rPr lang="en-GB" sz="3200" b="1" dirty="0">
                <a:solidFill>
                  <a:srgbClr val="AA2025"/>
                </a:solidFill>
                <a:latin typeface="Helvetica" panose="020B0604020202020204" pitchFamily="34" charset="0"/>
                <a:cs typeface="Helvetica" panose="020B0604020202020204" pitchFamily="34" charset="0"/>
              </a:rPr>
              <a:t>Determine what factors contribute to the differences in infection across different regions</a:t>
            </a:r>
          </a:p>
          <a:p>
            <a:endParaRPr lang="en-CA" dirty="0"/>
          </a:p>
        </p:txBody>
      </p:sp>
      <p:sp>
        <p:nvSpPr>
          <p:cNvPr id="164" name="TextBox 163">
            <a:extLst>
              <a:ext uri="{FF2B5EF4-FFF2-40B4-BE49-F238E27FC236}">
                <a16:creationId xmlns:a16="http://schemas.microsoft.com/office/drawing/2014/main" id="{73E2D505-785D-4DF9-8F15-BA0AE579079E}"/>
              </a:ext>
            </a:extLst>
          </p:cNvPr>
          <p:cNvSpPr txBox="1"/>
          <p:nvPr/>
        </p:nvSpPr>
        <p:spPr>
          <a:xfrm>
            <a:off x="7433148" y="8878676"/>
            <a:ext cx="1593881" cy="307777"/>
          </a:xfrm>
          <a:prstGeom prst="rect">
            <a:avLst/>
          </a:prstGeom>
          <a:noFill/>
        </p:spPr>
        <p:txBody>
          <a:bodyPr wrap="square" rtlCol="0">
            <a:spAutoFit/>
          </a:bodyPr>
          <a:lstStyle/>
          <a:p>
            <a:pPr algn="ctr"/>
            <a:r>
              <a:rPr lang="en-CA" sz="1400" b="1" i="1" dirty="0">
                <a:latin typeface="Helvetica" panose="020B0604020202020204" pitchFamily="34" charset="0"/>
                <a:cs typeface="Helvetica" panose="020B0604020202020204" pitchFamily="34" charset="0"/>
              </a:rPr>
              <a:t>C. clemensi</a:t>
            </a:r>
          </a:p>
        </p:txBody>
      </p:sp>
      <p:sp>
        <p:nvSpPr>
          <p:cNvPr id="165" name="TextBox 164">
            <a:extLst>
              <a:ext uri="{FF2B5EF4-FFF2-40B4-BE49-F238E27FC236}">
                <a16:creationId xmlns:a16="http://schemas.microsoft.com/office/drawing/2014/main" id="{2B6337ED-4F8C-4090-B9F8-3643C90C1C63}"/>
              </a:ext>
            </a:extLst>
          </p:cNvPr>
          <p:cNvSpPr txBox="1"/>
          <p:nvPr/>
        </p:nvSpPr>
        <p:spPr>
          <a:xfrm>
            <a:off x="4783373" y="8901495"/>
            <a:ext cx="1492338" cy="307777"/>
          </a:xfrm>
          <a:prstGeom prst="rect">
            <a:avLst/>
          </a:prstGeom>
          <a:noFill/>
        </p:spPr>
        <p:txBody>
          <a:bodyPr wrap="square" rtlCol="0">
            <a:spAutoFit/>
          </a:bodyPr>
          <a:lstStyle/>
          <a:p>
            <a:pPr algn="ctr"/>
            <a:r>
              <a:rPr lang="en-CA" sz="1400" b="1" i="1" dirty="0">
                <a:latin typeface="Helvetica" panose="020B0604020202020204" pitchFamily="34" charset="0"/>
                <a:cs typeface="Helvetica" panose="020B0604020202020204" pitchFamily="34" charset="0"/>
              </a:rPr>
              <a:t>L. salmonis</a:t>
            </a:r>
          </a:p>
        </p:txBody>
      </p:sp>
      <p:sp>
        <p:nvSpPr>
          <p:cNvPr id="121" name="Rectangle 120">
            <a:extLst>
              <a:ext uri="{FF2B5EF4-FFF2-40B4-BE49-F238E27FC236}">
                <a16:creationId xmlns:a16="http://schemas.microsoft.com/office/drawing/2014/main" id="{61766F7B-1987-4A83-B2DC-D47B744BB68B}"/>
              </a:ext>
            </a:extLst>
          </p:cNvPr>
          <p:cNvSpPr/>
          <p:nvPr/>
        </p:nvSpPr>
        <p:spPr>
          <a:xfrm>
            <a:off x="14077796" y="40516656"/>
            <a:ext cx="12914243" cy="901417"/>
          </a:xfrm>
          <a:prstGeom prst="rect">
            <a:avLst/>
          </a:prstGeom>
          <a:solidFill>
            <a:srgbClr val="9AB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2" name="TextBox 121">
            <a:extLst>
              <a:ext uri="{FF2B5EF4-FFF2-40B4-BE49-F238E27FC236}">
                <a16:creationId xmlns:a16="http://schemas.microsoft.com/office/drawing/2014/main" id="{29FDE6F5-563B-4B94-932D-63E63B9AAA39}"/>
              </a:ext>
            </a:extLst>
          </p:cNvPr>
          <p:cNvSpPr txBox="1"/>
          <p:nvPr/>
        </p:nvSpPr>
        <p:spPr>
          <a:xfrm>
            <a:off x="17866088" y="40592746"/>
            <a:ext cx="5242141" cy="738664"/>
          </a:xfrm>
          <a:prstGeom prst="rect">
            <a:avLst/>
          </a:prstGeom>
          <a:noFill/>
        </p:spPr>
        <p:txBody>
          <a:bodyPr wrap="none" rtlCol="0">
            <a:spAutoFit/>
          </a:bodyPr>
          <a:lstStyle/>
          <a:p>
            <a:r>
              <a:rPr lang="en-CA" sz="4200" b="1" dirty="0">
                <a:latin typeface="Helvetica" panose="020B0604020202020204" pitchFamily="34" charset="0"/>
                <a:cs typeface="Helvetica" panose="020B0604020202020204" pitchFamily="34" charset="0"/>
              </a:rPr>
              <a:t>Acknowledgements</a:t>
            </a:r>
          </a:p>
        </p:txBody>
      </p:sp>
      <p:sp>
        <p:nvSpPr>
          <p:cNvPr id="123" name="TextBox 122">
            <a:extLst>
              <a:ext uri="{FF2B5EF4-FFF2-40B4-BE49-F238E27FC236}">
                <a16:creationId xmlns:a16="http://schemas.microsoft.com/office/drawing/2014/main" id="{A530BD75-72CE-4739-8576-8298AB976188}"/>
              </a:ext>
            </a:extLst>
          </p:cNvPr>
          <p:cNvSpPr txBox="1"/>
          <p:nvPr/>
        </p:nvSpPr>
        <p:spPr>
          <a:xfrm>
            <a:off x="14021243" y="41547026"/>
            <a:ext cx="12969485" cy="1200329"/>
          </a:xfrm>
          <a:prstGeom prst="rect">
            <a:avLst/>
          </a:prstGeom>
          <a:noFill/>
        </p:spPr>
        <p:txBody>
          <a:bodyPr wrap="square" rtlCol="0">
            <a:spAutoFit/>
          </a:bodyPr>
          <a:lstStyle/>
          <a:p>
            <a:r>
              <a:rPr lang="en-CA" sz="2400" i="1" dirty="0">
                <a:latin typeface="Helvetica" panose="020B0604020202020204" pitchFamily="34" charset="0"/>
                <a:cs typeface="Helvetica" panose="020B0604020202020204" pitchFamily="34" charset="0"/>
              </a:rPr>
              <a:t>Thanks to the Hakai Juvenile Salmon Marine Survival Program, special thanks to Martin Krkosek and Sean Godwin for their assistance and support throughout this project. Thanks as well to the other members of the Krkosek lab for their invaluable feedback. </a:t>
            </a:r>
          </a:p>
        </p:txBody>
      </p:sp>
      <p:sp>
        <p:nvSpPr>
          <p:cNvPr id="8" name="TextBox 7">
            <a:extLst>
              <a:ext uri="{FF2B5EF4-FFF2-40B4-BE49-F238E27FC236}">
                <a16:creationId xmlns:a16="http://schemas.microsoft.com/office/drawing/2014/main" id="{E57066E1-B957-4904-AF40-E26DE635B238}"/>
              </a:ext>
            </a:extLst>
          </p:cNvPr>
          <p:cNvSpPr txBox="1"/>
          <p:nvPr/>
        </p:nvSpPr>
        <p:spPr>
          <a:xfrm>
            <a:off x="353594" y="41742028"/>
            <a:ext cx="1741182" cy="430887"/>
          </a:xfrm>
          <a:prstGeom prst="rect">
            <a:avLst/>
          </a:prstGeom>
          <a:noFill/>
        </p:spPr>
        <p:txBody>
          <a:bodyPr wrap="none" rtlCol="0">
            <a:spAutoFit/>
          </a:bodyPr>
          <a:lstStyle/>
          <a:p>
            <a:r>
              <a:rPr lang="en-CA" sz="2200" b="1" dirty="0">
                <a:latin typeface="Helvetica" panose="020B0604020202020204" pitchFamily="34" charset="0"/>
                <a:cs typeface="Helvetica" panose="020B0604020202020204" pitchFamily="34" charset="0"/>
              </a:rPr>
              <a:t>Affiliations:</a:t>
            </a:r>
          </a:p>
        </p:txBody>
      </p:sp>
      <p:pic>
        <p:nvPicPr>
          <p:cNvPr id="144" name="Picture 143">
            <a:extLst>
              <a:ext uri="{FF2B5EF4-FFF2-40B4-BE49-F238E27FC236}">
                <a16:creationId xmlns:a16="http://schemas.microsoft.com/office/drawing/2014/main" id="{30CCF19B-EFDB-45D4-AC27-7E762746AB2D}"/>
              </a:ext>
            </a:extLst>
          </p:cNvPr>
          <p:cNvPicPr>
            <a:picLocks noChangeAspect="1"/>
          </p:cNvPicPr>
          <p:nvPr/>
        </p:nvPicPr>
        <p:blipFill rotWithShape="1">
          <a:blip r:embed="rId11"/>
          <a:srcRect l="54450" t="34712" r="4961" b="42876"/>
          <a:stretch/>
        </p:blipFill>
        <p:spPr>
          <a:xfrm>
            <a:off x="15599243" y="19441657"/>
            <a:ext cx="1715547" cy="558086"/>
          </a:xfrm>
          <a:prstGeom prst="rect">
            <a:avLst/>
          </a:prstGeom>
        </p:spPr>
      </p:pic>
      <p:pic>
        <p:nvPicPr>
          <p:cNvPr id="145" name="Picture 144">
            <a:extLst>
              <a:ext uri="{FF2B5EF4-FFF2-40B4-BE49-F238E27FC236}">
                <a16:creationId xmlns:a16="http://schemas.microsoft.com/office/drawing/2014/main" id="{42C6D5DB-0936-4039-BF46-DBBC7C94AC4B}"/>
              </a:ext>
            </a:extLst>
          </p:cNvPr>
          <p:cNvPicPr>
            <a:picLocks noChangeAspect="1"/>
          </p:cNvPicPr>
          <p:nvPr/>
        </p:nvPicPr>
        <p:blipFill rotWithShape="1">
          <a:blip r:embed="rId11"/>
          <a:srcRect l="52624" t="60927" r="10492" b="13489"/>
          <a:stretch/>
        </p:blipFill>
        <p:spPr>
          <a:xfrm>
            <a:off x="19506480" y="19448263"/>
            <a:ext cx="1636907" cy="551480"/>
          </a:xfrm>
          <a:prstGeom prst="rect">
            <a:avLst/>
          </a:prstGeom>
        </p:spPr>
      </p:pic>
      <p:sp>
        <p:nvSpPr>
          <p:cNvPr id="146" name="Oval 145">
            <a:extLst>
              <a:ext uri="{FF2B5EF4-FFF2-40B4-BE49-F238E27FC236}">
                <a16:creationId xmlns:a16="http://schemas.microsoft.com/office/drawing/2014/main" id="{C0EFC2E1-7196-4710-A2B1-082D087D2D72}"/>
              </a:ext>
            </a:extLst>
          </p:cNvPr>
          <p:cNvSpPr/>
          <p:nvPr/>
        </p:nvSpPr>
        <p:spPr>
          <a:xfrm>
            <a:off x="19506480" y="19836930"/>
            <a:ext cx="303711" cy="179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48" name="Picture 147">
            <a:extLst>
              <a:ext uri="{FF2B5EF4-FFF2-40B4-BE49-F238E27FC236}">
                <a16:creationId xmlns:a16="http://schemas.microsoft.com/office/drawing/2014/main" id="{B4C9EEF1-D0DA-4345-AA0A-E2F44900F0BA}"/>
              </a:ext>
            </a:extLst>
          </p:cNvPr>
          <p:cNvPicPr>
            <a:picLocks noChangeAspect="1"/>
          </p:cNvPicPr>
          <p:nvPr/>
        </p:nvPicPr>
        <p:blipFill rotWithShape="1">
          <a:blip r:embed="rId11"/>
          <a:srcRect l="-208" t="32919" r="56842" b="38589"/>
          <a:stretch/>
        </p:blipFill>
        <p:spPr>
          <a:xfrm>
            <a:off x="23702180" y="19441657"/>
            <a:ext cx="1472845" cy="558087"/>
          </a:xfrm>
          <a:prstGeom prst="rect">
            <a:avLst/>
          </a:prstGeom>
        </p:spPr>
      </p:pic>
      <p:sp>
        <p:nvSpPr>
          <p:cNvPr id="155" name="Oval 154">
            <a:extLst>
              <a:ext uri="{FF2B5EF4-FFF2-40B4-BE49-F238E27FC236}">
                <a16:creationId xmlns:a16="http://schemas.microsoft.com/office/drawing/2014/main" id="{5AAF1F32-55EF-4148-85B9-D006AFA6BE9A}"/>
              </a:ext>
            </a:extLst>
          </p:cNvPr>
          <p:cNvSpPr/>
          <p:nvPr/>
        </p:nvSpPr>
        <p:spPr>
          <a:xfrm>
            <a:off x="23710070" y="19880347"/>
            <a:ext cx="303711" cy="179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6" name="Oval 155">
            <a:extLst>
              <a:ext uri="{FF2B5EF4-FFF2-40B4-BE49-F238E27FC236}">
                <a16:creationId xmlns:a16="http://schemas.microsoft.com/office/drawing/2014/main" id="{7F68230C-9FA6-479C-B9AB-EB3191C80775}"/>
              </a:ext>
            </a:extLst>
          </p:cNvPr>
          <p:cNvSpPr/>
          <p:nvPr/>
        </p:nvSpPr>
        <p:spPr>
          <a:xfrm>
            <a:off x="24736215" y="19927044"/>
            <a:ext cx="303711" cy="179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7" name="Picture 156">
            <a:extLst>
              <a:ext uri="{FF2B5EF4-FFF2-40B4-BE49-F238E27FC236}">
                <a16:creationId xmlns:a16="http://schemas.microsoft.com/office/drawing/2014/main" id="{BEE818BF-F640-4B91-930C-90CDFA719F40}"/>
              </a:ext>
            </a:extLst>
          </p:cNvPr>
          <p:cNvPicPr>
            <a:picLocks noChangeAspect="1"/>
          </p:cNvPicPr>
          <p:nvPr/>
        </p:nvPicPr>
        <p:blipFill rotWithShape="1">
          <a:blip r:embed="rId11"/>
          <a:srcRect l="54450" t="34712" r="4961" b="42876"/>
          <a:stretch/>
        </p:blipFill>
        <p:spPr>
          <a:xfrm>
            <a:off x="15678776" y="26134507"/>
            <a:ext cx="1715547" cy="558086"/>
          </a:xfrm>
          <a:prstGeom prst="rect">
            <a:avLst/>
          </a:prstGeom>
        </p:spPr>
      </p:pic>
      <p:pic>
        <p:nvPicPr>
          <p:cNvPr id="158" name="Picture 157">
            <a:extLst>
              <a:ext uri="{FF2B5EF4-FFF2-40B4-BE49-F238E27FC236}">
                <a16:creationId xmlns:a16="http://schemas.microsoft.com/office/drawing/2014/main" id="{81CD8AE4-12EF-4B7D-B16B-6DA02F6B3D8A}"/>
              </a:ext>
            </a:extLst>
          </p:cNvPr>
          <p:cNvPicPr>
            <a:picLocks noChangeAspect="1"/>
          </p:cNvPicPr>
          <p:nvPr/>
        </p:nvPicPr>
        <p:blipFill rotWithShape="1">
          <a:blip r:embed="rId11"/>
          <a:srcRect l="52624" t="60927" r="10492" b="13489"/>
          <a:stretch/>
        </p:blipFill>
        <p:spPr>
          <a:xfrm>
            <a:off x="19586013" y="26141113"/>
            <a:ext cx="1636907" cy="551480"/>
          </a:xfrm>
          <a:prstGeom prst="rect">
            <a:avLst/>
          </a:prstGeom>
        </p:spPr>
      </p:pic>
      <p:sp>
        <p:nvSpPr>
          <p:cNvPr id="159" name="Oval 158">
            <a:extLst>
              <a:ext uri="{FF2B5EF4-FFF2-40B4-BE49-F238E27FC236}">
                <a16:creationId xmlns:a16="http://schemas.microsoft.com/office/drawing/2014/main" id="{A03B025B-AF05-4376-A02C-B1FF07D2006A}"/>
              </a:ext>
            </a:extLst>
          </p:cNvPr>
          <p:cNvSpPr/>
          <p:nvPr/>
        </p:nvSpPr>
        <p:spPr>
          <a:xfrm>
            <a:off x="19586708" y="26552216"/>
            <a:ext cx="303711" cy="179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60" name="Picture 159">
            <a:extLst>
              <a:ext uri="{FF2B5EF4-FFF2-40B4-BE49-F238E27FC236}">
                <a16:creationId xmlns:a16="http://schemas.microsoft.com/office/drawing/2014/main" id="{79DB5CA0-1BEC-4778-8C10-788BACBDD7B8}"/>
              </a:ext>
            </a:extLst>
          </p:cNvPr>
          <p:cNvPicPr>
            <a:picLocks noChangeAspect="1"/>
          </p:cNvPicPr>
          <p:nvPr/>
        </p:nvPicPr>
        <p:blipFill rotWithShape="1">
          <a:blip r:embed="rId11"/>
          <a:srcRect l="-208" t="32919" r="56842" b="38589"/>
          <a:stretch/>
        </p:blipFill>
        <p:spPr>
          <a:xfrm>
            <a:off x="23781713" y="26134507"/>
            <a:ext cx="1472845" cy="558087"/>
          </a:xfrm>
          <a:prstGeom prst="rect">
            <a:avLst/>
          </a:prstGeom>
        </p:spPr>
      </p:pic>
      <p:sp>
        <p:nvSpPr>
          <p:cNvPr id="161" name="Oval 160">
            <a:extLst>
              <a:ext uri="{FF2B5EF4-FFF2-40B4-BE49-F238E27FC236}">
                <a16:creationId xmlns:a16="http://schemas.microsoft.com/office/drawing/2014/main" id="{B674B16D-1479-441A-8A35-E9FC88C5A58E}"/>
              </a:ext>
            </a:extLst>
          </p:cNvPr>
          <p:cNvSpPr/>
          <p:nvPr/>
        </p:nvSpPr>
        <p:spPr>
          <a:xfrm>
            <a:off x="23789603" y="26573197"/>
            <a:ext cx="303711" cy="179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6" name="Oval 165">
            <a:extLst>
              <a:ext uri="{FF2B5EF4-FFF2-40B4-BE49-F238E27FC236}">
                <a16:creationId xmlns:a16="http://schemas.microsoft.com/office/drawing/2014/main" id="{BB3ABC3E-7B13-4C50-A368-52C2B7C4D456}"/>
              </a:ext>
            </a:extLst>
          </p:cNvPr>
          <p:cNvSpPr/>
          <p:nvPr/>
        </p:nvSpPr>
        <p:spPr>
          <a:xfrm>
            <a:off x="24815748" y="26619894"/>
            <a:ext cx="303711" cy="179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67" name="Picture 166">
            <a:extLst>
              <a:ext uri="{FF2B5EF4-FFF2-40B4-BE49-F238E27FC236}">
                <a16:creationId xmlns:a16="http://schemas.microsoft.com/office/drawing/2014/main" id="{5BD86683-F8F1-4710-B228-E7F1CB9655D3}"/>
              </a:ext>
            </a:extLst>
          </p:cNvPr>
          <p:cNvPicPr>
            <a:picLocks noChangeAspect="1"/>
          </p:cNvPicPr>
          <p:nvPr/>
        </p:nvPicPr>
        <p:blipFill>
          <a:blip r:embed="rId12"/>
          <a:stretch>
            <a:fillRect/>
          </a:stretch>
        </p:blipFill>
        <p:spPr>
          <a:xfrm>
            <a:off x="5749213" y="18743589"/>
            <a:ext cx="618019" cy="991498"/>
          </a:xfrm>
          <a:prstGeom prst="rect">
            <a:avLst/>
          </a:prstGeom>
        </p:spPr>
      </p:pic>
      <p:pic>
        <p:nvPicPr>
          <p:cNvPr id="169" name="Picture 168">
            <a:extLst>
              <a:ext uri="{FF2B5EF4-FFF2-40B4-BE49-F238E27FC236}">
                <a16:creationId xmlns:a16="http://schemas.microsoft.com/office/drawing/2014/main" id="{EBFB119F-762F-41DF-9E0E-4329E4D7AD3A}"/>
              </a:ext>
            </a:extLst>
          </p:cNvPr>
          <p:cNvPicPr>
            <a:picLocks noChangeAspect="1"/>
          </p:cNvPicPr>
          <p:nvPr/>
        </p:nvPicPr>
        <p:blipFill rotWithShape="1">
          <a:blip r:embed="rId13"/>
          <a:srcRect l="40981"/>
          <a:stretch/>
        </p:blipFill>
        <p:spPr>
          <a:xfrm>
            <a:off x="12281919" y="18712425"/>
            <a:ext cx="527028" cy="1347036"/>
          </a:xfrm>
          <a:prstGeom prst="rect">
            <a:avLst/>
          </a:prstGeom>
        </p:spPr>
      </p:pic>
      <p:sp>
        <p:nvSpPr>
          <p:cNvPr id="170" name="Rectangle 169">
            <a:extLst>
              <a:ext uri="{FF2B5EF4-FFF2-40B4-BE49-F238E27FC236}">
                <a16:creationId xmlns:a16="http://schemas.microsoft.com/office/drawing/2014/main" id="{495BC0A9-7495-4297-BAEE-05B53D8D9C00}"/>
              </a:ext>
            </a:extLst>
          </p:cNvPr>
          <p:cNvSpPr/>
          <p:nvPr/>
        </p:nvSpPr>
        <p:spPr>
          <a:xfrm>
            <a:off x="12223505" y="18707389"/>
            <a:ext cx="109341" cy="624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1" name="Rectangle 170">
            <a:extLst>
              <a:ext uri="{FF2B5EF4-FFF2-40B4-BE49-F238E27FC236}">
                <a16:creationId xmlns:a16="http://schemas.microsoft.com/office/drawing/2014/main" id="{392D2008-4BD8-4E1A-BDDD-C81AF4B50C01}"/>
              </a:ext>
            </a:extLst>
          </p:cNvPr>
          <p:cNvSpPr/>
          <p:nvPr/>
        </p:nvSpPr>
        <p:spPr>
          <a:xfrm>
            <a:off x="12545433" y="19990361"/>
            <a:ext cx="216754" cy="69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2" name="Oval 171">
            <a:extLst>
              <a:ext uri="{FF2B5EF4-FFF2-40B4-BE49-F238E27FC236}">
                <a16:creationId xmlns:a16="http://schemas.microsoft.com/office/drawing/2014/main" id="{A43C56BF-0EF4-4E99-89A9-CB8E5D359D66}"/>
              </a:ext>
            </a:extLst>
          </p:cNvPr>
          <p:cNvSpPr/>
          <p:nvPr/>
        </p:nvSpPr>
        <p:spPr>
          <a:xfrm>
            <a:off x="15599243" y="26630860"/>
            <a:ext cx="303711" cy="179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0" name="Group 9">
            <a:extLst>
              <a:ext uri="{FF2B5EF4-FFF2-40B4-BE49-F238E27FC236}">
                <a16:creationId xmlns:a16="http://schemas.microsoft.com/office/drawing/2014/main" id="{35BE8355-4F3E-4206-A604-9B9CD3923C32}"/>
              </a:ext>
            </a:extLst>
          </p:cNvPr>
          <p:cNvGrpSpPr/>
          <p:nvPr/>
        </p:nvGrpSpPr>
        <p:grpSpPr>
          <a:xfrm>
            <a:off x="1214959" y="4879579"/>
            <a:ext cx="11547228" cy="7136690"/>
            <a:chOff x="1214959" y="5049377"/>
            <a:chExt cx="11376093" cy="7278059"/>
          </a:xfrm>
        </p:grpSpPr>
        <p:grpSp>
          <p:nvGrpSpPr>
            <p:cNvPr id="2" name="Group 1">
              <a:extLst>
                <a:ext uri="{FF2B5EF4-FFF2-40B4-BE49-F238E27FC236}">
                  <a16:creationId xmlns:a16="http://schemas.microsoft.com/office/drawing/2014/main" id="{388EC8CE-F6DE-4812-B795-B98D6C24AF80}"/>
                </a:ext>
              </a:extLst>
            </p:cNvPr>
            <p:cNvGrpSpPr/>
            <p:nvPr/>
          </p:nvGrpSpPr>
          <p:grpSpPr>
            <a:xfrm>
              <a:off x="1214959" y="5049377"/>
              <a:ext cx="11376093" cy="7278059"/>
              <a:chOff x="45236" y="4887826"/>
              <a:chExt cx="12288084" cy="8105359"/>
            </a:xfrm>
          </p:grpSpPr>
          <p:grpSp>
            <p:nvGrpSpPr>
              <p:cNvPr id="58" name="Group 57">
                <a:extLst>
                  <a:ext uri="{FF2B5EF4-FFF2-40B4-BE49-F238E27FC236}">
                    <a16:creationId xmlns:a16="http://schemas.microsoft.com/office/drawing/2014/main" id="{268BB84D-9510-43AC-8FDD-F2020A8AA86D}"/>
                  </a:ext>
                </a:extLst>
              </p:cNvPr>
              <p:cNvGrpSpPr/>
              <p:nvPr/>
            </p:nvGrpSpPr>
            <p:grpSpPr>
              <a:xfrm>
                <a:off x="3892248" y="4887826"/>
                <a:ext cx="4342690" cy="3041177"/>
                <a:chOff x="4580994" y="4908385"/>
                <a:chExt cx="4769430" cy="3114147"/>
              </a:xfrm>
            </p:grpSpPr>
            <p:sp>
              <p:nvSpPr>
                <p:cNvPr id="97" name="Oval 96">
                  <a:extLst>
                    <a:ext uri="{FF2B5EF4-FFF2-40B4-BE49-F238E27FC236}">
                      <a16:creationId xmlns:a16="http://schemas.microsoft.com/office/drawing/2014/main" id="{E15BA2FB-A9B5-46FF-9C62-7930CBC8A411}"/>
                    </a:ext>
                  </a:extLst>
                </p:cNvPr>
                <p:cNvSpPr/>
                <p:nvPr/>
              </p:nvSpPr>
              <p:spPr>
                <a:xfrm>
                  <a:off x="4580994" y="4908385"/>
                  <a:ext cx="4769430" cy="31141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6" name="Picture 35">
                  <a:extLst>
                    <a:ext uri="{FF2B5EF4-FFF2-40B4-BE49-F238E27FC236}">
                      <a16:creationId xmlns:a16="http://schemas.microsoft.com/office/drawing/2014/main" id="{925BE66A-4BCB-486D-8E8D-BDA1ECED9F4E}"/>
                    </a:ext>
                  </a:extLst>
                </p:cNvPr>
                <p:cNvPicPr>
                  <a:picLocks noChangeAspect="1"/>
                </p:cNvPicPr>
                <p:nvPr/>
              </p:nvPicPr>
              <p:blipFill rotWithShape="1">
                <a:blip r:embed="rId14">
                  <a:extLst>
                    <a:ext uri="{28A0092B-C50C-407E-A947-70E740481C1C}">
                      <a14:useLocalDpi xmlns:a14="http://schemas.microsoft.com/office/drawing/2010/main" val="0"/>
                    </a:ext>
                  </a:extLst>
                </a:blip>
                <a:srcRect t="28946"/>
                <a:stretch/>
              </p:blipFill>
              <p:spPr>
                <a:xfrm>
                  <a:off x="6407529" y="6231948"/>
                  <a:ext cx="865612" cy="331182"/>
                </a:xfrm>
                <a:prstGeom prst="rect">
                  <a:avLst/>
                </a:prstGeom>
              </p:spPr>
            </p:pic>
            <p:pic>
              <p:nvPicPr>
                <p:cNvPr id="131" name="Picture 130">
                  <a:extLst>
                    <a:ext uri="{FF2B5EF4-FFF2-40B4-BE49-F238E27FC236}">
                      <a16:creationId xmlns:a16="http://schemas.microsoft.com/office/drawing/2014/main" id="{302FDF41-C498-42D6-B3B0-B5ABBCDCF120}"/>
                    </a:ext>
                  </a:extLst>
                </p:cNvPr>
                <p:cNvPicPr>
                  <a:picLocks noChangeAspect="1"/>
                </p:cNvPicPr>
                <p:nvPr/>
              </p:nvPicPr>
              <p:blipFill rotWithShape="1">
                <a:blip r:embed="rId14">
                  <a:extLst>
                    <a:ext uri="{28A0092B-C50C-407E-A947-70E740481C1C}">
                      <a14:useLocalDpi xmlns:a14="http://schemas.microsoft.com/office/drawing/2010/main" val="0"/>
                    </a:ext>
                  </a:extLst>
                </a:blip>
                <a:srcRect t="28946"/>
                <a:stretch/>
              </p:blipFill>
              <p:spPr>
                <a:xfrm>
                  <a:off x="5165162" y="6021276"/>
                  <a:ext cx="865612" cy="331182"/>
                </a:xfrm>
                <a:prstGeom prst="rect">
                  <a:avLst/>
                </a:prstGeom>
              </p:spPr>
            </p:pic>
            <p:pic>
              <p:nvPicPr>
                <p:cNvPr id="132" name="Picture 131">
                  <a:extLst>
                    <a:ext uri="{FF2B5EF4-FFF2-40B4-BE49-F238E27FC236}">
                      <a16:creationId xmlns:a16="http://schemas.microsoft.com/office/drawing/2014/main" id="{E4E987D6-941A-4666-8B69-144783E4F820}"/>
                    </a:ext>
                  </a:extLst>
                </p:cNvPr>
                <p:cNvPicPr>
                  <a:picLocks noChangeAspect="1"/>
                </p:cNvPicPr>
                <p:nvPr/>
              </p:nvPicPr>
              <p:blipFill rotWithShape="1">
                <a:blip r:embed="rId14">
                  <a:extLst>
                    <a:ext uri="{28A0092B-C50C-407E-A947-70E740481C1C}">
                      <a14:useLocalDpi xmlns:a14="http://schemas.microsoft.com/office/drawing/2010/main" val="0"/>
                    </a:ext>
                  </a:extLst>
                </a:blip>
                <a:srcRect t="28946"/>
                <a:stretch/>
              </p:blipFill>
              <p:spPr>
                <a:xfrm>
                  <a:off x="7851969" y="5888381"/>
                  <a:ext cx="865612" cy="331182"/>
                </a:xfrm>
                <a:prstGeom prst="rect">
                  <a:avLst/>
                </a:prstGeom>
              </p:spPr>
            </p:pic>
            <p:pic>
              <p:nvPicPr>
                <p:cNvPr id="133" name="Picture 132">
                  <a:extLst>
                    <a:ext uri="{FF2B5EF4-FFF2-40B4-BE49-F238E27FC236}">
                      <a16:creationId xmlns:a16="http://schemas.microsoft.com/office/drawing/2014/main" id="{D60290D8-705B-443C-91EF-0160A65ADACB}"/>
                    </a:ext>
                  </a:extLst>
                </p:cNvPr>
                <p:cNvPicPr>
                  <a:picLocks noChangeAspect="1"/>
                </p:cNvPicPr>
                <p:nvPr/>
              </p:nvPicPr>
              <p:blipFill rotWithShape="1">
                <a:blip r:embed="rId14">
                  <a:extLst>
                    <a:ext uri="{28A0092B-C50C-407E-A947-70E740481C1C}">
                      <a14:useLocalDpi xmlns:a14="http://schemas.microsoft.com/office/drawing/2010/main" val="0"/>
                    </a:ext>
                  </a:extLst>
                </a:blip>
                <a:srcRect t="28946"/>
                <a:stretch/>
              </p:blipFill>
              <p:spPr>
                <a:xfrm>
                  <a:off x="6778573" y="6713537"/>
                  <a:ext cx="865612" cy="331182"/>
                </a:xfrm>
                <a:prstGeom prst="rect">
                  <a:avLst/>
                </a:prstGeom>
              </p:spPr>
            </p:pic>
            <p:pic>
              <p:nvPicPr>
                <p:cNvPr id="134" name="Picture 133">
                  <a:extLst>
                    <a:ext uri="{FF2B5EF4-FFF2-40B4-BE49-F238E27FC236}">
                      <a16:creationId xmlns:a16="http://schemas.microsoft.com/office/drawing/2014/main" id="{0F1F5AF0-4960-49F4-B9F2-E6F820EC5E7B}"/>
                    </a:ext>
                  </a:extLst>
                </p:cNvPr>
                <p:cNvPicPr>
                  <a:picLocks noChangeAspect="1"/>
                </p:cNvPicPr>
                <p:nvPr/>
              </p:nvPicPr>
              <p:blipFill rotWithShape="1">
                <a:blip r:embed="rId14">
                  <a:extLst>
                    <a:ext uri="{28A0092B-C50C-407E-A947-70E740481C1C}">
                      <a14:useLocalDpi xmlns:a14="http://schemas.microsoft.com/office/drawing/2010/main" val="0"/>
                    </a:ext>
                  </a:extLst>
                </a:blip>
                <a:srcRect t="28946"/>
                <a:stretch/>
              </p:blipFill>
              <p:spPr>
                <a:xfrm>
                  <a:off x="7294023" y="7326860"/>
                  <a:ext cx="865612" cy="331182"/>
                </a:xfrm>
                <a:prstGeom prst="rect">
                  <a:avLst/>
                </a:prstGeom>
              </p:spPr>
            </p:pic>
            <p:pic>
              <p:nvPicPr>
                <p:cNvPr id="135" name="Picture 134">
                  <a:extLst>
                    <a:ext uri="{FF2B5EF4-FFF2-40B4-BE49-F238E27FC236}">
                      <a16:creationId xmlns:a16="http://schemas.microsoft.com/office/drawing/2014/main" id="{62CA03EA-F88B-44FE-902F-0E016C6B6EFF}"/>
                    </a:ext>
                  </a:extLst>
                </p:cNvPr>
                <p:cNvPicPr>
                  <a:picLocks noChangeAspect="1"/>
                </p:cNvPicPr>
                <p:nvPr/>
              </p:nvPicPr>
              <p:blipFill rotWithShape="1">
                <a:blip r:embed="rId14">
                  <a:extLst>
                    <a:ext uri="{28A0092B-C50C-407E-A947-70E740481C1C}">
                      <a14:useLocalDpi xmlns:a14="http://schemas.microsoft.com/office/drawing/2010/main" val="0"/>
                    </a:ext>
                  </a:extLst>
                </a:blip>
                <a:srcRect t="28946"/>
                <a:stretch/>
              </p:blipFill>
              <p:spPr>
                <a:xfrm>
                  <a:off x="5734989" y="7271062"/>
                  <a:ext cx="865612" cy="331182"/>
                </a:xfrm>
                <a:prstGeom prst="rect">
                  <a:avLst/>
                </a:prstGeom>
              </p:spPr>
            </p:pic>
            <p:pic>
              <p:nvPicPr>
                <p:cNvPr id="136" name="Picture 135">
                  <a:extLst>
                    <a:ext uri="{FF2B5EF4-FFF2-40B4-BE49-F238E27FC236}">
                      <a16:creationId xmlns:a16="http://schemas.microsoft.com/office/drawing/2014/main" id="{2520CA97-3DA3-4017-8EEC-56445A206461}"/>
                    </a:ext>
                  </a:extLst>
                </p:cNvPr>
                <p:cNvPicPr>
                  <a:picLocks noChangeAspect="1"/>
                </p:cNvPicPr>
                <p:nvPr/>
              </p:nvPicPr>
              <p:blipFill rotWithShape="1">
                <a:blip r:embed="rId14">
                  <a:extLst>
                    <a:ext uri="{28A0092B-C50C-407E-A947-70E740481C1C}">
                      <a14:useLocalDpi xmlns:a14="http://schemas.microsoft.com/office/drawing/2010/main" val="0"/>
                    </a:ext>
                  </a:extLst>
                </a:blip>
                <a:srcRect t="28946"/>
                <a:stretch/>
              </p:blipFill>
              <p:spPr>
                <a:xfrm>
                  <a:off x="5302182" y="6538076"/>
                  <a:ext cx="865612" cy="331182"/>
                </a:xfrm>
                <a:prstGeom prst="rect">
                  <a:avLst/>
                </a:prstGeom>
              </p:spPr>
            </p:pic>
            <p:pic>
              <p:nvPicPr>
                <p:cNvPr id="137" name="Picture 136">
                  <a:extLst>
                    <a:ext uri="{FF2B5EF4-FFF2-40B4-BE49-F238E27FC236}">
                      <a16:creationId xmlns:a16="http://schemas.microsoft.com/office/drawing/2014/main" id="{D375BD2D-2FE6-4F33-B506-C33D8358A1D6}"/>
                    </a:ext>
                  </a:extLst>
                </p:cNvPr>
                <p:cNvPicPr>
                  <a:picLocks noChangeAspect="1"/>
                </p:cNvPicPr>
                <p:nvPr/>
              </p:nvPicPr>
              <p:blipFill rotWithShape="1">
                <a:blip r:embed="rId14">
                  <a:extLst>
                    <a:ext uri="{28A0092B-C50C-407E-A947-70E740481C1C}">
                      <a14:useLocalDpi xmlns:a14="http://schemas.microsoft.com/office/drawing/2010/main" val="0"/>
                    </a:ext>
                  </a:extLst>
                </a:blip>
                <a:srcRect t="28946"/>
                <a:stretch/>
              </p:blipFill>
              <p:spPr>
                <a:xfrm>
                  <a:off x="7906079" y="6742112"/>
                  <a:ext cx="865612" cy="331182"/>
                </a:xfrm>
                <a:prstGeom prst="rect">
                  <a:avLst/>
                </a:prstGeom>
              </p:spPr>
            </p:pic>
          </p:grpSp>
          <p:grpSp>
            <p:nvGrpSpPr>
              <p:cNvPr id="41" name="Group 40">
                <a:extLst>
                  <a:ext uri="{FF2B5EF4-FFF2-40B4-BE49-F238E27FC236}">
                    <a16:creationId xmlns:a16="http://schemas.microsoft.com/office/drawing/2014/main" id="{BE68B75A-8F19-423F-BC51-C2C4DFB84123}"/>
                  </a:ext>
                </a:extLst>
              </p:cNvPr>
              <p:cNvGrpSpPr/>
              <p:nvPr/>
            </p:nvGrpSpPr>
            <p:grpSpPr>
              <a:xfrm>
                <a:off x="45236" y="9952008"/>
                <a:ext cx="4342690" cy="3041177"/>
                <a:chOff x="88702" y="11609901"/>
                <a:chExt cx="4769430" cy="3114147"/>
              </a:xfrm>
            </p:grpSpPr>
            <p:sp>
              <p:nvSpPr>
                <p:cNvPr id="119" name="Oval 118">
                  <a:extLst>
                    <a:ext uri="{FF2B5EF4-FFF2-40B4-BE49-F238E27FC236}">
                      <a16:creationId xmlns:a16="http://schemas.microsoft.com/office/drawing/2014/main" id="{0E5F3CFB-95A9-48CA-B08F-5541B9056A2B}"/>
                    </a:ext>
                  </a:extLst>
                </p:cNvPr>
                <p:cNvSpPr/>
                <p:nvPr/>
              </p:nvSpPr>
              <p:spPr>
                <a:xfrm>
                  <a:off x="88702" y="11609901"/>
                  <a:ext cx="4769430" cy="31141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6" name="Picture 15">
                  <a:extLst>
                    <a:ext uri="{FF2B5EF4-FFF2-40B4-BE49-F238E27FC236}">
                      <a16:creationId xmlns:a16="http://schemas.microsoft.com/office/drawing/2014/main" id="{65096DBB-CE30-4F18-ADE4-8CDEA1CD208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221621" y="12957539"/>
                  <a:ext cx="1705085" cy="473161"/>
                </a:xfrm>
                <a:prstGeom prst="rect">
                  <a:avLst/>
                </a:prstGeom>
              </p:spPr>
            </p:pic>
            <p:pic>
              <p:nvPicPr>
                <p:cNvPr id="128" name="Picture 127">
                  <a:extLst>
                    <a:ext uri="{FF2B5EF4-FFF2-40B4-BE49-F238E27FC236}">
                      <a16:creationId xmlns:a16="http://schemas.microsoft.com/office/drawing/2014/main" id="{8E0673F3-2778-400A-A6A0-704D48852AF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77131" y="13538077"/>
                  <a:ext cx="1705085" cy="473161"/>
                </a:xfrm>
                <a:prstGeom prst="rect">
                  <a:avLst/>
                </a:prstGeom>
              </p:spPr>
            </p:pic>
            <p:pic>
              <p:nvPicPr>
                <p:cNvPr id="129" name="Picture 128">
                  <a:extLst>
                    <a:ext uri="{FF2B5EF4-FFF2-40B4-BE49-F238E27FC236}">
                      <a16:creationId xmlns:a16="http://schemas.microsoft.com/office/drawing/2014/main" id="{7708F812-1839-4237-A629-CB61EB1106C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82216" y="13893156"/>
                  <a:ext cx="1705085" cy="473161"/>
                </a:xfrm>
                <a:prstGeom prst="rect">
                  <a:avLst/>
                </a:prstGeom>
              </p:spPr>
            </p:pic>
          </p:grpSp>
          <p:grpSp>
            <p:nvGrpSpPr>
              <p:cNvPr id="38" name="Group 37">
                <a:extLst>
                  <a:ext uri="{FF2B5EF4-FFF2-40B4-BE49-F238E27FC236}">
                    <a16:creationId xmlns:a16="http://schemas.microsoft.com/office/drawing/2014/main" id="{2503805D-87E5-45D8-85FE-621B366E037A}"/>
                  </a:ext>
                </a:extLst>
              </p:cNvPr>
              <p:cNvGrpSpPr/>
              <p:nvPr/>
            </p:nvGrpSpPr>
            <p:grpSpPr>
              <a:xfrm>
                <a:off x="7990630" y="9843044"/>
                <a:ext cx="4342690" cy="3041177"/>
                <a:chOff x="8919471" y="8527443"/>
                <a:chExt cx="4769430" cy="3114147"/>
              </a:xfrm>
            </p:grpSpPr>
            <p:grpSp>
              <p:nvGrpSpPr>
                <p:cNvPr id="26" name="Group 25">
                  <a:extLst>
                    <a:ext uri="{FF2B5EF4-FFF2-40B4-BE49-F238E27FC236}">
                      <a16:creationId xmlns:a16="http://schemas.microsoft.com/office/drawing/2014/main" id="{87B4F936-285D-4E66-A07C-39906E385544}"/>
                    </a:ext>
                  </a:extLst>
                </p:cNvPr>
                <p:cNvGrpSpPr/>
                <p:nvPr/>
              </p:nvGrpSpPr>
              <p:grpSpPr>
                <a:xfrm>
                  <a:off x="10365518" y="10564214"/>
                  <a:ext cx="2473961" cy="940766"/>
                  <a:chOff x="10099180" y="4781807"/>
                  <a:chExt cx="5026520" cy="1527421"/>
                </a:xfrm>
              </p:grpSpPr>
              <p:grpSp>
                <p:nvGrpSpPr>
                  <p:cNvPr id="24" name="Group 23">
                    <a:extLst>
                      <a:ext uri="{FF2B5EF4-FFF2-40B4-BE49-F238E27FC236}">
                        <a16:creationId xmlns:a16="http://schemas.microsoft.com/office/drawing/2014/main" id="{5B952825-CE0E-4810-9548-F2D12A91EF8E}"/>
                      </a:ext>
                    </a:extLst>
                  </p:cNvPr>
                  <p:cNvGrpSpPr/>
                  <p:nvPr/>
                </p:nvGrpSpPr>
                <p:grpSpPr>
                  <a:xfrm>
                    <a:off x="10099180" y="4781807"/>
                    <a:ext cx="5026520" cy="1527421"/>
                    <a:chOff x="10099180" y="4781807"/>
                    <a:chExt cx="5026520" cy="1527421"/>
                  </a:xfrm>
                </p:grpSpPr>
                <p:pic>
                  <p:nvPicPr>
                    <p:cNvPr id="21" name="Picture 20">
                      <a:extLst>
                        <a:ext uri="{FF2B5EF4-FFF2-40B4-BE49-F238E27FC236}">
                          <a16:creationId xmlns:a16="http://schemas.microsoft.com/office/drawing/2014/main" id="{0C22DEBB-A7E3-4194-8AFE-D0E4443A1188}"/>
                        </a:ext>
                      </a:extLst>
                    </p:cNvPr>
                    <p:cNvPicPr>
                      <a:picLocks noChangeAspect="1"/>
                    </p:cNvPicPr>
                    <p:nvPr/>
                  </p:nvPicPr>
                  <p:blipFill rotWithShape="1">
                    <a:blip r:embed="rId11"/>
                    <a:srcRect l="-208" t="32919" r="56842" b="38589"/>
                    <a:stretch/>
                  </p:blipFill>
                  <p:spPr>
                    <a:xfrm>
                      <a:off x="10099180" y="4781807"/>
                      <a:ext cx="3550017" cy="1033316"/>
                    </a:xfrm>
                    <a:prstGeom prst="rect">
                      <a:avLst/>
                    </a:prstGeom>
                  </p:spPr>
                </p:pic>
                <p:sp>
                  <p:nvSpPr>
                    <p:cNvPr id="23" name="Oval 22">
                      <a:extLst>
                        <a:ext uri="{FF2B5EF4-FFF2-40B4-BE49-F238E27FC236}">
                          <a16:creationId xmlns:a16="http://schemas.microsoft.com/office/drawing/2014/main" id="{5E2A19B6-ACF6-4197-B8AE-6DBCD920006B}"/>
                        </a:ext>
                      </a:extLst>
                    </p:cNvPr>
                    <p:cNvSpPr/>
                    <p:nvPr/>
                  </p:nvSpPr>
                  <p:spPr>
                    <a:xfrm>
                      <a:off x="14611350" y="6032937"/>
                      <a:ext cx="514350" cy="2762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5" name="Oval 24">
                    <a:extLst>
                      <a:ext uri="{FF2B5EF4-FFF2-40B4-BE49-F238E27FC236}">
                        <a16:creationId xmlns:a16="http://schemas.microsoft.com/office/drawing/2014/main" id="{50CB318B-AA67-4F78-BDDC-15D5D8F1ED53}"/>
                      </a:ext>
                    </a:extLst>
                  </p:cNvPr>
                  <p:cNvSpPr/>
                  <p:nvPr/>
                </p:nvSpPr>
                <p:spPr>
                  <a:xfrm>
                    <a:off x="12592525" y="5670989"/>
                    <a:ext cx="875047" cy="47823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8" name="Group 27">
                  <a:extLst>
                    <a:ext uri="{FF2B5EF4-FFF2-40B4-BE49-F238E27FC236}">
                      <a16:creationId xmlns:a16="http://schemas.microsoft.com/office/drawing/2014/main" id="{D68EADE4-577C-4629-B5ED-92EC5EE57416}"/>
                    </a:ext>
                  </a:extLst>
                </p:cNvPr>
                <p:cNvGrpSpPr/>
                <p:nvPr/>
              </p:nvGrpSpPr>
              <p:grpSpPr>
                <a:xfrm>
                  <a:off x="11639358" y="9920041"/>
                  <a:ext cx="1995424" cy="662287"/>
                  <a:chOff x="2338272" y="6564273"/>
                  <a:chExt cx="3102662" cy="1047013"/>
                </a:xfrm>
              </p:grpSpPr>
              <p:pic>
                <p:nvPicPr>
                  <p:cNvPr id="20" name="Picture 19">
                    <a:extLst>
                      <a:ext uri="{FF2B5EF4-FFF2-40B4-BE49-F238E27FC236}">
                        <a16:creationId xmlns:a16="http://schemas.microsoft.com/office/drawing/2014/main" id="{75229B03-0EC4-41D2-8B84-AED34BF327AA}"/>
                      </a:ext>
                    </a:extLst>
                  </p:cNvPr>
                  <p:cNvPicPr>
                    <a:picLocks noChangeAspect="1"/>
                  </p:cNvPicPr>
                  <p:nvPr/>
                </p:nvPicPr>
                <p:blipFill rotWithShape="1">
                  <a:blip r:embed="rId11"/>
                  <a:srcRect l="52624" t="60927" r="10492" b="13489"/>
                  <a:stretch/>
                </p:blipFill>
                <p:spPr>
                  <a:xfrm>
                    <a:off x="2421525" y="6564273"/>
                    <a:ext cx="3019409" cy="994236"/>
                  </a:xfrm>
                  <a:prstGeom prst="rect">
                    <a:avLst/>
                  </a:prstGeom>
                </p:spPr>
              </p:pic>
              <p:sp>
                <p:nvSpPr>
                  <p:cNvPr id="27" name="Oval 26">
                    <a:extLst>
                      <a:ext uri="{FF2B5EF4-FFF2-40B4-BE49-F238E27FC236}">
                        <a16:creationId xmlns:a16="http://schemas.microsoft.com/office/drawing/2014/main" id="{4E1DD438-6369-43E5-A7C9-23EA1004B04E}"/>
                      </a:ext>
                    </a:extLst>
                  </p:cNvPr>
                  <p:cNvSpPr/>
                  <p:nvPr/>
                </p:nvSpPr>
                <p:spPr>
                  <a:xfrm>
                    <a:off x="2338272" y="7288371"/>
                    <a:ext cx="560220" cy="3229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0" name="Group 29">
                  <a:extLst>
                    <a:ext uri="{FF2B5EF4-FFF2-40B4-BE49-F238E27FC236}">
                      <a16:creationId xmlns:a16="http://schemas.microsoft.com/office/drawing/2014/main" id="{635D160E-BD29-464A-A9D9-F712C5FC688B}"/>
                    </a:ext>
                  </a:extLst>
                </p:cNvPr>
                <p:cNvGrpSpPr/>
                <p:nvPr/>
              </p:nvGrpSpPr>
              <p:grpSpPr>
                <a:xfrm>
                  <a:off x="9146333" y="9711338"/>
                  <a:ext cx="2091306" cy="944012"/>
                  <a:chOff x="23070742" y="4866654"/>
                  <a:chExt cx="3414257" cy="1356581"/>
                </a:xfrm>
              </p:grpSpPr>
              <p:pic>
                <p:nvPicPr>
                  <p:cNvPr id="22" name="Picture 21">
                    <a:extLst>
                      <a:ext uri="{FF2B5EF4-FFF2-40B4-BE49-F238E27FC236}">
                        <a16:creationId xmlns:a16="http://schemas.microsoft.com/office/drawing/2014/main" id="{9359D523-3723-4355-ACB3-5D3899434766}"/>
                      </a:ext>
                    </a:extLst>
                  </p:cNvPr>
                  <p:cNvPicPr>
                    <a:picLocks noChangeAspect="1"/>
                  </p:cNvPicPr>
                  <p:nvPr/>
                </p:nvPicPr>
                <p:blipFill rotWithShape="1">
                  <a:blip r:embed="rId11"/>
                  <a:srcRect l="54450" t="34712" r="4961" b="42876"/>
                  <a:stretch/>
                </p:blipFill>
                <p:spPr>
                  <a:xfrm>
                    <a:off x="23162384" y="4866654"/>
                    <a:ext cx="3322615" cy="914584"/>
                  </a:xfrm>
                  <a:prstGeom prst="rect">
                    <a:avLst/>
                  </a:prstGeom>
                </p:spPr>
              </p:pic>
              <p:sp>
                <p:nvSpPr>
                  <p:cNvPr id="29" name="Oval 28">
                    <a:extLst>
                      <a:ext uri="{FF2B5EF4-FFF2-40B4-BE49-F238E27FC236}">
                        <a16:creationId xmlns:a16="http://schemas.microsoft.com/office/drawing/2014/main" id="{7BB81960-5C0F-4CF5-88A8-40A6E9BDD438}"/>
                      </a:ext>
                    </a:extLst>
                  </p:cNvPr>
                  <p:cNvSpPr/>
                  <p:nvPr/>
                </p:nvSpPr>
                <p:spPr>
                  <a:xfrm>
                    <a:off x="23070742" y="5885397"/>
                    <a:ext cx="901576" cy="3378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02" name="Oval 101">
                  <a:extLst>
                    <a:ext uri="{FF2B5EF4-FFF2-40B4-BE49-F238E27FC236}">
                      <a16:creationId xmlns:a16="http://schemas.microsoft.com/office/drawing/2014/main" id="{1C0E4234-198C-498F-B1FF-C42E80AC4D1F}"/>
                    </a:ext>
                  </a:extLst>
                </p:cNvPr>
                <p:cNvSpPr/>
                <p:nvPr/>
              </p:nvSpPr>
              <p:spPr>
                <a:xfrm>
                  <a:off x="8919471" y="8527443"/>
                  <a:ext cx="4769430" cy="31141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TextBox 36">
                  <a:extLst>
                    <a:ext uri="{FF2B5EF4-FFF2-40B4-BE49-F238E27FC236}">
                      <a16:creationId xmlns:a16="http://schemas.microsoft.com/office/drawing/2014/main" id="{504021D3-CF33-4BBA-815B-33140A171B29}"/>
                    </a:ext>
                  </a:extLst>
                </p:cNvPr>
                <p:cNvSpPr txBox="1"/>
                <p:nvPr/>
              </p:nvSpPr>
              <p:spPr>
                <a:xfrm>
                  <a:off x="12637867" y="10487277"/>
                  <a:ext cx="811451" cy="390705"/>
                </a:xfrm>
                <a:prstGeom prst="rect">
                  <a:avLst/>
                </a:prstGeom>
                <a:noFill/>
              </p:spPr>
              <p:txBody>
                <a:bodyPr wrap="none" rtlCol="0">
                  <a:spAutoFit/>
                </a:bodyPr>
                <a:lstStyle/>
                <a:p>
                  <a:r>
                    <a:rPr lang="en-CA" sz="1400" b="1" dirty="0">
                      <a:latin typeface="Helvetica" panose="020B0604020202020204" pitchFamily="34" charset="0"/>
                      <a:cs typeface="Helvetica" panose="020B0604020202020204" pitchFamily="34" charset="0"/>
                    </a:rPr>
                    <a:t>Pink</a:t>
                  </a:r>
                </a:p>
              </p:txBody>
            </p:sp>
            <p:sp>
              <p:nvSpPr>
                <p:cNvPr id="138" name="TextBox 137">
                  <a:extLst>
                    <a:ext uri="{FF2B5EF4-FFF2-40B4-BE49-F238E27FC236}">
                      <a16:creationId xmlns:a16="http://schemas.microsoft.com/office/drawing/2014/main" id="{E2271204-B462-4934-8EB3-ACD0D6268B53}"/>
                    </a:ext>
                  </a:extLst>
                </p:cNvPr>
                <p:cNvSpPr txBox="1"/>
                <p:nvPr/>
              </p:nvSpPr>
              <p:spPr>
                <a:xfrm>
                  <a:off x="9136018" y="10310328"/>
                  <a:ext cx="1312831" cy="390705"/>
                </a:xfrm>
                <a:prstGeom prst="rect">
                  <a:avLst/>
                </a:prstGeom>
                <a:noFill/>
              </p:spPr>
              <p:txBody>
                <a:bodyPr wrap="none" rtlCol="0">
                  <a:spAutoFit/>
                </a:bodyPr>
                <a:lstStyle/>
                <a:p>
                  <a:r>
                    <a:rPr lang="en-CA" sz="1400" b="1" dirty="0">
                      <a:latin typeface="Helvetica" panose="020B0604020202020204" pitchFamily="34" charset="0"/>
                      <a:cs typeface="Helvetica" panose="020B0604020202020204" pitchFamily="34" charset="0"/>
                    </a:rPr>
                    <a:t>Sockeye</a:t>
                  </a:r>
                </a:p>
              </p:txBody>
            </p:sp>
            <p:sp>
              <p:nvSpPr>
                <p:cNvPr id="139" name="TextBox 138">
                  <a:extLst>
                    <a:ext uri="{FF2B5EF4-FFF2-40B4-BE49-F238E27FC236}">
                      <a16:creationId xmlns:a16="http://schemas.microsoft.com/office/drawing/2014/main" id="{97417364-426C-448E-AA8A-BC02F9F53F4D}"/>
                    </a:ext>
                  </a:extLst>
                </p:cNvPr>
                <p:cNvSpPr txBox="1"/>
                <p:nvPr/>
              </p:nvSpPr>
              <p:spPr>
                <a:xfrm>
                  <a:off x="10616994" y="11138442"/>
                  <a:ext cx="998601" cy="390705"/>
                </a:xfrm>
                <a:prstGeom prst="rect">
                  <a:avLst/>
                </a:prstGeom>
                <a:noFill/>
              </p:spPr>
              <p:txBody>
                <a:bodyPr wrap="none" rtlCol="0">
                  <a:spAutoFit/>
                </a:bodyPr>
                <a:lstStyle/>
                <a:p>
                  <a:r>
                    <a:rPr lang="en-CA" sz="1400" b="1" dirty="0">
                      <a:latin typeface="Helvetica" panose="020B0604020202020204" pitchFamily="34" charset="0"/>
                      <a:cs typeface="Helvetica" panose="020B0604020202020204" pitchFamily="34" charset="0"/>
                    </a:rPr>
                    <a:t>Chum</a:t>
                  </a:r>
                </a:p>
              </p:txBody>
            </p:sp>
          </p:grpSp>
          <p:grpSp>
            <p:nvGrpSpPr>
              <p:cNvPr id="48" name="Group 47">
                <a:extLst>
                  <a:ext uri="{FF2B5EF4-FFF2-40B4-BE49-F238E27FC236}">
                    <a16:creationId xmlns:a16="http://schemas.microsoft.com/office/drawing/2014/main" id="{F67FE243-BC2E-4B87-86E6-5E18A1BC68F7}"/>
                  </a:ext>
                </a:extLst>
              </p:cNvPr>
              <p:cNvGrpSpPr/>
              <p:nvPr/>
            </p:nvGrpSpPr>
            <p:grpSpPr>
              <a:xfrm>
                <a:off x="5375306" y="8911789"/>
                <a:ext cx="1495250" cy="1505763"/>
                <a:chOff x="5918551" y="9382922"/>
                <a:chExt cx="2181753" cy="2019413"/>
              </a:xfrm>
            </p:grpSpPr>
            <p:pic>
              <p:nvPicPr>
                <p:cNvPr id="140" name="Picture 139">
                  <a:extLst>
                    <a:ext uri="{FF2B5EF4-FFF2-40B4-BE49-F238E27FC236}">
                      <a16:creationId xmlns:a16="http://schemas.microsoft.com/office/drawing/2014/main" id="{4C823661-437F-4CE1-BB00-19FB11C7B468}"/>
                    </a:ext>
                  </a:extLst>
                </p:cNvPr>
                <p:cNvPicPr>
                  <a:picLocks noChangeAspect="1"/>
                </p:cNvPicPr>
                <p:nvPr/>
              </p:nvPicPr>
              <p:blipFill rotWithShape="1">
                <a:blip r:embed="rId13"/>
                <a:srcRect l="40981"/>
                <a:stretch/>
              </p:blipFill>
              <p:spPr>
                <a:xfrm>
                  <a:off x="6010617" y="9390444"/>
                  <a:ext cx="830647" cy="2011891"/>
                </a:xfrm>
                <a:prstGeom prst="rect">
                  <a:avLst/>
                </a:prstGeom>
              </p:spPr>
            </p:pic>
            <p:pic>
              <p:nvPicPr>
                <p:cNvPr id="141" name="Picture 140">
                  <a:extLst>
                    <a:ext uri="{FF2B5EF4-FFF2-40B4-BE49-F238E27FC236}">
                      <a16:creationId xmlns:a16="http://schemas.microsoft.com/office/drawing/2014/main" id="{C36CB2FC-BBA1-4846-AB78-51C97A5E9FF7}"/>
                    </a:ext>
                  </a:extLst>
                </p:cNvPr>
                <p:cNvPicPr>
                  <a:picLocks noChangeAspect="1"/>
                </p:cNvPicPr>
                <p:nvPr/>
              </p:nvPicPr>
              <p:blipFill>
                <a:blip r:embed="rId12"/>
                <a:stretch>
                  <a:fillRect/>
                </a:stretch>
              </p:blipFill>
              <p:spPr>
                <a:xfrm>
                  <a:off x="7126247" y="9621005"/>
                  <a:ext cx="974057" cy="1480871"/>
                </a:xfrm>
                <a:prstGeom prst="rect">
                  <a:avLst/>
                </a:prstGeom>
              </p:spPr>
            </p:pic>
            <p:sp>
              <p:nvSpPr>
                <p:cNvPr id="47" name="Rectangle 46">
                  <a:extLst>
                    <a:ext uri="{FF2B5EF4-FFF2-40B4-BE49-F238E27FC236}">
                      <a16:creationId xmlns:a16="http://schemas.microsoft.com/office/drawing/2014/main" id="{A1D7ADEB-A75A-41AE-8760-1354F3854AD0}"/>
                    </a:ext>
                  </a:extLst>
                </p:cNvPr>
                <p:cNvSpPr/>
                <p:nvPr/>
              </p:nvSpPr>
              <p:spPr>
                <a:xfrm>
                  <a:off x="5918551" y="9382922"/>
                  <a:ext cx="172332" cy="933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2" name="Rectangle 141">
                  <a:extLst>
                    <a:ext uri="{FF2B5EF4-FFF2-40B4-BE49-F238E27FC236}">
                      <a16:creationId xmlns:a16="http://schemas.microsoft.com/office/drawing/2014/main" id="{F82575B8-7D18-40E9-80AF-552559E5009C}"/>
                    </a:ext>
                  </a:extLst>
                </p:cNvPr>
                <p:cNvSpPr/>
                <p:nvPr/>
              </p:nvSpPr>
              <p:spPr>
                <a:xfrm>
                  <a:off x="6425940" y="11299130"/>
                  <a:ext cx="341625" cy="1032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3" name="Rectangle 142">
                  <a:extLst>
                    <a:ext uri="{FF2B5EF4-FFF2-40B4-BE49-F238E27FC236}">
                      <a16:creationId xmlns:a16="http://schemas.microsoft.com/office/drawing/2014/main" id="{B82A614E-3380-4772-A292-37E9016A5BD9}"/>
                    </a:ext>
                  </a:extLst>
                </p:cNvPr>
                <p:cNvSpPr/>
                <p:nvPr/>
              </p:nvSpPr>
              <p:spPr>
                <a:xfrm>
                  <a:off x="7129385" y="10288592"/>
                  <a:ext cx="341625" cy="204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56" name="Arrow: Up-Down 55">
                <a:extLst>
                  <a:ext uri="{FF2B5EF4-FFF2-40B4-BE49-F238E27FC236}">
                    <a16:creationId xmlns:a16="http://schemas.microsoft.com/office/drawing/2014/main" id="{8C1D06B2-E98F-4392-A152-21871356A242}"/>
                  </a:ext>
                </a:extLst>
              </p:cNvPr>
              <p:cNvSpPr/>
              <p:nvPr/>
            </p:nvSpPr>
            <p:spPr>
              <a:xfrm rot="2123350">
                <a:off x="2768300" y="7517032"/>
                <a:ext cx="949354" cy="2175291"/>
              </a:xfrm>
              <a:prstGeom prst="upDownArrow">
                <a:avLst>
                  <a:gd name="adj1" fmla="val 50000"/>
                  <a:gd name="adj2" fmla="val 59592"/>
                </a:avLst>
              </a:prstGeom>
              <a:noFill/>
              <a:ln w="381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7" name="Arrow: Up-Down 146">
                <a:extLst>
                  <a:ext uri="{FF2B5EF4-FFF2-40B4-BE49-F238E27FC236}">
                    <a16:creationId xmlns:a16="http://schemas.microsoft.com/office/drawing/2014/main" id="{190210F2-5585-46AE-9E30-13898E50D66D}"/>
                  </a:ext>
                </a:extLst>
              </p:cNvPr>
              <p:cNvSpPr/>
              <p:nvPr/>
            </p:nvSpPr>
            <p:spPr>
              <a:xfrm rot="16200000">
                <a:off x="5611178" y="10517667"/>
                <a:ext cx="949354" cy="2419306"/>
              </a:xfrm>
              <a:prstGeom prst="upDownArrow">
                <a:avLst>
                  <a:gd name="adj1" fmla="val 50000"/>
                  <a:gd name="adj2" fmla="val 59592"/>
                </a:avLst>
              </a:prstGeom>
              <a:noFill/>
              <a:ln w="381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9" name="TextBox 148">
                <a:extLst>
                  <a:ext uri="{FF2B5EF4-FFF2-40B4-BE49-F238E27FC236}">
                    <a16:creationId xmlns:a16="http://schemas.microsoft.com/office/drawing/2014/main" id="{F23C5BE6-00E0-450C-95FE-CF2D7580E85C}"/>
                  </a:ext>
                </a:extLst>
              </p:cNvPr>
              <p:cNvSpPr txBox="1"/>
              <p:nvPr/>
            </p:nvSpPr>
            <p:spPr>
              <a:xfrm>
                <a:off x="4974010" y="5213532"/>
                <a:ext cx="1968322" cy="801254"/>
              </a:xfrm>
              <a:prstGeom prst="rect">
                <a:avLst/>
              </a:prstGeom>
              <a:noFill/>
            </p:spPr>
            <p:txBody>
              <a:bodyPr wrap="square" rtlCol="0">
                <a:spAutoFit/>
              </a:bodyPr>
              <a:lstStyle/>
              <a:p>
                <a:pPr algn="ctr"/>
                <a:r>
                  <a:rPr lang="en-CA" b="1" dirty="0">
                    <a:latin typeface="Helvetica" panose="020B0604020202020204" pitchFamily="34" charset="0"/>
                    <a:cs typeface="Helvetica" panose="020B0604020202020204" pitchFamily="34" charset="0"/>
                  </a:rPr>
                  <a:t>Wild Pacific Herring</a:t>
                </a:r>
              </a:p>
            </p:txBody>
          </p:sp>
          <p:sp>
            <p:nvSpPr>
              <p:cNvPr id="151" name="TextBox 150">
                <a:extLst>
                  <a:ext uri="{FF2B5EF4-FFF2-40B4-BE49-F238E27FC236}">
                    <a16:creationId xmlns:a16="http://schemas.microsoft.com/office/drawing/2014/main" id="{EE16025D-114E-4F75-87C4-5D9A63113E44}"/>
                  </a:ext>
                </a:extLst>
              </p:cNvPr>
              <p:cNvSpPr txBox="1"/>
              <p:nvPr/>
            </p:nvSpPr>
            <p:spPr>
              <a:xfrm>
                <a:off x="955149" y="10252625"/>
                <a:ext cx="2532452" cy="801254"/>
              </a:xfrm>
              <a:prstGeom prst="rect">
                <a:avLst/>
              </a:prstGeom>
              <a:noFill/>
            </p:spPr>
            <p:txBody>
              <a:bodyPr wrap="square" rtlCol="0">
                <a:spAutoFit/>
              </a:bodyPr>
              <a:lstStyle/>
              <a:p>
                <a:pPr algn="ctr"/>
                <a:r>
                  <a:rPr lang="en-CA" b="1" dirty="0">
                    <a:latin typeface="Helvetica" panose="020B0604020202020204" pitchFamily="34" charset="0"/>
                    <a:cs typeface="Helvetica" panose="020B0604020202020204" pitchFamily="34" charset="0"/>
                  </a:rPr>
                  <a:t>Farmed Atlantic Salmon</a:t>
                </a:r>
              </a:p>
            </p:txBody>
          </p:sp>
          <p:sp>
            <p:nvSpPr>
              <p:cNvPr id="152" name="TextBox 151">
                <a:extLst>
                  <a:ext uri="{FF2B5EF4-FFF2-40B4-BE49-F238E27FC236}">
                    <a16:creationId xmlns:a16="http://schemas.microsoft.com/office/drawing/2014/main" id="{4A273CD8-E878-4F75-B8C2-8E5F40F88E5B}"/>
                  </a:ext>
                </a:extLst>
              </p:cNvPr>
              <p:cNvSpPr txBox="1"/>
              <p:nvPr/>
            </p:nvSpPr>
            <p:spPr>
              <a:xfrm>
                <a:off x="9033727" y="10145252"/>
                <a:ext cx="2012508" cy="801254"/>
              </a:xfrm>
              <a:prstGeom prst="rect">
                <a:avLst/>
              </a:prstGeom>
              <a:noFill/>
            </p:spPr>
            <p:txBody>
              <a:bodyPr wrap="square" rtlCol="0">
                <a:spAutoFit/>
              </a:bodyPr>
              <a:lstStyle/>
              <a:p>
                <a:pPr algn="ctr"/>
                <a:r>
                  <a:rPr lang="en-CA" b="1" dirty="0">
                    <a:latin typeface="Helvetica" panose="020B0604020202020204" pitchFamily="34" charset="0"/>
                    <a:cs typeface="Helvetica" panose="020B0604020202020204" pitchFamily="34" charset="0"/>
                  </a:rPr>
                  <a:t>Wild Pacific Salmon</a:t>
                </a:r>
              </a:p>
            </p:txBody>
          </p:sp>
          <p:sp>
            <p:nvSpPr>
              <p:cNvPr id="130" name="Arrow: Up-Down 129">
                <a:extLst>
                  <a:ext uri="{FF2B5EF4-FFF2-40B4-BE49-F238E27FC236}">
                    <a16:creationId xmlns:a16="http://schemas.microsoft.com/office/drawing/2014/main" id="{5C6EA22F-33EE-4F54-80CB-A07823767E27}"/>
                  </a:ext>
                </a:extLst>
              </p:cNvPr>
              <p:cNvSpPr/>
              <p:nvPr/>
            </p:nvSpPr>
            <p:spPr>
              <a:xfrm rot="19533321">
                <a:off x="8522590" y="7534054"/>
                <a:ext cx="949354" cy="2175291"/>
              </a:xfrm>
              <a:prstGeom prst="upDownArrow">
                <a:avLst>
                  <a:gd name="adj1" fmla="val 50000"/>
                  <a:gd name="adj2" fmla="val 59592"/>
                </a:avLst>
              </a:prstGeom>
              <a:noFill/>
              <a:ln w="381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0" name="Arrow: Right 149">
                <a:extLst>
                  <a:ext uri="{FF2B5EF4-FFF2-40B4-BE49-F238E27FC236}">
                    <a16:creationId xmlns:a16="http://schemas.microsoft.com/office/drawing/2014/main" id="{2CBD9AEF-2AC2-4DAE-8C25-6AE90C8766F0}"/>
                  </a:ext>
                </a:extLst>
              </p:cNvPr>
              <p:cNvSpPr/>
              <p:nvPr/>
            </p:nvSpPr>
            <p:spPr>
              <a:xfrm rot="16200000">
                <a:off x="5589459" y="8335144"/>
                <a:ext cx="843671" cy="309619"/>
              </a:xfrm>
              <a:prstGeom prst="rightArrow">
                <a:avLst/>
              </a:prstGeom>
              <a:noFill/>
              <a:ln w="381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3" name="Arrow: Right 152">
                <a:extLst>
                  <a:ext uri="{FF2B5EF4-FFF2-40B4-BE49-F238E27FC236}">
                    <a16:creationId xmlns:a16="http://schemas.microsoft.com/office/drawing/2014/main" id="{3ED2377E-9F20-4F3B-BCD9-B495DDEE035B}"/>
                  </a:ext>
                </a:extLst>
              </p:cNvPr>
              <p:cNvSpPr/>
              <p:nvPr/>
            </p:nvSpPr>
            <p:spPr>
              <a:xfrm rot="2276881">
                <a:off x="6958323" y="10144381"/>
                <a:ext cx="843671" cy="309619"/>
              </a:xfrm>
              <a:prstGeom prst="rightArrow">
                <a:avLst/>
              </a:prstGeom>
              <a:noFill/>
              <a:ln w="381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4" name="Arrow: Right 153">
                <a:extLst>
                  <a:ext uri="{FF2B5EF4-FFF2-40B4-BE49-F238E27FC236}">
                    <a16:creationId xmlns:a16="http://schemas.microsoft.com/office/drawing/2014/main" id="{A7862C0D-5BA2-4834-9DB9-BDC04D0BE2B5}"/>
                  </a:ext>
                </a:extLst>
              </p:cNvPr>
              <p:cNvSpPr/>
              <p:nvPr/>
            </p:nvSpPr>
            <p:spPr>
              <a:xfrm rot="8142100">
                <a:off x="4274269" y="10180738"/>
                <a:ext cx="843671" cy="309619"/>
              </a:xfrm>
              <a:prstGeom prst="rightArrow">
                <a:avLst/>
              </a:prstGeom>
              <a:noFill/>
              <a:ln w="381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68" name="Oval 167">
              <a:extLst>
                <a:ext uri="{FF2B5EF4-FFF2-40B4-BE49-F238E27FC236}">
                  <a16:creationId xmlns:a16="http://schemas.microsoft.com/office/drawing/2014/main" id="{9C10641A-C147-4B49-AB7A-D6C3DC8B47FC}"/>
                </a:ext>
              </a:extLst>
            </p:cNvPr>
            <p:cNvSpPr/>
            <p:nvPr/>
          </p:nvSpPr>
          <p:spPr>
            <a:xfrm>
              <a:off x="9776907" y="11712595"/>
              <a:ext cx="303711" cy="179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73" name="Oval 172">
            <a:extLst>
              <a:ext uri="{FF2B5EF4-FFF2-40B4-BE49-F238E27FC236}">
                <a16:creationId xmlns:a16="http://schemas.microsoft.com/office/drawing/2014/main" id="{F9C1ED74-AB59-4754-911B-35C2D0454108}"/>
              </a:ext>
            </a:extLst>
          </p:cNvPr>
          <p:cNvSpPr/>
          <p:nvPr/>
        </p:nvSpPr>
        <p:spPr>
          <a:xfrm>
            <a:off x="15500315" y="19966139"/>
            <a:ext cx="303711" cy="179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4" name="TextBox 173">
            <a:extLst>
              <a:ext uri="{FF2B5EF4-FFF2-40B4-BE49-F238E27FC236}">
                <a16:creationId xmlns:a16="http://schemas.microsoft.com/office/drawing/2014/main" id="{FC535292-1F96-4CBC-AC21-8ACF2E634DBF}"/>
              </a:ext>
            </a:extLst>
          </p:cNvPr>
          <p:cNvSpPr txBox="1"/>
          <p:nvPr/>
        </p:nvSpPr>
        <p:spPr>
          <a:xfrm>
            <a:off x="716520" y="12027363"/>
            <a:ext cx="11918647" cy="369332"/>
          </a:xfrm>
          <a:prstGeom prst="rect">
            <a:avLst/>
          </a:prstGeom>
          <a:noFill/>
        </p:spPr>
        <p:txBody>
          <a:bodyPr wrap="none" rtlCol="0">
            <a:spAutoFit/>
          </a:bodyPr>
          <a:lstStyle/>
          <a:p>
            <a:r>
              <a:rPr lang="en-CA" b="1" dirty="0">
                <a:latin typeface="Helvetica" panose="020B0604020202020204" pitchFamily="34" charset="0"/>
                <a:cs typeface="Helvetica" panose="020B0604020202020204" pitchFamily="34" charset="0"/>
              </a:rPr>
              <a:t>Figure 1</a:t>
            </a:r>
            <a:r>
              <a:rPr lang="en-CA" dirty="0">
                <a:latin typeface="Helvetica" panose="020B0604020202020204" pitchFamily="34" charset="0"/>
                <a:cs typeface="Helvetica" panose="020B0604020202020204" pitchFamily="34" charset="0"/>
              </a:rPr>
              <a:t>: Study system depicting the various infection pathways of ectoparasitic sea lice onto sympatric fish species</a:t>
            </a:r>
          </a:p>
        </p:txBody>
      </p:sp>
    </p:spTree>
    <p:extLst>
      <p:ext uri="{BB962C8B-B14F-4D97-AF65-F5344CB8AC3E}">
        <p14:creationId xmlns:p14="http://schemas.microsoft.com/office/powerpoint/2010/main" val="4216982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D38A2017-D364-43A5-BD0F-797746C3824E}"/>
              </a:ext>
            </a:extLst>
          </p:cNvPr>
          <p:cNvSpPr/>
          <p:nvPr/>
        </p:nvSpPr>
        <p:spPr>
          <a:xfrm>
            <a:off x="14126835" y="36265080"/>
            <a:ext cx="12855645" cy="52464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0" name="TextBox 69">
            <a:extLst>
              <a:ext uri="{FF2B5EF4-FFF2-40B4-BE49-F238E27FC236}">
                <a16:creationId xmlns:a16="http://schemas.microsoft.com/office/drawing/2014/main" id="{A860A0F7-F1D0-4796-B7B8-2991A7094218}"/>
              </a:ext>
            </a:extLst>
          </p:cNvPr>
          <p:cNvSpPr txBox="1"/>
          <p:nvPr/>
        </p:nvSpPr>
        <p:spPr>
          <a:xfrm>
            <a:off x="390924" y="9787395"/>
            <a:ext cx="6697526" cy="1815882"/>
          </a:xfrm>
          <a:prstGeom prst="rect">
            <a:avLst/>
          </a:prstGeom>
          <a:noFill/>
        </p:spPr>
        <p:txBody>
          <a:bodyPr wrap="square" rtlCol="0">
            <a:spAutoFit/>
          </a:bodyPr>
          <a:lstStyle/>
          <a:p>
            <a:pPr marL="457200" indent="-457200">
              <a:spcAft>
                <a:spcPts val="1000"/>
              </a:spcAft>
              <a:buFont typeface="Arial" panose="020B0604020202020204" pitchFamily="34" charset="0"/>
              <a:buChar char="•"/>
            </a:pPr>
            <a:r>
              <a:rPr lang="en-GB" sz="2800" dirty="0">
                <a:latin typeface="Helvetica" panose="020B0604020202020204" pitchFamily="34" charset="0"/>
                <a:cs typeface="Helvetica" panose="020B0604020202020204" pitchFamily="34" charset="0"/>
              </a:rPr>
              <a:t>While this has been tied to population level declines, there are still many unknowns about the dynamics of this multi-host, multi-parasite system</a:t>
            </a:r>
            <a:r>
              <a:rPr lang="en-CA" sz="2800" baseline="30000" dirty="0">
                <a:latin typeface="Helvetica" panose="020B0604020202020204" pitchFamily="34" charset="0"/>
              </a:rPr>
              <a:t>1</a:t>
            </a:r>
            <a:endParaRPr lang="en-GB" sz="2800" b="1" baseline="30000" dirty="0">
              <a:latin typeface="Helvetica" panose="020B0604020202020204" pitchFamily="34" charset="0"/>
              <a:cs typeface="Helvetica" panose="020B0604020202020204" pitchFamily="34" charset="0"/>
            </a:endParaRPr>
          </a:p>
        </p:txBody>
      </p:sp>
      <p:sp>
        <p:nvSpPr>
          <p:cNvPr id="78" name="Rectangle 77">
            <a:extLst>
              <a:ext uri="{FF2B5EF4-FFF2-40B4-BE49-F238E27FC236}">
                <a16:creationId xmlns:a16="http://schemas.microsoft.com/office/drawing/2014/main" id="{E26DD481-6298-461B-849B-0DCD3D526B7C}"/>
              </a:ext>
            </a:extLst>
          </p:cNvPr>
          <p:cNvSpPr/>
          <p:nvPr/>
        </p:nvSpPr>
        <p:spPr>
          <a:xfrm>
            <a:off x="19486171" y="18076588"/>
            <a:ext cx="931024" cy="257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Rectangle 51">
            <a:extLst>
              <a:ext uri="{FF2B5EF4-FFF2-40B4-BE49-F238E27FC236}">
                <a16:creationId xmlns:a16="http://schemas.microsoft.com/office/drawing/2014/main" id="{9E443E5F-5C4F-496E-BCDE-16A2179083DA}"/>
              </a:ext>
            </a:extLst>
          </p:cNvPr>
          <p:cNvSpPr/>
          <p:nvPr/>
        </p:nvSpPr>
        <p:spPr>
          <a:xfrm>
            <a:off x="384143" y="15235790"/>
            <a:ext cx="12914243" cy="901417"/>
          </a:xfrm>
          <a:prstGeom prst="rect">
            <a:avLst/>
          </a:prstGeom>
          <a:solidFill>
            <a:srgbClr val="9AB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a:extLst>
              <a:ext uri="{FF2B5EF4-FFF2-40B4-BE49-F238E27FC236}">
                <a16:creationId xmlns:a16="http://schemas.microsoft.com/office/drawing/2014/main" id="{1CAF037B-949B-481D-8A1A-40EDDBFCF650}"/>
              </a:ext>
            </a:extLst>
          </p:cNvPr>
          <p:cNvSpPr/>
          <p:nvPr/>
        </p:nvSpPr>
        <p:spPr>
          <a:xfrm>
            <a:off x="14077796" y="3869145"/>
            <a:ext cx="12914242" cy="901417"/>
          </a:xfrm>
          <a:prstGeom prst="rect">
            <a:avLst/>
          </a:prstGeom>
          <a:solidFill>
            <a:srgbClr val="9AB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Rectangle 31">
            <a:extLst>
              <a:ext uri="{FF2B5EF4-FFF2-40B4-BE49-F238E27FC236}">
                <a16:creationId xmlns:a16="http://schemas.microsoft.com/office/drawing/2014/main" id="{82FEB0BA-C99F-45EF-A595-2A57342C3B1F}"/>
              </a:ext>
            </a:extLst>
          </p:cNvPr>
          <p:cNvSpPr/>
          <p:nvPr/>
        </p:nvSpPr>
        <p:spPr>
          <a:xfrm>
            <a:off x="393529" y="3870276"/>
            <a:ext cx="12914243" cy="901417"/>
          </a:xfrm>
          <a:prstGeom prst="rect">
            <a:avLst/>
          </a:prstGeom>
          <a:solidFill>
            <a:srgbClr val="9AB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4C658244-A7D1-4A3A-925B-C9580F07B0AD}"/>
              </a:ext>
            </a:extLst>
          </p:cNvPr>
          <p:cNvSpPr/>
          <p:nvPr/>
        </p:nvSpPr>
        <p:spPr>
          <a:xfrm>
            <a:off x="0" y="1"/>
            <a:ext cx="27432000" cy="3216486"/>
          </a:xfrm>
          <a:prstGeom prst="rect">
            <a:avLst/>
          </a:prstGeom>
          <a:solidFill>
            <a:srgbClr val="9AB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Box 3">
            <a:extLst>
              <a:ext uri="{FF2B5EF4-FFF2-40B4-BE49-F238E27FC236}">
                <a16:creationId xmlns:a16="http://schemas.microsoft.com/office/drawing/2014/main" id="{82D96407-92F8-41DA-959D-C41B2953BAEF}"/>
              </a:ext>
            </a:extLst>
          </p:cNvPr>
          <p:cNvSpPr txBox="1"/>
          <p:nvPr/>
        </p:nvSpPr>
        <p:spPr>
          <a:xfrm>
            <a:off x="4203910" y="0"/>
            <a:ext cx="19024178" cy="2554545"/>
          </a:xfrm>
          <a:prstGeom prst="rect">
            <a:avLst/>
          </a:prstGeom>
          <a:noFill/>
        </p:spPr>
        <p:txBody>
          <a:bodyPr wrap="square" rtlCol="0">
            <a:spAutoFit/>
          </a:bodyPr>
          <a:lstStyle/>
          <a:p>
            <a:pPr algn="ctr"/>
            <a:r>
              <a:rPr lang="en-CA" sz="7800" b="1" dirty="0">
                <a:latin typeface="Helvetica" panose="020B0604020202020204" pitchFamily="34" charset="0"/>
                <a:cs typeface="Helvetica" panose="020B0604020202020204" pitchFamily="34" charset="0"/>
              </a:rPr>
              <a:t>Differential Infection of Juvenile Pacific Salmon by Parasitic Sea Lice</a:t>
            </a:r>
          </a:p>
        </p:txBody>
      </p:sp>
      <p:sp>
        <p:nvSpPr>
          <p:cNvPr id="5" name="TextBox 4">
            <a:extLst>
              <a:ext uri="{FF2B5EF4-FFF2-40B4-BE49-F238E27FC236}">
                <a16:creationId xmlns:a16="http://schemas.microsoft.com/office/drawing/2014/main" id="{F861BA07-9026-4A79-8E22-A6826EF5C339}"/>
              </a:ext>
            </a:extLst>
          </p:cNvPr>
          <p:cNvSpPr txBox="1"/>
          <p:nvPr/>
        </p:nvSpPr>
        <p:spPr>
          <a:xfrm>
            <a:off x="5187373" y="3955986"/>
            <a:ext cx="3326552" cy="1015663"/>
          </a:xfrm>
          <a:prstGeom prst="rect">
            <a:avLst/>
          </a:prstGeom>
          <a:noFill/>
        </p:spPr>
        <p:txBody>
          <a:bodyPr wrap="none" rtlCol="0">
            <a:spAutoFit/>
          </a:bodyPr>
          <a:lstStyle/>
          <a:p>
            <a:r>
              <a:rPr lang="en-CA" sz="4200" b="1" dirty="0">
                <a:latin typeface="Helvetica" panose="020B0604020202020204" pitchFamily="34" charset="0"/>
                <a:cs typeface="Helvetica" panose="020B0604020202020204" pitchFamily="34" charset="0"/>
              </a:rPr>
              <a:t>Background</a:t>
            </a:r>
          </a:p>
          <a:p>
            <a:endParaRPr lang="en-CA" dirty="0"/>
          </a:p>
        </p:txBody>
      </p:sp>
      <p:sp>
        <p:nvSpPr>
          <p:cNvPr id="6" name="TextBox 5">
            <a:extLst>
              <a:ext uri="{FF2B5EF4-FFF2-40B4-BE49-F238E27FC236}">
                <a16:creationId xmlns:a16="http://schemas.microsoft.com/office/drawing/2014/main" id="{97A2F578-770C-4DFB-86D3-2ED61A957AA0}"/>
              </a:ext>
            </a:extLst>
          </p:cNvPr>
          <p:cNvSpPr txBox="1"/>
          <p:nvPr/>
        </p:nvSpPr>
        <p:spPr>
          <a:xfrm>
            <a:off x="19358927" y="3946385"/>
            <a:ext cx="2398413" cy="738664"/>
          </a:xfrm>
          <a:prstGeom prst="rect">
            <a:avLst/>
          </a:prstGeom>
          <a:noFill/>
        </p:spPr>
        <p:txBody>
          <a:bodyPr wrap="none" rtlCol="0">
            <a:spAutoFit/>
          </a:bodyPr>
          <a:lstStyle/>
          <a:p>
            <a:r>
              <a:rPr lang="en-CA" sz="4200" b="1" dirty="0">
                <a:latin typeface="Helvetica" panose="020B0604020202020204" pitchFamily="34" charset="0"/>
                <a:cs typeface="Helvetica" panose="020B0604020202020204" pitchFamily="34" charset="0"/>
              </a:rPr>
              <a:t>Methods</a:t>
            </a:r>
          </a:p>
        </p:txBody>
      </p:sp>
      <p:sp>
        <p:nvSpPr>
          <p:cNvPr id="7" name="TextBox 6">
            <a:extLst>
              <a:ext uri="{FF2B5EF4-FFF2-40B4-BE49-F238E27FC236}">
                <a16:creationId xmlns:a16="http://schemas.microsoft.com/office/drawing/2014/main" id="{204BCD8F-06AE-4FEC-A8E0-EA5ED4870953}"/>
              </a:ext>
            </a:extLst>
          </p:cNvPr>
          <p:cNvSpPr txBox="1"/>
          <p:nvPr/>
        </p:nvSpPr>
        <p:spPr>
          <a:xfrm>
            <a:off x="3692329" y="15286841"/>
            <a:ext cx="5872120" cy="738664"/>
          </a:xfrm>
          <a:prstGeom prst="rect">
            <a:avLst/>
          </a:prstGeom>
          <a:noFill/>
        </p:spPr>
        <p:txBody>
          <a:bodyPr wrap="none" rtlCol="0">
            <a:spAutoFit/>
          </a:bodyPr>
          <a:lstStyle/>
          <a:p>
            <a:r>
              <a:rPr lang="en-CA" sz="4200" b="1" dirty="0">
                <a:latin typeface="Helvetica" panose="020B0604020202020204" pitchFamily="34" charset="0"/>
                <a:cs typeface="Helvetica" panose="020B0604020202020204" pitchFamily="34" charset="0"/>
              </a:rPr>
              <a:t>Species-Level Results</a:t>
            </a:r>
          </a:p>
        </p:txBody>
      </p:sp>
      <p:sp>
        <p:nvSpPr>
          <p:cNvPr id="8" name="TextBox 7">
            <a:extLst>
              <a:ext uri="{FF2B5EF4-FFF2-40B4-BE49-F238E27FC236}">
                <a16:creationId xmlns:a16="http://schemas.microsoft.com/office/drawing/2014/main" id="{F535EF94-3D6D-47E3-A6AD-9C2CA0CC4E05}"/>
              </a:ext>
            </a:extLst>
          </p:cNvPr>
          <p:cNvSpPr txBox="1"/>
          <p:nvPr/>
        </p:nvSpPr>
        <p:spPr>
          <a:xfrm>
            <a:off x="22363308" y="23777419"/>
            <a:ext cx="3414717" cy="738664"/>
          </a:xfrm>
          <a:prstGeom prst="rect">
            <a:avLst/>
          </a:prstGeom>
          <a:noFill/>
        </p:spPr>
        <p:txBody>
          <a:bodyPr wrap="none" rtlCol="0">
            <a:spAutoFit/>
          </a:bodyPr>
          <a:lstStyle/>
          <a:p>
            <a:r>
              <a:rPr lang="en-CA" sz="4200" b="1" dirty="0">
                <a:latin typeface="Helvetica" panose="020B0604020202020204" pitchFamily="34" charset="0"/>
                <a:cs typeface="Helvetica" panose="020B0604020202020204" pitchFamily="34" charset="0"/>
              </a:rPr>
              <a:t>Conclusions</a:t>
            </a:r>
          </a:p>
        </p:txBody>
      </p:sp>
      <p:sp>
        <p:nvSpPr>
          <p:cNvPr id="9" name="TextBox 8">
            <a:extLst>
              <a:ext uri="{FF2B5EF4-FFF2-40B4-BE49-F238E27FC236}">
                <a16:creationId xmlns:a16="http://schemas.microsoft.com/office/drawing/2014/main" id="{1556B977-4CFA-466F-812B-084380946E35}"/>
              </a:ext>
            </a:extLst>
          </p:cNvPr>
          <p:cNvSpPr txBox="1"/>
          <p:nvPr/>
        </p:nvSpPr>
        <p:spPr>
          <a:xfrm>
            <a:off x="4602094" y="2361018"/>
            <a:ext cx="17628287" cy="738664"/>
          </a:xfrm>
          <a:prstGeom prst="rect">
            <a:avLst/>
          </a:prstGeom>
          <a:noFill/>
        </p:spPr>
        <p:txBody>
          <a:bodyPr wrap="none" rtlCol="0">
            <a:spAutoFit/>
          </a:bodyPr>
          <a:lstStyle/>
          <a:p>
            <a:r>
              <a:rPr lang="en-CA" sz="4200" dirty="0">
                <a:latin typeface="Helvetica" panose="020B0604020202020204" pitchFamily="34" charset="0"/>
              </a:rPr>
              <a:t>Cole B. Brookson</a:t>
            </a:r>
            <a:r>
              <a:rPr lang="en-CA" sz="4200" baseline="30000" dirty="0">
                <a:latin typeface="Helvetica" panose="020B0604020202020204" pitchFamily="34" charset="0"/>
              </a:rPr>
              <a:t>1</a:t>
            </a:r>
            <a:r>
              <a:rPr lang="en-CA" sz="4200" dirty="0">
                <a:latin typeface="Helvetica" panose="020B0604020202020204" pitchFamily="34" charset="0"/>
              </a:rPr>
              <a:t>, Brian P. V. Hunt</a:t>
            </a:r>
            <a:r>
              <a:rPr lang="en-CA" sz="4200" baseline="30000" dirty="0">
                <a:latin typeface="Helvetica" panose="020B0604020202020204" pitchFamily="34" charset="0"/>
              </a:rPr>
              <a:t>2</a:t>
            </a:r>
            <a:r>
              <a:rPr lang="en-CA" sz="4200" dirty="0">
                <a:latin typeface="Helvetica" panose="020B0604020202020204" pitchFamily="34" charset="0"/>
              </a:rPr>
              <a:t>, Sean C. Godwin</a:t>
            </a:r>
            <a:r>
              <a:rPr lang="en-CA" sz="4200" baseline="30000" dirty="0">
                <a:latin typeface="Helvetica" panose="020B0604020202020204" pitchFamily="34" charset="0"/>
              </a:rPr>
              <a:t>3</a:t>
            </a:r>
            <a:r>
              <a:rPr lang="en-CA" sz="4200" dirty="0">
                <a:latin typeface="Helvetica" panose="020B0604020202020204" pitchFamily="34" charset="0"/>
              </a:rPr>
              <a:t>, Martin </a:t>
            </a:r>
            <a:r>
              <a:rPr lang="en-CA" sz="4200" dirty="0">
                <a:latin typeface="Helvetica" panose="020B0604020202020204" pitchFamily="34" charset="0"/>
                <a:cs typeface="Helvetica" panose="020B0604020202020204" pitchFamily="34" charset="0"/>
              </a:rPr>
              <a:t>Krkošek</a:t>
            </a:r>
            <a:r>
              <a:rPr lang="en-CA" sz="4200" baseline="30000" dirty="0">
                <a:latin typeface="Helvetica" panose="020B0604020202020204" pitchFamily="34" charset="0"/>
              </a:rPr>
              <a:t>1,4</a:t>
            </a:r>
            <a:endParaRPr lang="en-CA" sz="4200" dirty="0">
              <a:latin typeface="Helvetica" panose="020B0604020202020204" pitchFamily="34" charset="0"/>
              <a:cs typeface="Helvetica" panose="020B0604020202020204" pitchFamily="34" charset="0"/>
            </a:endParaRPr>
          </a:p>
        </p:txBody>
      </p:sp>
      <p:sp>
        <p:nvSpPr>
          <p:cNvPr id="18" name="TextBox 17">
            <a:extLst>
              <a:ext uri="{FF2B5EF4-FFF2-40B4-BE49-F238E27FC236}">
                <a16:creationId xmlns:a16="http://schemas.microsoft.com/office/drawing/2014/main" id="{D91AC7B6-ACD0-4B5C-87A1-EDAB0E17CA6E}"/>
              </a:ext>
            </a:extLst>
          </p:cNvPr>
          <p:cNvSpPr txBox="1"/>
          <p:nvPr/>
        </p:nvSpPr>
        <p:spPr>
          <a:xfrm>
            <a:off x="7220637" y="5975462"/>
            <a:ext cx="473206" cy="369332"/>
          </a:xfrm>
          <a:prstGeom prst="rect">
            <a:avLst/>
          </a:prstGeom>
          <a:noFill/>
        </p:spPr>
        <p:txBody>
          <a:bodyPr wrap="none" rtlCol="0">
            <a:spAutoFit/>
          </a:bodyPr>
          <a:lstStyle/>
          <a:p>
            <a:pPr marL="285750" indent="-285750">
              <a:buFont typeface="Arial" panose="020B0604020202020204" pitchFamily="34" charset="0"/>
              <a:buChar char="•"/>
            </a:pPr>
            <a:endParaRPr lang="en-CA" dirty="0"/>
          </a:p>
        </p:txBody>
      </p:sp>
      <p:grpSp>
        <p:nvGrpSpPr>
          <p:cNvPr id="26" name="Group 25">
            <a:extLst>
              <a:ext uri="{FF2B5EF4-FFF2-40B4-BE49-F238E27FC236}">
                <a16:creationId xmlns:a16="http://schemas.microsoft.com/office/drawing/2014/main" id="{87B4F936-285D-4E66-A07C-39906E385544}"/>
              </a:ext>
            </a:extLst>
          </p:cNvPr>
          <p:cNvGrpSpPr/>
          <p:nvPr/>
        </p:nvGrpSpPr>
        <p:grpSpPr>
          <a:xfrm>
            <a:off x="11667115" y="42469427"/>
            <a:ext cx="3722761" cy="1450171"/>
            <a:chOff x="11582400" y="4790193"/>
            <a:chExt cx="3983977" cy="1519035"/>
          </a:xfrm>
        </p:grpSpPr>
        <p:grpSp>
          <p:nvGrpSpPr>
            <p:cNvPr id="24" name="Group 23">
              <a:extLst>
                <a:ext uri="{FF2B5EF4-FFF2-40B4-BE49-F238E27FC236}">
                  <a16:creationId xmlns:a16="http://schemas.microsoft.com/office/drawing/2014/main" id="{5B952825-CE0E-4810-9548-F2D12A91EF8E}"/>
                </a:ext>
              </a:extLst>
            </p:cNvPr>
            <p:cNvGrpSpPr/>
            <p:nvPr/>
          </p:nvGrpSpPr>
          <p:grpSpPr>
            <a:xfrm>
              <a:off x="11613356" y="4790193"/>
              <a:ext cx="3953021" cy="1519035"/>
              <a:chOff x="11613356" y="4790193"/>
              <a:chExt cx="3953021" cy="1519035"/>
            </a:xfrm>
          </p:grpSpPr>
          <p:pic>
            <p:nvPicPr>
              <p:cNvPr id="21" name="Picture 20">
                <a:extLst>
                  <a:ext uri="{FF2B5EF4-FFF2-40B4-BE49-F238E27FC236}">
                    <a16:creationId xmlns:a16="http://schemas.microsoft.com/office/drawing/2014/main" id="{0C22DEBB-A7E3-4194-8AFE-D0E4443A1188}"/>
                  </a:ext>
                </a:extLst>
              </p:cNvPr>
              <p:cNvPicPr>
                <a:picLocks noChangeAspect="1"/>
              </p:cNvPicPr>
              <p:nvPr/>
            </p:nvPicPr>
            <p:blipFill rotWithShape="1">
              <a:blip r:embed="rId2"/>
              <a:srcRect l="-208" t="32919" r="56842" b="38589"/>
              <a:stretch/>
            </p:blipFill>
            <p:spPr>
              <a:xfrm>
                <a:off x="11613356" y="4790193"/>
                <a:ext cx="3953021" cy="1378634"/>
              </a:xfrm>
              <a:prstGeom prst="rect">
                <a:avLst/>
              </a:prstGeom>
            </p:spPr>
          </p:pic>
          <p:sp>
            <p:nvSpPr>
              <p:cNvPr id="23" name="Oval 22">
                <a:extLst>
                  <a:ext uri="{FF2B5EF4-FFF2-40B4-BE49-F238E27FC236}">
                    <a16:creationId xmlns:a16="http://schemas.microsoft.com/office/drawing/2014/main" id="{5E2A19B6-ACF6-4197-B8AE-6DBCD920006B}"/>
                  </a:ext>
                </a:extLst>
              </p:cNvPr>
              <p:cNvSpPr/>
              <p:nvPr/>
            </p:nvSpPr>
            <p:spPr>
              <a:xfrm>
                <a:off x="14611350" y="6032937"/>
                <a:ext cx="514350" cy="2762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5" name="Oval 24">
              <a:extLst>
                <a:ext uri="{FF2B5EF4-FFF2-40B4-BE49-F238E27FC236}">
                  <a16:creationId xmlns:a16="http://schemas.microsoft.com/office/drawing/2014/main" id="{50CB318B-AA67-4F78-BDDC-15D5D8F1ED53}"/>
                </a:ext>
              </a:extLst>
            </p:cNvPr>
            <p:cNvSpPr/>
            <p:nvPr/>
          </p:nvSpPr>
          <p:spPr>
            <a:xfrm>
              <a:off x="11582400" y="5830989"/>
              <a:ext cx="875047" cy="47823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8" name="Group 27">
            <a:extLst>
              <a:ext uri="{FF2B5EF4-FFF2-40B4-BE49-F238E27FC236}">
                <a16:creationId xmlns:a16="http://schemas.microsoft.com/office/drawing/2014/main" id="{D68EADE4-577C-4629-B5ED-92EC5EE57416}"/>
              </a:ext>
            </a:extLst>
          </p:cNvPr>
          <p:cNvGrpSpPr/>
          <p:nvPr/>
        </p:nvGrpSpPr>
        <p:grpSpPr>
          <a:xfrm>
            <a:off x="23789551" y="42417124"/>
            <a:ext cx="3358475" cy="1318563"/>
            <a:chOff x="773281" y="4706440"/>
            <a:chExt cx="3362178" cy="1326497"/>
          </a:xfrm>
        </p:grpSpPr>
        <p:pic>
          <p:nvPicPr>
            <p:cNvPr id="20" name="Picture 19">
              <a:extLst>
                <a:ext uri="{FF2B5EF4-FFF2-40B4-BE49-F238E27FC236}">
                  <a16:creationId xmlns:a16="http://schemas.microsoft.com/office/drawing/2014/main" id="{75229B03-0EC4-41D2-8B84-AED34BF327AA}"/>
                </a:ext>
              </a:extLst>
            </p:cNvPr>
            <p:cNvPicPr>
              <a:picLocks noChangeAspect="1"/>
            </p:cNvPicPr>
            <p:nvPr/>
          </p:nvPicPr>
          <p:blipFill rotWithShape="1">
            <a:blip r:embed="rId2"/>
            <a:srcRect l="52624" t="60927" r="10492" b="13489"/>
            <a:stretch/>
          </p:blipFill>
          <p:spPr>
            <a:xfrm>
              <a:off x="773281" y="4706440"/>
              <a:ext cx="3362178" cy="1326497"/>
            </a:xfrm>
            <a:prstGeom prst="rect">
              <a:avLst/>
            </a:prstGeom>
          </p:spPr>
        </p:pic>
        <p:sp>
          <p:nvSpPr>
            <p:cNvPr id="27" name="Oval 26">
              <a:extLst>
                <a:ext uri="{FF2B5EF4-FFF2-40B4-BE49-F238E27FC236}">
                  <a16:creationId xmlns:a16="http://schemas.microsoft.com/office/drawing/2014/main" id="{4E1DD438-6369-43E5-A7C9-23EA1004B04E}"/>
                </a:ext>
              </a:extLst>
            </p:cNvPr>
            <p:cNvSpPr/>
            <p:nvPr/>
          </p:nvSpPr>
          <p:spPr>
            <a:xfrm>
              <a:off x="773281" y="5710023"/>
              <a:ext cx="560219" cy="3229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0" name="Group 29">
            <a:extLst>
              <a:ext uri="{FF2B5EF4-FFF2-40B4-BE49-F238E27FC236}">
                <a16:creationId xmlns:a16="http://schemas.microsoft.com/office/drawing/2014/main" id="{635D160E-BD29-464A-A9D9-F712C5FC688B}"/>
              </a:ext>
            </a:extLst>
          </p:cNvPr>
          <p:cNvGrpSpPr/>
          <p:nvPr/>
        </p:nvGrpSpPr>
        <p:grpSpPr>
          <a:xfrm>
            <a:off x="187969" y="42505817"/>
            <a:ext cx="3504360" cy="1292663"/>
            <a:chOff x="23070742" y="4793695"/>
            <a:chExt cx="3699804" cy="1429540"/>
          </a:xfrm>
        </p:grpSpPr>
        <p:pic>
          <p:nvPicPr>
            <p:cNvPr id="22" name="Picture 21">
              <a:extLst>
                <a:ext uri="{FF2B5EF4-FFF2-40B4-BE49-F238E27FC236}">
                  <a16:creationId xmlns:a16="http://schemas.microsoft.com/office/drawing/2014/main" id="{9359D523-3723-4355-ACB3-5D3899434766}"/>
                </a:ext>
              </a:extLst>
            </p:cNvPr>
            <p:cNvPicPr>
              <a:picLocks noChangeAspect="1"/>
            </p:cNvPicPr>
            <p:nvPr/>
          </p:nvPicPr>
          <p:blipFill rotWithShape="1">
            <a:blip r:embed="rId2"/>
            <a:srcRect l="54450" t="34712" r="4961" b="39703"/>
            <a:stretch/>
          </p:blipFill>
          <p:spPr>
            <a:xfrm>
              <a:off x="23070742" y="4793695"/>
              <a:ext cx="3699804" cy="1392953"/>
            </a:xfrm>
            <a:prstGeom prst="rect">
              <a:avLst/>
            </a:prstGeom>
          </p:spPr>
        </p:pic>
        <p:sp>
          <p:nvSpPr>
            <p:cNvPr id="29" name="Oval 28">
              <a:extLst>
                <a:ext uri="{FF2B5EF4-FFF2-40B4-BE49-F238E27FC236}">
                  <a16:creationId xmlns:a16="http://schemas.microsoft.com/office/drawing/2014/main" id="{7BB81960-5C0F-4CF5-88A8-40A6E9BDD438}"/>
                </a:ext>
              </a:extLst>
            </p:cNvPr>
            <p:cNvSpPr/>
            <p:nvPr/>
          </p:nvSpPr>
          <p:spPr>
            <a:xfrm>
              <a:off x="23070742" y="5885397"/>
              <a:ext cx="901576" cy="3378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4" name="TextBox 33">
            <a:extLst>
              <a:ext uri="{FF2B5EF4-FFF2-40B4-BE49-F238E27FC236}">
                <a16:creationId xmlns:a16="http://schemas.microsoft.com/office/drawing/2014/main" id="{37E43DEB-55C3-4CB3-A666-0077F50F308E}"/>
              </a:ext>
            </a:extLst>
          </p:cNvPr>
          <p:cNvSpPr txBox="1"/>
          <p:nvPr/>
        </p:nvSpPr>
        <p:spPr>
          <a:xfrm>
            <a:off x="378898" y="4958216"/>
            <a:ext cx="12914243" cy="1384995"/>
          </a:xfrm>
          <a:prstGeom prst="rect">
            <a:avLst/>
          </a:prstGeom>
          <a:noFill/>
        </p:spPr>
        <p:txBody>
          <a:bodyPr wrap="square" rtlCol="0">
            <a:spAutoFit/>
          </a:bodyPr>
          <a:lstStyle/>
          <a:p>
            <a:pPr marL="457200" indent="-457200">
              <a:spcAft>
                <a:spcPts val="1000"/>
              </a:spcAft>
              <a:buFont typeface="Arial" panose="020B0604020202020204" pitchFamily="34" charset="0"/>
              <a:buChar char="•"/>
            </a:pPr>
            <a:r>
              <a:rPr lang="en-GB" sz="2800" dirty="0">
                <a:latin typeface="Helvetica" panose="020B0604020202020204" pitchFamily="34" charset="0"/>
                <a:cs typeface="Helvetica" panose="020B0604020202020204" pitchFamily="34" charset="0"/>
              </a:rPr>
              <a:t>The Hakai Juvenile Salmon Marine Survival Program was set up in 2015 to answer questions about the juvenile survival of sockeye (</a:t>
            </a:r>
            <a:r>
              <a:rPr lang="en-GB" sz="2800" i="1" dirty="0">
                <a:latin typeface="Helvetica" panose="020B0604020202020204" pitchFamily="34" charset="0"/>
                <a:cs typeface="Helvetica" panose="020B0604020202020204" pitchFamily="34" charset="0"/>
              </a:rPr>
              <a:t>Oncorhynchus nerka</a:t>
            </a:r>
            <a:r>
              <a:rPr lang="en-GB" sz="2800" dirty="0">
                <a:latin typeface="Helvetica" panose="020B0604020202020204" pitchFamily="34" charset="0"/>
                <a:cs typeface="Helvetica" panose="020B0604020202020204" pitchFamily="34" charset="0"/>
              </a:rPr>
              <a:t>), pink (</a:t>
            </a:r>
            <a:r>
              <a:rPr lang="en-GB" sz="2800" i="1" dirty="0">
                <a:latin typeface="Helvetica" panose="020B0604020202020204" pitchFamily="34" charset="0"/>
                <a:cs typeface="Helvetica" panose="020B0604020202020204" pitchFamily="34" charset="0"/>
              </a:rPr>
              <a:t>O. gorbuscha</a:t>
            </a:r>
            <a:r>
              <a:rPr lang="en-GB" sz="2800" dirty="0">
                <a:latin typeface="Helvetica" panose="020B0604020202020204" pitchFamily="34" charset="0"/>
                <a:cs typeface="Helvetica" panose="020B0604020202020204" pitchFamily="34" charset="0"/>
              </a:rPr>
              <a:t>), and chum salmon (</a:t>
            </a:r>
            <a:r>
              <a:rPr lang="en-GB" sz="2800" i="1" dirty="0">
                <a:latin typeface="Helvetica" panose="020B0604020202020204" pitchFamily="34" charset="0"/>
                <a:cs typeface="Helvetica" panose="020B0604020202020204" pitchFamily="34" charset="0"/>
              </a:rPr>
              <a:t>O. keta</a:t>
            </a:r>
            <a:r>
              <a:rPr lang="en-GB" sz="2800" dirty="0">
                <a:latin typeface="Helvetica" panose="020B0604020202020204" pitchFamily="34" charset="0"/>
                <a:cs typeface="Helvetica" panose="020B0604020202020204" pitchFamily="34" charset="0"/>
              </a:rPr>
              <a:t>)</a:t>
            </a:r>
            <a:r>
              <a:rPr lang="en-CA" sz="2800" baseline="30000" dirty="0">
                <a:latin typeface="Helvetica" panose="020B0604020202020204" pitchFamily="34" charset="0"/>
              </a:rPr>
              <a:t>1</a:t>
            </a:r>
            <a:endParaRPr lang="en-GB" sz="2800" dirty="0">
              <a:latin typeface="Helvetica" panose="020B0604020202020204" pitchFamily="34" charset="0"/>
              <a:cs typeface="Helvetica" panose="020B0604020202020204" pitchFamily="34" charset="0"/>
            </a:endParaRPr>
          </a:p>
        </p:txBody>
      </p:sp>
      <p:sp>
        <p:nvSpPr>
          <p:cNvPr id="40" name="TextBox 39">
            <a:extLst>
              <a:ext uri="{FF2B5EF4-FFF2-40B4-BE49-F238E27FC236}">
                <a16:creationId xmlns:a16="http://schemas.microsoft.com/office/drawing/2014/main" id="{AF15ABB6-D274-4051-A2A2-2114AA2E41C1}"/>
              </a:ext>
            </a:extLst>
          </p:cNvPr>
          <p:cNvSpPr txBox="1"/>
          <p:nvPr/>
        </p:nvSpPr>
        <p:spPr>
          <a:xfrm>
            <a:off x="14077622" y="5008074"/>
            <a:ext cx="5089652" cy="5206554"/>
          </a:xfrm>
          <a:prstGeom prst="rect">
            <a:avLst/>
          </a:prstGeom>
          <a:noFill/>
        </p:spPr>
        <p:txBody>
          <a:bodyPr wrap="square" rtlCol="0">
            <a:spAutoFit/>
          </a:bodyPr>
          <a:lstStyle/>
          <a:p>
            <a:pPr>
              <a:spcAft>
                <a:spcPts val="1000"/>
              </a:spcAft>
            </a:pPr>
            <a:r>
              <a:rPr lang="en-GB" sz="3400" b="1" dirty="0">
                <a:latin typeface="Helvetica" panose="020B0604020202020204" pitchFamily="34" charset="0"/>
                <a:cs typeface="Helvetica" panose="020B0604020202020204" pitchFamily="34" charset="0"/>
              </a:rPr>
              <a:t>Field Sampling</a:t>
            </a:r>
          </a:p>
          <a:p>
            <a:pPr marL="457200" indent="-457200">
              <a:spcAft>
                <a:spcPts val="1200"/>
              </a:spcAft>
              <a:buFont typeface="Arial" panose="020B0604020202020204" pitchFamily="34" charset="0"/>
              <a:buChar char="•"/>
            </a:pPr>
            <a:r>
              <a:rPr lang="en-CA" sz="2800" dirty="0">
                <a:latin typeface="Helvetica" panose="020B0604020202020204" pitchFamily="34" charset="0"/>
                <a:cs typeface="Helvetica" panose="020B0604020202020204" pitchFamily="34" charset="0"/>
              </a:rPr>
              <a:t>Individuals were sampled during the juvenile migration from May to July (2015 – 2018), in the Discovery Islands and Johnstone Strait</a:t>
            </a:r>
          </a:p>
          <a:p>
            <a:pPr marL="457200" indent="-457200">
              <a:spcAft>
                <a:spcPts val="1200"/>
              </a:spcAft>
              <a:buFont typeface="Arial" panose="020B0604020202020204" pitchFamily="34" charset="0"/>
              <a:buChar char="•"/>
            </a:pPr>
            <a:r>
              <a:rPr lang="en-CA" sz="2800" dirty="0">
                <a:latin typeface="Helvetica" panose="020B0604020202020204" pitchFamily="34" charset="0"/>
                <a:cs typeface="Helvetica" panose="020B0604020202020204" pitchFamily="34" charset="0"/>
              </a:rPr>
              <a:t>Purse seine nets were deployed to sample juvenile pink, chum and sockeye salmon </a:t>
            </a:r>
          </a:p>
        </p:txBody>
      </p:sp>
      <p:sp>
        <p:nvSpPr>
          <p:cNvPr id="51" name="TextBox 50">
            <a:extLst>
              <a:ext uri="{FF2B5EF4-FFF2-40B4-BE49-F238E27FC236}">
                <a16:creationId xmlns:a16="http://schemas.microsoft.com/office/drawing/2014/main" id="{7C5B3B97-5EEA-4B95-922B-2F3EF91D5AB1}"/>
              </a:ext>
            </a:extLst>
          </p:cNvPr>
          <p:cNvSpPr txBox="1"/>
          <p:nvPr/>
        </p:nvSpPr>
        <p:spPr>
          <a:xfrm>
            <a:off x="14077621" y="11705675"/>
            <a:ext cx="12914243" cy="3154710"/>
          </a:xfrm>
          <a:prstGeom prst="rect">
            <a:avLst/>
          </a:prstGeom>
          <a:noFill/>
        </p:spPr>
        <p:txBody>
          <a:bodyPr wrap="square" rtlCol="0">
            <a:spAutoFit/>
          </a:bodyPr>
          <a:lstStyle/>
          <a:p>
            <a:pPr>
              <a:spcAft>
                <a:spcPts val="1000"/>
              </a:spcAft>
            </a:pPr>
            <a:r>
              <a:rPr lang="en-GB" sz="3400" b="1" dirty="0">
                <a:latin typeface="Helvetica" panose="020B0604020202020204" pitchFamily="34" charset="0"/>
                <a:cs typeface="Helvetica" panose="020B0604020202020204" pitchFamily="34" charset="0"/>
              </a:rPr>
              <a:t>Analysis</a:t>
            </a:r>
          </a:p>
          <a:p>
            <a:pPr marL="457200" indent="-457200">
              <a:spcAft>
                <a:spcPts val="1000"/>
              </a:spcAft>
              <a:buFont typeface="Arial" panose="020B0604020202020204" pitchFamily="34" charset="0"/>
              <a:buChar char="•"/>
            </a:pPr>
            <a:r>
              <a:rPr lang="en-GB" sz="2800" dirty="0">
                <a:latin typeface="Helvetica" panose="020B0604020202020204" pitchFamily="34" charset="0"/>
                <a:cs typeface="Helvetica" panose="020B0604020202020204" pitchFamily="34" charset="0"/>
              </a:rPr>
              <a:t>We fit two series of GLMMs to our data to parse out </a:t>
            </a:r>
            <a:r>
              <a:rPr lang="en-GB" sz="2800" i="1" dirty="0">
                <a:latin typeface="Helvetica" panose="020B0604020202020204" pitchFamily="34" charset="0"/>
                <a:cs typeface="Helvetica" panose="020B0604020202020204" pitchFamily="34" charset="0"/>
              </a:rPr>
              <a:t>species-level </a:t>
            </a:r>
            <a:r>
              <a:rPr lang="en-GB" sz="2800" dirty="0">
                <a:latin typeface="Helvetica" panose="020B0604020202020204" pitchFamily="34" charset="0"/>
                <a:cs typeface="Helvetica" panose="020B0604020202020204" pitchFamily="34" charset="0"/>
              </a:rPr>
              <a:t>differences in parasite loads, from </a:t>
            </a:r>
            <a:r>
              <a:rPr lang="en-GB" sz="2800" i="1" dirty="0">
                <a:latin typeface="Helvetica" panose="020B0604020202020204" pitchFamily="34" charset="0"/>
                <a:cs typeface="Helvetica" panose="020B0604020202020204" pitchFamily="34" charset="0"/>
              </a:rPr>
              <a:t>region-level </a:t>
            </a:r>
            <a:r>
              <a:rPr lang="en-GB" sz="2800" dirty="0">
                <a:latin typeface="Helvetica" panose="020B0604020202020204" pitchFamily="34" charset="0"/>
                <a:cs typeface="Helvetica" panose="020B0604020202020204" pitchFamily="34" charset="0"/>
              </a:rPr>
              <a:t>differences in parasite loads</a:t>
            </a:r>
            <a:r>
              <a:rPr lang="en-GB" sz="2800" i="1" dirty="0">
                <a:latin typeface="Helvetica" panose="020B0604020202020204" pitchFamily="34" charset="0"/>
                <a:cs typeface="Helvetica" panose="020B0604020202020204" pitchFamily="34" charset="0"/>
              </a:rPr>
              <a:t> </a:t>
            </a:r>
          </a:p>
          <a:p>
            <a:pPr marL="457200" indent="-457200">
              <a:spcAft>
                <a:spcPts val="1000"/>
              </a:spcAft>
              <a:buFont typeface="Arial" panose="020B0604020202020204" pitchFamily="34" charset="0"/>
              <a:buChar char="•"/>
            </a:pPr>
            <a:r>
              <a:rPr lang="en-GB" sz="2800" dirty="0">
                <a:latin typeface="Helvetica" panose="020B0604020202020204" pitchFamily="34" charset="0"/>
                <a:cs typeface="Helvetica" panose="020B0604020202020204" pitchFamily="34" charset="0"/>
              </a:rPr>
              <a:t>AIC was used to perform model comparison and selection</a:t>
            </a:r>
          </a:p>
          <a:p>
            <a:pPr marL="457200" indent="-457200">
              <a:spcAft>
                <a:spcPts val="1000"/>
              </a:spcAft>
              <a:buFont typeface="Arial" panose="020B0604020202020204" pitchFamily="34" charset="0"/>
              <a:buChar char="•"/>
            </a:pPr>
            <a:r>
              <a:rPr lang="en-GB" sz="2800" dirty="0">
                <a:latin typeface="Helvetica" panose="020B0604020202020204" pitchFamily="34" charset="0"/>
                <a:cs typeface="Helvetica" panose="020B0604020202020204" pitchFamily="34" charset="0"/>
              </a:rPr>
              <a:t>We used hierarchical bootstrapping to pair model-driven estimates with data-based estimates to confirm our model predictions</a:t>
            </a:r>
          </a:p>
        </p:txBody>
      </p:sp>
      <p:sp>
        <p:nvSpPr>
          <p:cNvPr id="69" name="TextBox 68">
            <a:extLst>
              <a:ext uri="{FF2B5EF4-FFF2-40B4-BE49-F238E27FC236}">
                <a16:creationId xmlns:a16="http://schemas.microsoft.com/office/drawing/2014/main" id="{FD6CE800-0B6B-4FC8-A2F7-14160CE8D594}"/>
              </a:ext>
            </a:extLst>
          </p:cNvPr>
          <p:cNvSpPr txBox="1"/>
          <p:nvPr/>
        </p:nvSpPr>
        <p:spPr>
          <a:xfrm>
            <a:off x="378897" y="6472880"/>
            <a:ext cx="6642568" cy="3693319"/>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en-GB" sz="2800" dirty="0">
                <a:latin typeface="Helvetica" panose="020B0604020202020204" pitchFamily="34" charset="0"/>
                <a:cs typeface="Helvetica" panose="020B0604020202020204" pitchFamily="34" charset="0"/>
              </a:rPr>
              <a:t>Parasitism by two species of sea lice, </a:t>
            </a:r>
            <a:r>
              <a:rPr lang="en-GB" sz="2800" i="1" dirty="0">
                <a:latin typeface="Helvetica" panose="020B0604020202020204" pitchFamily="34" charset="0"/>
                <a:cs typeface="Helvetica" panose="020B0604020202020204" pitchFamily="34" charset="0"/>
              </a:rPr>
              <a:t>Caligus clemensi </a:t>
            </a:r>
            <a:r>
              <a:rPr lang="en-GB" sz="2800" dirty="0">
                <a:latin typeface="Helvetica" panose="020B0604020202020204" pitchFamily="34" charset="0"/>
                <a:cs typeface="Helvetica" panose="020B0604020202020204" pitchFamily="34" charset="0"/>
              </a:rPr>
              <a:t>a generalist parasite, and </a:t>
            </a:r>
            <a:r>
              <a:rPr lang="en-GB" sz="2800" i="1" dirty="0">
                <a:latin typeface="Helvetica" panose="020B0604020202020204" pitchFamily="34" charset="0"/>
                <a:cs typeface="Helvetica" panose="020B0604020202020204" pitchFamily="34" charset="0"/>
              </a:rPr>
              <a:t>Lepeophtheirus salmonis</a:t>
            </a:r>
            <a:r>
              <a:rPr lang="en-GB" sz="2800" dirty="0">
                <a:latin typeface="Helvetica" panose="020B0604020202020204" pitchFamily="34" charset="0"/>
                <a:cs typeface="Helvetica" panose="020B0604020202020204" pitchFamily="34" charset="0"/>
              </a:rPr>
              <a:t>, a salmon specialist</a:t>
            </a:r>
            <a:r>
              <a:rPr lang="en-CA" sz="2800" baseline="30000" dirty="0">
                <a:latin typeface="Helvetica" panose="020B0604020202020204" pitchFamily="34" charset="0"/>
                <a:cs typeface="Helvetica" panose="020B0604020202020204" pitchFamily="34" charset="0"/>
              </a:rPr>
              <a:t>2 </a:t>
            </a:r>
            <a:endParaRPr lang="en-GB" sz="2800" dirty="0">
              <a:latin typeface="Helvetica" panose="020B0604020202020204" pitchFamily="34" charset="0"/>
              <a:cs typeface="Helvetica" panose="020B0604020202020204" pitchFamily="34" charset="0"/>
            </a:endParaRPr>
          </a:p>
          <a:p>
            <a:pPr marL="457200" indent="-457200">
              <a:spcAft>
                <a:spcPts val="1200"/>
              </a:spcAft>
              <a:buFont typeface="Arial" panose="020B0604020202020204" pitchFamily="34" charset="0"/>
              <a:buChar char="•"/>
            </a:pPr>
            <a:r>
              <a:rPr lang="en-GB" sz="2800" dirty="0">
                <a:latin typeface="Helvetica" panose="020B0604020202020204" pitchFamily="34" charset="0"/>
                <a:cs typeface="Helvetica" panose="020B0604020202020204" pitchFamily="34" charset="0"/>
              </a:rPr>
              <a:t>Infection pressure on juvenile salmon has increased significantly post-aquaculture development</a:t>
            </a:r>
            <a:r>
              <a:rPr lang="en-CA" sz="2800" baseline="30000" dirty="0">
                <a:latin typeface="Helvetica" panose="020B0604020202020204" pitchFamily="34" charset="0"/>
                <a:cs typeface="Helvetica" panose="020B0604020202020204" pitchFamily="34" charset="0"/>
              </a:rPr>
              <a:t> 4</a:t>
            </a:r>
            <a:r>
              <a:rPr lang="en-GB" sz="2800" dirty="0">
                <a:latin typeface="Helvetica" panose="020B0604020202020204" pitchFamily="34" charset="0"/>
                <a:cs typeface="Helvetica" panose="020B0604020202020204" pitchFamily="34" charset="0"/>
              </a:rPr>
              <a:t> </a:t>
            </a:r>
          </a:p>
          <a:p>
            <a:endParaRPr lang="en-CA" dirty="0"/>
          </a:p>
        </p:txBody>
      </p:sp>
      <p:sp>
        <p:nvSpPr>
          <p:cNvPr id="71" name="TextBox 70">
            <a:extLst>
              <a:ext uri="{FF2B5EF4-FFF2-40B4-BE49-F238E27FC236}">
                <a16:creationId xmlns:a16="http://schemas.microsoft.com/office/drawing/2014/main" id="{F335691A-2E36-4DF6-88F7-CF935151E97E}"/>
              </a:ext>
            </a:extLst>
          </p:cNvPr>
          <p:cNvSpPr txBox="1"/>
          <p:nvPr/>
        </p:nvSpPr>
        <p:spPr>
          <a:xfrm>
            <a:off x="14079761" y="16525730"/>
            <a:ext cx="4730597" cy="11726287"/>
          </a:xfrm>
          <a:prstGeom prst="rect">
            <a:avLst/>
          </a:prstGeom>
          <a:noFill/>
        </p:spPr>
        <p:txBody>
          <a:bodyPr wrap="square" rtlCol="0">
            <a:spAutoFit/>
          </a:bodyPr>
          <a:lstStyle/>
          <a:p>
            <a:pPr marL="457200" indent="-457200">
              <a:buFont typeface="Arial" panose="020B0604020202020204" pitchFamily="34" charset="0"/>
              <a:buChar char="•"/>
            </a:pPr>
            <a:r>
              <a:rPr lang="en-GB" sz="2800" dirty="0">
                <a:latin typeface="Helvetica" panose="020B0604020202020204" pitchFamily="34" charset="0"/>
                <a:cs typeface="Helvetica" panose="020B0604020202020204" pitchFamily="34" charset="0"/>
              </a:rPr>
              <a:t>Parasite prevalence differed between sites in nearly every species-combination comparison</a:t>
            </a:r>
          </a:p>
          <a:p>
            <a:pPr marL="457200" indent="-457200">
              <a:buFont typeface="Arial" panose="020B0604020202020204" pitchFamily="34" charset="0"/>
              <a:buChar char="•"/>
            </a:pPr>
            <a:endParaRPr lang="en-GB" sz="2800" dirty="0">
              <a:latin typeface="Helvetica" panose="020B0604020202020204" pitchFamily="34" charset="0"/>
              <a:cs typeface="Helvetica" panose="020B0604020202020204" pitchFamily="34" charset="0"/>
            </a:endParaRPr>
          </a:p>
          <a:p>
            <a:pPr marL="457200" indent="-457200">
              <a:buFont typeface="Arial" panose="020B0604020202020204" pitchFamily="34" charset="0"/>
              <a:buChar char="•"/>
            </a:pPr>
            <a:r>
              <a:rPr lang="en-GB" sz="2800" dirty="0">
                <a:latin typeface="Helvetica" panose="020B0604020202020204" pitchFamily="34" charset="0"/>
                <a:cs typeface="Helvetica" panose="020B0604020202020204" pitchFamily="34" charset="0"/>
              </a:rPr>
              <a:t>AIC scores indicated the full model fit our data best for all models except the sockeye and </a:t>
            </a:r>
            <a:r>
              <a:rPr lang="en-GB" sz="2800" i="1" dirty="0">
                <a:latin typeface="Helvetica" panose="020B0604020202020204" pitchFamily="34" charset="0"/>
                <a:cs typeface="Helvetica" panose="020B0604020202020204" pitchFamily="34" charset="0"/>
              </a:rPr>
              <a:t>L. salmonis</a:t>
            </a:r>
            <a:r>
              <a:rPr lang="en-GB" sz="2800" dirty="0">
                <a:latin typeface="Helvetica" panose="020B0604020202020204" pitchFamily="34" charset="0"/>
                <a:cs typeface="Helvetica" panose="020B0604020202020204" pitchFamily="34" charset="0"/>
              </a:rPr>
              <a:t> model</a:t>
            </a:r>
          </a:p>
          <a:p>
            <a:pPr marL="457200" indent="-457200">
              <a:buFont typeface="Arial" panose="020B0604020202020204" pitchFamily="34" charset="0"/>
              <a:buChar char="•"/>
            </a:pPr>
            <a:endParaRPr lang="en-GB" sz="2800" dirty="0">
              <a:latin typeface="Helvetica" panose="020B0604020202020204" pitchFamily="34" charset="0"/>
              <a:cs typeface="Helvetica" panose="020B0604020202020204" pitchFamily="34" charset="0"/>
            </a:endParaRPr>
          </a:p>
          <a:p>
            <a:pPr marL="457200" indent="-457200">
              <a:buFont typeface="Arial" panose="020B0604020202020204" pitchFamily="34" charset="0"/>
              <a:buChar char="•"/>
            </a:pPr>
            <a:r>
              <a:rPr lang="en-GB" sz="2800" dirty="0">
                <a:latin typeface="Helvetica" panose="020B0604020202020204" pitchFamily="34" charset="0"/>
                <a:cs typeface="Helvetica" panose="020B0604020202020204" pitchFamily="34" charset="0"/>
              </a:rPr>
              <a:t>For </a:t>
            </a:r>
            <a:r>
              <a:rPr lang="en-GB" sz="2800" i="1" dirty="0">
                <a:latin typeface="Helvetica" panose="020B0604020202020204" pitchFamily="34" charset="0"/>
                <a:cs typeface="Helvetica" panose="020B0604020202020204" pitchFamily="34" charset="0"/>
              </a:rPr>
              <a:t>C. clemensi, </a:t>
            </a:r>
            <a:r>
              <a:rPr lang="en-GB" sz="2800" dirty="0">
                <a:latin typeface="Helvetica" panose="020B0604020202020204" pitchFamily="34" charset="0"/>
                <a:cs typeface="Helvetica" panose="020B0604020202020204" pitchFamily="34" charset="0"/>
              </a:rPr>
              <a:t>every single combination showed higher estimated per-fish louse abundance in Johnstone Strait (JS), than the Discovery Islands (DI)</a:t>
            </a:r>
          </a:p>
          <a:p>
            <a:pPr marL="457200" indent="-457200">
              <a:buFont typeface="Arial" panose="020B0604020202020204" pitchFamily="34" charset="0"/>
              <a:buChar char="•"/>
            </a:pPr>
            <a:endParaRPr lang="en-GB" sz="2800" dirty="0">
              <a:latin typeface="Helvetica" panose="020B0604020202020204" pitchFamily="34" charset="0"/>
              <a:cs typeface="Helvetica" panose="020B0604020202020204" pitchFamily="34" charset="0"/>
            </a:endParaRPr>
          </a:p>
          <a:p>
            <a:pPr marL="457200" indent="-457200">
              <a:buFont typeface="Arial" panose="020B0604020202020204" pitchFamily="34" charset="0"/>
              <a:buChar char="•"/>
            </a:pPr>
            <a:r>
              <a:rPr lang="en-GB" sz="2800" dirty="0">
                <a:latin typeface="Helvetica" panose="020B0604020202020204" pitchFamily="34" charset="0"/>
                <a:cs typeface="Helvetica" panose="020B0604020202020204" pitchFamily="34" charset="0"/>
              </a:rPr>
              <a:t>For </a:t>
            </a:r>
            <a:r>
              <a:rPr lang="en-GB" sz="2800" i="1" dirty="0">
                <a:latin typeface="Helvetica" panose="020B0604020202020204" pitchFamily="34" charset="0"/>
                <a:cs typeface="Helvetica" panose="020B0604020202020204" pitchFamily="34" charset="0"/>
              </a:rPr>
              <a:t>L. salmonis</a:t>
            </a:r>
            <a:r>
              <a:rPr lang="en-GB" sz="2800" dirty="0">
                <a:latin typeface="Helvetica" panose="020B0604020202020204" pitchFamily="34" charset="0"/>
                <a:cs typeface="Helvetica" panose="020B0604020202020204" pitchFamily="34" charset="0"/>
              </a:rPr>
              <a:t>, estimated abundance was higher in the Discovery Islands than in Johnstone Strait in every combination except sockeye, which did not incorporate year</a:t>
            </a:r>
            <a:endParaRPr lang="en-CA" dirty="0"/>
          </a:p>
        </p:txBody>
      </p:sp>
      <p:sp>
        <p:nvSpPr>
          <p:cNvPr id="79" name="Rectangle 78">
            <a:extLst>
              <a:ext uri="{FF2B5EF4-FFF2-40B4-BE49-F238E27FC236}">
                <a16:creationId xmlns:a16="http://schemas.microsoft.com/office/drawing/2014/main" id="{CBDF4A3C-F12E-4320-B08B-828A0C68C2C6}"/>
              </a:ext>
            </a:extLst>
          </p:cNvPr>
          <p:cNvSpPr/>
          <p:nvPr/>
        </p:nvSpPr>
        <p:spPr>
          <a:xfrm>
            <a:off x="19326325" y="17960390"/>
            <a:ext cx="1090870" cy="257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1" name="Rectangle 80">
            <a:extLst>
              <a:ext uri="{FF2B5EF4-FFF2-40B4-BE49-F238E27FC236}">
                <a16:creationId xmlns:a16="http://schemas.microsoft.com/office/drawing/2014/main" id="{0EC7CD3F-75D3-4CFC-9774-BEB9BAACD6DE}"/>
              </a:ext>
            </a:extLst>
          </p:cNvPr>
          <p:cNvSpPr/>
          <p:nvPr/>
        </p:nvSpPr>
        <p:spPr>
          <a:xfrm>
            <a:off x="19486171" y="18073556"/>
            <a:ext cx="931024" cy="1438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2" name="Picture 41">
            <a:extLst>
              <a:ext uri="{FF2B5EF4-FFF2-40B4-BE49-F238E27FC236}">
                <a16:creationId xmlns:a16="http://schemas.microsoft.com/office/drawing/2014/main" id="{4B1396A3-E5EE-40FC-9287-1F219A63B0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6325" y="4826871"/>
            <a:ext cx="7397592" cy="6280110"/>
          </a:xfrm>
          <a:prstGeom prst="rect">
            <a:avLst/>
          </a:prstGeom>
        </p:spPr>
      </p:pic>
      <p:sp>
        <p:nvSpPr>
          <p:cNvPr id="84" name="TextBox 83">
            <a:extLst>
              <a:ext uri="{FF2B5EF4-FFF2-40B4-BE49-F238E27FC236}">
                <a16:creationId xmlns:a16="http://schemas.microsoft.com/office/drawing/2014/main" id="{5A0B2015-8F77-4643-B6B6-3317DB5E85FF}"/>
              </a:ext>
            </a:extLst>
          </p:cNvPr>
          <p:cNvSpPr txBox="1"/>
          <p:nvPr/>
        </p:nvSpPr>
        <p:spPr>
          <a:xfrm>
            <a:off x="14077621" y="10132515"/>
            <a:ext cx="5181719" cy="1384995"/>
          </a:xfrm>
          <a:prstGeom prst="rect">
            <a:avLst/>
          </a:prstGeom>
          <a:noFill/>
        </p:spPr>
        <p:txBody>
          <a:bodyPr wrap="square" rtlCol="0">
            <a:spAutoFit/>
          </a:bodyPr>
          <a:lstStyle/>
          <a:p>
            <a:pPr marL="457200" indent="-457200">
              <a:buFont typeface="Arial" panose="020B0604020202020204" pitchFamily="34" charset="0"/>
              <a:buChar char="•"/>
            </a:pPr>
            <a:r>
              <a:rPr lang="en-CA" sz="2800" dirty="0">
                <a:latin typeface="Helvetica" panose="020B0604020202020204" pitchFamily="34" charset="0"/>
                <a:cs typeface="Helvetica" panose="020B0604020202020204" pitchFamily="34" charset="0"/>
              </a:rPr>
              <a:t>All fish were weighed, measured, and worked up for parasite loads</a:t>
            </a:r>
            <a:endParaRPr lang="en-CA" sz="2800" dirty="0"/>
          </a:p>
        </p:txBody>
      </p:sp>
      <p:sp>
        <p:nvSpPr>
          <p:cNvPr id="85" name="TextBox 84">
            <a:extLst>
              <a:ext uri="{FF2B5EF4-FFF2-40B4-BE49-F238E27FC236}">
                <a16:creationId xmlns:a16="http://schemas.microsoft.com/office/drawing/2014/main" id="{E3A2FA03-1B32-40C1-8279-7DC213F4DD2B}"/>
              </a:ext>
            </a:extLst>
          </p:cNvPr>
          <p:cNvSpPr txBox="1"/>
          <p:nvPr/>
        </p:nvSpPr>
        <p:spPr>
          <a:xfrm>
            <a:off x="19714954" y="11185429"/>
            <a:ext cx="6878806" cy="369332"/>
          </a:xfrm>
          <a:prstGeom prst="rect">
            <a:avLst/>
          </a:prstGeom>
          <a:noFill/>
        </p:spPr>
        <p:txBody>
          <a:bodyPr wrap="none" rtlCol="0">
            <a:spAutoFit/>
          </a:bodyPr>
          <a:lstStyle/>
          <a:p>
            <a:r>
              <a:rPr lang="en-CA" b="1" dirty="0">
                <a:latin typeface="Helvetica" panose="020B0604020202020204" pitchFamily="34" charset="0"/>
                <a:cs typeface="Helvetica" panose="020B0604020202020204" pitchFamily="34" charset="0"/>
              </a:rPr>
              <a:t>Figure 2</a:t>
            </a:r>
            <a:r>
              <a:rPr lang="en-CA" dirty="0">
                <a:latin typeface="Helvetica" panose="020B0604020202020204" pitchFamily="34" charset="0"/>
                <a:cs typeface="Helvetica" panose="020B0604020202020204" pitchFamily="34" charset="0"/>
              </a:rPr>
              <a:t>: Study region depicting the two major sampling regions  </a:t>
            </a:r>
          </a:p>
        </p:txBody>
      </p:sp>
      <p:sp>
        <p:nvSpPr>
          <p:cNvPr id="86" name="Rectangle 85">
            <a:extLst>
              <a:ext uri="{FF2B5EF4-FFF2-40B4-BE49-F238E27FC236}">
                <a16:creationId xmlns:a16="http://schemas.microsoft.com/office/drawing/2014/main" id="{E27623B7-2814-44BB-BEA6-1C9949271EA6}"/>
              </a:ext>
            </a:extLst>
          </p:cNvPr>
          <p:cNvSpPr/>
          <p:nvPr/>
        </p:nvSpPr>
        <p:spPr>
          <a:xfrm>
            <a:off x="19326325" y="4910902"/>
            <a:ext cx="7656155" cy="67719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TextBox 44">
            <a:extLst>
              <a:ext uri="{FF2B5EF4-FFF2-40B4-BE49-F238E27FC236}">
                <a16:creationId xmlns:a16="http://schemas.microsoft.com/office/drawing/2014/main" id="{E78960CA-94AA-4396-BA07-F326515E6DF5}"/>
              </a:ext>
            </a:extLst>
          </p:cNvPr>
          <p:cNvSpPr txBox="1"/>
          <p:nvPr/>
        </p:nvSpPr>
        <p:spPr>
          <a:xfrm>
            <a:off x="21357528" y="8799705"/>
            <a:ext cx="1365309" cy="707886"/>
          </a:xfrm>
          <a:prstGeom prst="rect">
            <a:avLst/>
          </a:prstGeom>
          <a:solidFill>
            <a:schemeClr val="bg1"/>
          </a:solidFill>
        </p:spPr>
        <p:txBody>
          <a:bodyPr wrap="square" rtlCol="0">
            <a:spAutoFit/>
          </a:bodyPr>
          <a:lstStyle/>
          <a:p>
            <a:pPr algn="ctr"/>
            <a:r>
              <a:rPr lang="en-CA" sz="2000" dirty="0"/>
              <a:t>British Columbia</a:t>
            </a:r>
          </a:p>
        </p:txBody>
      </p:sp>
      <p:sp>
        <p:nvSpPr>
          <p:cNvPr id="44" name="TextBox 43">
            <a:extLst>
              <a:ext uri="{FF2B5EF4-FFF2-40B4-BE49-F238E27FC236}">
                <a16:creationId xmlns:a16="http://schemas.microsoft.com/office/drawing/2014/main" id="{B173D486-5E04-40E4-B99B-7E4932CA6A0D}"/>
              </a:ext>
            </a:extLst>
          </p:cNvPr>
          <p:cNvSpPr txBox="1"/>
          <p:nvPr/>
        </p:nvSpPr>
        <p:spPr>
          <a:xfrm>
            <a:off x="22837802" y="9107481"/>
            <a:ext cx="2728843" cy="400110"/>
          </a:xfrm>
          <a:prstGeom prst="rect">
            <a:avLst/>
          </a:prstGeom>
          <a:solidFill>
            <a:schemeClr val="bg1"/>
          </a:solidFill>
        </p:spPr>
        <p:txBody>
          <a:bodyPr wrap="square" rtlCol="0">
            <a:spAutoFit/>
          </a:bodyPr>
          <a:lstStyle/>
          <a:p>
            <a:r>
              <a:rPr lang="en-CA" sz="2000" dirty="0"/>
              <a:t>Discovery Islands Region</a:t>
            </a:r>
          </a:p>
        </p:txBody>
      </p:sp>
      <p:sp>
        <p:nvSpPr>
          <p:cNvPr id="43" name="TextBox 42">
            <a:extLst>
              <a:ext uri="{FF2B5EF4-FFF2-40B4-BE49-F238E27FC236}">
                <a16:creationId xmlns:a16="http://schemas.microsoft.com/office/drawing/2014/main" id="{A32993FF-913F-4770-8490-B7DF24BBC393}"/>
              </a:ext>
            </a:extLst>
          </p:cNvPr>
          <p:cNvSpPr txBox="1"/>
          <p:nvPr/>
        </p:nvSpPr>
        <p:spPr>
          <a:xfrm>
            <a:off x="21019564" y="8226988"/>
            <a:ext cx="2673641" cy="400110"/>
          </a:xfrm>
          <a:prstGeom prst="rect">
            <a:avLst/>
          </a:prstGeom>
          <a:solidFill>
            <a:schemeClr val="bg1"/>
          </a:solidFill>
        </p:spPr>
        <p:txBody>
          <a:bodyPr wrap="square" rtlCol="0">
            <a:spAutoFit/>
          </a:bodyPr>
          <a:lstStyle/>
          <a:p>
            <a:r>
              <a:rPr lang="en-CA" sz="2000" dirty="0"/>
              <a:t>Johnstone Strait Region</a:t>
            </a:r>
          </a:p>
        </p:txBody>
      </p:sp>
      <p:sp>
        <p:nvSpPr>
          <p:cNvPr id="88" name="Rectangle 87">
            <a:extLst>
              <a:ext uri="{FF2B5EF4-FFF2-40B4-BE49-F238E27FC236}">
                <a16:creationId xmlns:a16="http://schemas.microsoft.com/office/drawing/2014/main" id="{B1715E3B-2870-41F7-810C-28FF925F9841}"/>
              </a:ext>
            </a:extLst>
          </p:cNvPr>
          <p:cNvSpPr/>
          <p:nvPr/>
        </p:nvSpPr>
        <p:spPr>
          <a:xfrm>
            <a:off x="20670828" y="10147471"/>
            <a:ext cx="686700" cy="202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B27E4C3D-F52A-4E5F-9707-9284136CB343}"/>
              </a:ext>
            </a:extLst>
          </p:cNvPr>
          <p:cNvSpPr txBox="1"/>
          <p:nvPr/>
        </p:nvSpPr>
        <p:spPr>
          <a:xfrm>
            <a:off x="20211894" y="9912083"/>
            <a:ext cx="898123" cy="449358"/>
          </a:xfrm>
          <a:prstGeom prst="rect">
            <a:avLst/>
          </a:prstGeom>
          <a:solidFill>
            <a:schemeClr val="bg1"/>
          </a:solidFill>
        </p:spPr>
        <p:txBody>
          <a:bodyPr wrap="square" rtlCol="0">
            <a:spAutoFit/>
          </a:bodyPr>
          <a:lstStyle/>
          <a:p>
            <a:pPr algn="ctr"/>
            <a:r>
              <a:rPr lang="en-CA" sz="1200" dirty="0"/>
              <a:t>Vancouver Island</a:t>
            </a:r>
          </a:p>
        </p:txBody>
      </p:sp>
      <p:sp>
        <p:nvSpPr>
          <p:cNvPr id="89" name="TextBox 88">
            <a:extLst>
              <a:ext uri="{FF2B5EF4-FFF2-40B4-BE49-F238E27FC236}">
                <a16:creationId xmlns:a16="http://schemas.microsoft.com/office/drawing/2014/main" id="{4713059F-79BA-4DFB-BDC7-B19D26988ECA}"/>
              </a:ext>
            </a:extLst>
          </p:cNvPr>
          <p:cNvSpPr txBox="1"/>
          <p:nvPr/>
        </p:nvSpPr>
        <p:spPr>
          <a:xfrm>
            <a:off x="378896" y="11677295"/>
            <a:ext cx="12823328" cy="3370153"/>
          </a:xfrm>
          <a:prstGeom prst="rect">
            <a:avLst/>
          </a:prstGeom>
          <a:solidFill>
            <a:schemeClr val="bg1">
              <a:lumMod val="95000"/>
            </a:schemeClr>
          </a:solidFill>
        </p:spPr>
        <p:txBody>
          <a:bodyPr wrap="square" rtlCol="0">
            <a:spAutoFit/>
          </a:bodyPr>
          <a:lstStyle/>
          <a:p>
            <a:pPr>
              <a:spcAft>
                <a:spcPts val="1000"/>
              </a:spcAft>
            </a:pPr>
            <a:r>
              <a:rPr lang="en-GB" sz="3400" b="1" dirty="0">
                <a:latin typeface="Helvetica" panose="020B0604020202020204" pitchFamily="34" charset="0"/>
                <a:cs typeface="Helvetica" panose="020B0604020202020204" pitchFamily="34" charset="0"/>
              </a:rPr>
              <a:t>Study Goals:</a:t>
            </a:r>
          </a:p>
          <a:p>
            <a:pPr marL="971550" lvl="1" indent="-514350">
              <a:spcAft>
                <a:spcPts val="1000"/>
              </a:spcAft>
              <a:buFont typeface="+mj-lt"/>
              <a:buAutoNum type="arabicPeriod"/>
            </a:pPr>
            <a:r>
              <a:rPr lang="en-GB" sz="3400" b="1" dirty="0">
                <a:latin typeface="Helvetica" panose="020B0604020202020204" pitchFamily="34" charset="0"/>
                <a:cs typeface="Helvetica" panose="020B0604020202020204" pitchFamily="34" charset="0"/>
              </a:rPr>
              <a:t>Investigate differential parasite loads of </a:t>
            </a:r>
            <a:r>
              <a:rPr lang="en-GB" sz="3400" b="1" i="1" dirty="0">
                <a:latin typeface="Helvetica" panose="020B0604020202020204" pitchFamily="34" charset="0"/>
                <a:cs typeface="Helvetica" panose="020B0604020202020204" pitchFamily="34" charset="0"/>
              </a:rPr>
              <a:t>C. clemensi </a:t>
            </a:r>
            <a:r>
              <a:rPr lang="en-GB" sz="3400" b="1" dirty="0">
                <a:latin typeface="Helvetica" panose="020B0604020202020204" pitchFamily="34" charset="0"/>
                <a:cs typeface="Helvetica" panose="020B0604020202020204" pitchFamily="34" charset="0"/>
              </a:rPr>
              <a:t>and </a:t>
            </a:r>
            <a:r>
              <a:rPr lang="en-GB" sz="3400" b="1" i="1" dirty="0">
                <a:latin typeface="Helvetica" panose="020B0604020202020204" pitchFamily="34" charset="0"/>
                <a:cs typeface="Helvetica" panose="020B0604020202020204" pitchFamily="34" charset="0"/>
              </a:rPr>
              <a:t>L. salmonis </a:t>
            </a:r>
            <a:r>
              <a:rPr lang="en-GB" sz="3400" b="1" dirty="0">
                <a:latin typeface="Helvetica" panose="020B0604020202020204" pitchFamily="34" charset="0"/>
                <a:cs typeface="Helvetica" panose="020B0604020202020204" pitchFamily="34" charset="0"/>
              </a:rPr>
              <a:t>on pink, chum, and sockeye salmon </a:t>
            </a:r>
          </a:p>
          <a:p>
            <a:pPr marL="971550" lvl="1" indent="-514350">
              <a:spcAft>
                <a:spcPts val="1000"/>
              </a:spcAft>
              <a:buFont typeface="+mj-lt"/>
              <a:buAutoNum type="arabicPeriod"/>
            </a:pPr>
            <a:r>
              <a:rPr lang="en-GB" sz="3400" b="1" dirty="0">
                <a:latin typeface="Helvetica" panose="020B0604020202020204" pitchFamily="34" charset="0"/>
                <a:cs typeface="Helvetica" panose="020B0604020202020204" pitchFamily="34" charset="0"/>
              </a:rPr>
              <a:t>Determine what factors contribute to the differences in infection across different regions</a:t>
            </a:r>
          </a:p>
          <a:p>
            <a:endParaRPr lang="en-CA" dirty="0"/>
          </a:p>
        </p:txBody>
      </p:sp>
      <p:sp>
        <p:nvSpPr>
          <p:cNvPr id="90" name="Rectangle 89">
            <a:extLst>
              <a:ext uri="{FF2B5EF4-FFF2-40B4-BE49-F238E27FC236}">
                <a16:creationId xmlns:a16="http://schemas.microsoft.com/office/drawing/2014/main" id="{D5918C17-8E09-498F-A86D-155CD18C0869}"/>
              </a:ext>
            </a:extLst>
          </p:cNvPr>
          <p:cNvSpPr/>
          <p:nvPr/>
        </p:nvSpPr>
        <p:spPr>
          <a:xfrm>
            <a:off x="14068237" y="15244525"/>
            <a:ext cx="12914243" cy="901417"/>
          </a:xfrm>
          <a:prstGeom prst="rect">
            <a:avLst/>
          </a:prstGeom>
          <a:solidFill>
            <a:srgbClr val="9AB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1" name="TextBox 90">
            <a:extLst>
              <a:ext uri="{FF2B5EF4-FFF2-40B4-BE49-F238E27FC236}">
                <a16:creationId xmlns:a16="http://schemas.microsoft.com/office/drawing/2014/main" id="{F2235234-6098-4032-B33F-CB43E94F909C}"/>
              </a:ext>
            </a:extLst>
          </p:cNvPr>
          <p:cNvSpPr txBox="1"/>
          <p:nvPr/>
        </p:nvSpPr>
        <p:spPr>
          <a:xfrm>
            <a:off x="17586933" y="15246756"/>
            <a:ext cx="5660524" cy="738664"/>
          </a:xfrm>
          <a:prstGeom prst="rect">
            <a:avLst/>
          </a:prstGeom>
          <a:noFill/>
        </p:spPr>
        <p:txBody>
          <a:bodyPr wrap="none" rtlCol="0">
            <a:spAutoFit/>
          </a:bodyPr>
          <a:lstStyle/>
          <a:p>
            <a:r>
              <a:rPr lang="en-CA" sz="4200" b="1" dirty="0">
                <a:latin typeface="Helvetica" panose="020B0604020202020204" pitchFamily="34" charset="0"/>
                <a:cs typeface="Helvetica" panose="020B0604020202020204" pitchFamily="34" charset="0"/>
              </a:rPr>
              <a:t>Region-Level Results</a:t>
            </a:r>
          </a:p>
        </p:txBody>
      </p:sp>
      <p:sp>
        <p:nvSpPr>
          <p:cNvPr id="95" name="TextBox 94">
            <a:extLst>
              <a:ext uri="{FF2B5EF4-FFF2-40B4-BE49-F238E27FC236}">
                <a16:creationId xmlns:a16="http://schemas.microsoft.com/office/drawing/2014/main" id="{E0118B86-7765-4043-8AF8-47F6EE526E07}"/>
              </a:ext>
            </a:extLst>
          </p:cNvPr>
          <p:cNvSpPr txBox="1"/>
          <p:nvPr/>
        </p:nvSpPr>
        <p:spPr>
          <a:xfrm>
            <a:off x="384141" y="17031472"/>
            <a:ext cx="4250488" cy="6032421"/>
          </a:xfrm>
          <a:prstGeom prst="rect">
            <a:avLst/>
          </a:prstGeom>
          <a:noFill/>
        </p:spPr>
        <p:txBody>
          <a:bodyPr wrap="square" rtlCol="0">
            <a:spAutoFit/>
          </a:bodyPr>
          <a:lstStyle/>
          <a:p>
            <a:pPr marL="457200" indent="-457200">
              <a:buFont typeface="Arial" panose="020B0604020202020204" pitchFamily="34" charset="0"/>
              <a:buChar char="•"/>
            </a:pPr>
            <a:r>
              <a:rPr lang="en-GB" sz="2800" dirty="0">
                <a:latin typeface="Helvetica" panose="020B0604020202020204" pitchFamily="34" charset="0"/>
                <a:cs typeface="Helvetica" panose="020B0604020202020204" pitchFamily="34" charset="0"/>
              </a:rPr>
              <a:t>The two lice species were present at different abundances across all collections and all species (Fig. 3)</a:t>
            </a:r>
          </a:p>
          <a:p>
            <a:endParaRPr lang="en-GB" sz="2800" dirty="0">
              <a:latin typeface="Helvetica" panose="020B0604020202020204" pitchFamily="34" charset="0"/>
              <a:cs typeface="Helvetica" panose="020B0604020202020204" pitchFamily="34" charset="0"/>
            </a:endParaRPr>
          </a:p>
          <a:p>
            <a:pPr marL="457200" indent="-457200">
              <a:buFont typeface="Arial" panose="020B0604020202020204" pitchFamily="34" charset="0"/>
              <a:buChar char="•"/>
            </a:pPr>
            <a:r>
              <a:rPr lang="en-GB" sz="2800" i="1" dirty="0">
                <a:latin typeface="Helvetica" panose="020B0604020202020204" pitchFamily="34" charset="0"/>
                <a:cs typeface="Helvetica" panose="020B0604020202020204" pitchFamily="34" charset="0"/>
              </a:rPr>
              <a:t>C. clemensi </a:t>
            </a:r>
            <a:r>
              <a:rPr lang="en-GB" sz="2800" dirty="0">
                <a:latin typeface="Helvetica" panose="020B0604020202020204" pitchFamily="34" charset="0"/>
                <a:cs typeface="Helvetica" panose="020B0604020202020204" pitchFamily="34" charset="0"/>
              </a:rPr>
              <a:t>was present ubiquitously throughout the sampling regions, but </a:t>
            </a:r>
            <a:r>
              <a:rPr lang="en-GB" sz="2800" i="1" dirty="0">
                <a:latin typeface="Helvetica" panose="020B0604020202020204" pitchFamily="34" charset="0"/>
                <a:cs typeface="Helvetica" panose="020B0604020202020204" pitchFamily="34" charset="0"/>
              </a:rPr>
              <a:t>L. salmonis </a:t>
            </a:r>
            <a:r>
              <a:rPr lang="en-GB" sz="2800" dirty="0">
                <a:latin typeface="Helvetica" panose="020B0604020202020204" pitchFamily="34" charset="0"/>
                <a:cs typeface="Helvetica" panose="020B0604020202020204" pitchFamily="34" charset="0"/>
              </a:rPr>
              <a:t>was not as widespread</a:t>
            </a:r>
            <a:endParaRPr lang="en-GB" sz="2800" i="1" dirty="0">
              <a:latin typeface="Helvetica" panose="020B0604020202020204" pitchFamily="34" charset="0"/>
              <a:cs typeface="Helvetica" panose="020B0604020202020204" pitchFamily="34" charset="0"/>
            </a:endParaRPr>
          </a:p>
          <a:p>
            <a:pPr marL="457200" indent="-457200">
              <a:buFont typeface="Arial" panose="020B0604020202020204" pitchFamily="34" charset="0"/>
              <a:buChar char="•"/>
            </a:pPr>
            <a:endParaRPr lang="en-GB" sz="3200" dirty="0">
              <a:latin typeface="Helvetica" panose="020B0604020202020204" pitchFamily="34" charset="0"/>
              <a:cs typeface="Helvetica" panose="020B0604020202020204" pitchFamily="34" charset="0"/>
            </a:endParaRPr>
          </a:p>
          <a:p>
            <a:endParaRPr lang="en-CA" dirty="0"/>
          </a:p>
        </p:txBody>
      </p:sp>
      <p:grpSp>
        <p:nvGrpSpPr>
          <p:cNvPr id="98" name="Group 97">
            <a:extLst>
              <a:ext uri="{FF2B5EF4-FFF2-40B4-BE49-F238E27FC236}">
                <a16:creationId xmlns:a16="http://schemas.microsoft.com/office/drawing/2014/main" id="{9D61D2D6-11F2-4102-AEC4-6526AF21BCD3}"/>
              </a:ext>
            </a:extLst>
          </p:cNvPr>
          <p:cNvGrpSpPr/>
          <p:nvPr/>
        </p:nvGrpSpPr>
        <p:grpSpPr>
          <a:xfrm>
            <a:off x="4832333" y="16834118"/>
            <a:ext cx="8466052" cy="6771084"/>
            <a:chOff x="3913879" y="17842198"/>
            <a:chExt cx="9394066" cy="6970217"/>
          </a:xfrm>
        </p:grpSpPr>
        <p:pic>
          <p:nvPicPr>
            <p:cNvPr id="55" name="Picture 54">
              <a:extLst>
                <a:ext uri="{FF2B5EF4-FFF2-40B4-BE49-F238E27FC236}">
                  <a16:creationId xmlns:a16="http://schemas.microsoft.com/office/drawing/2014/main" id="{B343E8B5-0386-4318-AACD-49DF6C1332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3879" y="18210251"/>
              <a:ext cx="9200440" cy="5707992"/>
            </a:xfrm>
            <a:prstGeom prst="rect">
              <a:avLst/>
            </a:prstGeom>
          </p:spPr>
        </p:pic>
        <p:sp>
          <p:nvSpPr>
            <p:cNvPr id="73" name="Rectangle 72">
              <a:extLst>
                <a:ext uri="{FF2B5EF4-FFF2-40B4-BE49-F238E27FC236}">
                  <a16:creationId xmlns:a16="http://schemas.microsoft.com/office/drawing/2014/main" id="{93512CEB-4392-4073-8CAF-DC70F1E882BB}"/>
                </a:ext>
              </a:extLst>
            </p:cNvPr>
            <p:cNvSpPr/>
            <p:nvPr/>
          </p:nvSpPr>
          <p:spPr>
            <a:xfrm>
              <a:off x="3913879" y="17842198"/>
              <a:ext cx="9394065" cy="697021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6" name="TextBox 95">
              <a:extLst>
                <a:ext uri="{FF2B5EF4-FFF2-40B4-BE49-F238E27FC236}">
                  <a16:creationId xmlns:a16="http://schemas.microsoft.com/office/drawing/2014/main" id="{9CB49662-6F7D-47F7-A61A-6492ED38FA36}"/>
                </a:ext>
              </a:extLst>
            </p:cNvPr>
            <p:cNvSpPr txBox="1"/>
            <p:nvPr/>
          </p:nvSpPr>
          <p:spPr>
            <a:xfrm>
              <a:off x="3913879" y="23996428"/>
              <a:ext cx="9394066" cy="646331"/>
            </a:xfrm>
            <a:prstGeom prst="rect">
              <a:avLst/>
            </a:prstGeom>
            <a:noFill/>
          </p:spPr>
          <p:txBody>
            <a:bodyPr wrap="square" rtlCol="0">
              <a:spAutoFit/>
            </a:bodyPr>
            <a:lstStyle/>
            <a:p>
              <a:r>
                <a:rPr lang="en-CA" b="1" dirty="0">
                  <a:latin typeface="Helvetica" panose="020B0604020202020204" pitchFamily="34" charset="0"/>
                  <a:cs typeface="Helvetica" panose="020B0604020202020204" pitchFamily="34" charset="0"/>
                </a:rPr>
                <a:t>Figure 3</a:t>
              </a:r>
              <a:r>
                <a:rPr lang="en-CA" dirty="0">
                  <a:latin typeface="Helvetica" panose="020B0604020202020204" pitchFamily="34" charset="0"/>
                  <a:cs typeface="Helvetica" panose="020B0604020202020204" pitchFamily="34" charset="0"/>
                </a:rPr>
                <a:t>: </a:t>
              </a:r>
              <a:r>
                <a:rPr lang="en-GB" dirty="0">
                  <a:latin typeface="Helvetica" panose="020B0604020202020204" pitchFamily="34" charset="0"/>
                  <a:cs typeface="Helvetica" panose="020B0604020202020204" pitchFamily="34" charset="0"/>
                </a:rPr>
                <a:t>the average number of lice per fish in each collection, divided by louse species, and fish species</a:t>
              </a:r>
              <a:endParaRPr lang="en-CA" dirty="0">
                <a:latin typeface="Helvetica" panose="020B0604020202020204" pitchFamily="34" charset="0"/>
                <a:cs typeface="Helvetica" panose="020B0604020202020204" pitchFamily="34" charset="0"/>
              </a:endParaRPr>
            </a:p>
          </p:txBody>
        </p:sp>
      </p:grpSp>
      <p:grpSp>
        <p:nvGrpSpPr>
          <p:cNvPr id="100" name="Group 99">
            <a:extLst>
              <a:ext uri="{FF2B5EF4-FFF2-40B4-BE49-F238E27FC236}">
                <a16:creationId xmlns:a16="http://schemas.microsoft.com/office/drawing/2014/main" id="{BC2D8AD2-ED98-4AA4-90C9-5E74AE3CFAB3}"/>
              </a:ext>
            </a:extLst>
          </p:cNvPr>
          <p:cNvGrpSpPr/>
          <p:nvPr/>
        </p:nvGrpSpPr>
        <p:grpSpPr>
          <a:xfrm>
            <a:off x="7106227" y="6560932"/>
            <a:ext cx="6175779" cy="4849077"/>
            <a:chOff x="7036004" y="7947340"/>
            <a:chExt cx="6334830" cy="4908493"/>
          </a:xfrm>
        </p:grpSpPr>
        <p:pic>
          <p:nvPicPr>
            <p:cNvPr id="68" name="Picture 67">
              <a:extLst>
                <a:ext uri="{FF2B5EF4-FFF2-40B4-BE49-F238E27FC236}">
                  <a16:creationId xmlns:a16="http://schemas.microsoft.com/office/drawing/2014/main" id="{D65AF43B-8C0E-4EBF-9F0A-4F0A436F6F71}"/>
                </a:ext>
              </a:extLst>
            </p:cNvPr>
            <p:cNvPicPr>
              <a:picLocks noChangeAspect="1"/>
            </p:cNvPicPr>
            <p:nvPr/>
          </p:nvPicPr>
          <p:blipFill rotWithShape="1">
            <a:blip r:embed="rId5"/>
            <a:srcRect t="6507"/>
            <a:stretch/>
          </p:blipFill>
          <p:spPr>
            <a:xfrm>
              <a:off x="7202944" y="8096655"/>
              <a:ext cx="6014083" cy="4217061"/>
            </a:xfrm>
            <a:prstGeom prst="rect">
              <a:avLst/>
            </a:prstGeom>
          </p:spPr>
        </p:pic>
        <p:sp>
          <p:nvSpPr>
            <p:cNvPr id="92" name="TextBox 91">
              <a:extLst>
                <a:ext uri="{FF2B5EF4-FFF2-40B4-BE49-F238E27FC236}">
                  <a16:creationId xmlns:a16="http://schemas.microsoft.com/office/drawing/2014/main" id="{FD09655F-79BB-4A4D-977C-CB0C2FE58627}"/>
                </a:ext>
              </a:extLst>
            </p:cNvPr>
            <p:cNvSpPr txBox="1"/>
            <p:nvPr/>
          </p:nvSpPr>
          <p:spPr>
            <a:xfrm>
              <a:off x="7115786" y="12391282"/>
              <a:ext cx="4314066" cy="369332"/>
            </a:xfrm>
            <a:prstGeom prst="rect">
              <a:avLst/>
            </a:prstGeom>
            <a:noFill/>
          </p:spPr>
          <p:txBody>
            <a:bodyPr wrap="none" rtlCol="0">
              <a:spAutoFit/>
            </a:bodyPr>
            <a:lstStyle/>
            <a:p>
              <a:r>
                <a:rPr lang="en-CA" b="1" dirty="0">
                  <a:latin typeface="Helvetica" panose="020B0604020202020204" pitchFamily="34" charset="0"/>
                  <a:cs typeface="Helvetica" panose="020B0604020202020204" pitchFamily="34" charset="0"/>
                </a:rPr>
                <a:t>Figure 1</a:t>
              </a:r>
              <a:r>
                <a:rPr lang="en-CA" dirty="0">
                  <a:latin typeface="Helvetica" panose="020B0604020202020204" pitchFamily="34" charset="0"/>
                  <a:cs typeface="Helvetica" panose="020B0604020202020204" pitchFamily="34" charset="0"/>
                </a:rPr>
                <a:t>: Adult louse on juvenile salmon</a:t>
              </a:r>
            </a:p>
          </p:txBody>
        </p:sp>
        <p:sp>
          <p:nvSpPr>
            <p:cNvPr id="99" name="Rectangle 98">
              <a:extLst>
                <a:ext uri="{FF2B5EF4-FFF2-40B4-BE49-F238E27FC236}">
                  <a16:creationId xmlns:a16="http://schemas.microsoft.com/office/drawing/2014/main" id="{16354B66-2BB0-4C9C-81F5-618B612E5FCD}"/>
                </a:ext>
              </a:extLst>
            </p:cNvPr>
            <p:cNvSpPr/>
            <p:nvPr/>
          </p:nvSpPr>
          <p:spPr>
            <a:xfrm>
              <a:off x="7036004" y="7947340"/>
              <a:ext cx="6334830" cy="4908493"/>
            </a:xfrm>
            <a:prstGeom prst="rect">
              <a:avLst/>
            </a:prstGeom>
            <a:no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01" name="TextBox 100">
            <a:extLst>
              <a:ext uri="{FF2B5EF4-FFF2-40B4-BE49-F238E27FC236}">
                <a16:creationId xmlns:a16="http://schemas.microsoft.com/office/drawing/2014/main" id="{E05E8A52-C657-4074-822C-001492A2D71C}"/>
              </a:ext>
            </a:extLst>
          </p:cNvPr>
          <p:cNvSpPr txBox="1"/>
          <p:nvPr/>
        </p:nvSpPr>
        <p:spPr>
          <a:xfrm>
            <a:off x="9408317" y="25011853"/>
            <a:ext cx="3873690" cy="5262979"/>
          </a:xfrm>
          <a:prstGeom prst="rect">
            <a:avLst/>
          </a:prstGeom>
          <a:noFill/>
        </p:spPr>
        <p:txBody>
          <a:bodyPr wrap="square" rtlCol="0">
            <a:spAutoFit/>
          </a:bodyPr>
          <a:lstStyle/>
          <a:p>
            <a:pPr marL="457200" indent="-457200">
              <a:buFont typeface="Arial" panose="020B0604020202020204" pitchFamily="34" charset="0"/>
              <a:buChar char="•"/>
            </a:pPr>
            <a:r>
              <a:rPr lang="en-CA" sz="2800" dirty="0">
                <a:latin typeface="Helvetica" panose="020B0604020202020204" pitchFamily="34" charset="0"/>
                <a:cs typeface="Helvetica" panose="020B0604020202020204" pitchFamily="34" charset="0"/>
              </a:rPr>
              <a:t>AIC scores indicated that the full model best fit our data for both species of lice (Table 1)</a:t>
            </a:r>
          </a:p>
          <a:p>
            <a:endParaRPr lang="en-CA" sz="2800" dirty="0">
              <a:latin typeface="Helvetica" panose="020B0604020202020204" pitchFamily="34" charset="0"/>
              <a:cs typeface="Helvetica" panose="020B0604020202020204" pitchFamily="34" charset="0"/>
            </a:endParaRPr>
          </a:p>
          <a:p>
            <a:pPr marL="457200" indent="-457200">
              <a:buFont typeface="Arial" panose="020B0604020202020204" pitchFamily="34" charset="0"/>
              <a:buChar char="•"/>
            </a:pPr>
            <a:r>
              <a:rPr lang="en-CA" sz="2800" dirty="0">
                <a:latin typeface="Helvetica" panose="020B0604020202020204" pitchFamily="34" charset="0"/>
                <a:cs typeface="Helvetica" panose="020B0604020202020204" pitchFamily="34" charset="0"/>
              </a:rPr>
              <a:t>Back-transformation of the model outputs revealed higher </a:t>
            </a:r>
            <a:r>
              <a:rPr lang="en-CA" sz="2800" i="1" dirty="0">
                <a:latin typeface="Helvetica" panose="020B0604020202020204" pitchFamily="34" charset="0"/>
                <a:cs typeface="Helvetica" panose="020B0604020202020204" pitchFamily="34" charset="0"/>
              </a:rPr>
              <a:t>C. clemensi </a:t>
            </a:r>
            <a:r>
              <a:rPr lang="en-CA" sz="2800" dirty="0">
                <a:latin typeface="Helvetica" panose="020B0604020202020204" pitchFamily="34" charset="0"/>
                <a:cs typeface="Helvetica" panose="020B0604020202020204" pitchFamily="34" charset="0"/>
              </a:rPr>
              <a:t>loads than</a:t>
            </a:r>
            <a:r>
              <a:rPr lang="en-CA" sz="2800" i="1" dirty="0">
                <a:latin typeface="Helvetica" panose="020B0604020202020204" pitchFamily="34" charset="0"/>
                <a:cs typeface="Helvetica" panose="020B0604020202020204" pitchFamily="34" charset="0"/>
              </a:rPr>
              <a:t> L. salmonis </a:t>
            </a:r>
            <a:r>
              <a:rPr lang="en-CA" sz="2800" dirty="0">
                <a:latin typeface="Helvetica" panose="020B0604020202020204" pitchFamily="34" charset="0"/>
                <a:cs typeface="Helvetica" panose="020B0604020202020204" pitchFamily="34" charset="0"/>
              </a:rPr>
              <a:t>(Fig. 4)</a:t>
            </a:r>
          </a:p>
        </p:txBody>
      </p:sp>
      <p:graphicFrame>
        <p:nvGraphicFramePr>
          <p:cNvPr id="103" name="Table 102">
            <a:extLst>
              <a:ext uri="{FF2B5EF4-FFF2-40B4-BE49-F238E27FC236}">
                <a16:creationId xmlns:a16="http://schemas.microsoft.com/office/drawing/2014/main" id="{8F22B1CC-CD3C-4105-A65E-80A9CA525B6B}"/>
              </a:ext>
            </a:extLst>
          </p:cNvPr>
          <p:cNvGraphicFramePr>
            <a:graphicFrameLocks noGrp="1"/>
          </p:cNvGraphicFramePr>
          <p:nvPr>
            <p:extLst/>
          </p:nvPr>
        </p:nvGraphicFramePr>
        <p:xfrm>
          <a:off x="430218" y="24654132"/>
          <a:ext cx="8549109" cy="2855778"/>
        </p:xfrm>
        <a:graphic>
          <a:graphicData uri="http://schemas.openxmlformats.org/drawingml/2006/table">
            <a:tbl>
              <a:tblPr firstRow="1" firstCol="1" bandRow="1"/>
              <a:tblGrid>
                <a:gridCol w="2466089">
                  <a:extLst>
                    <a:ext uri="{9D8B030D-6E8A-4147-A177-3AD203B41FA5}">
                      <a16:colId xmlns:a16="http://schemas.microsoft.com/office/drawing/2014/main" val="2876697082"/>
                    </a:ext>
                  </a:extLst>
                </a:gridCol>
                <a:gridCol w="2383885">
                  <a:extLst>
                    <a:ext uri="{9D8B030D-6E8A-4147-A177-3AD203B41FA5}">
                      <a16:colId xmlns:a16="http://schemas.microsoft.com/office/drawing/2014/main" val="563234906"/>
                    </a:ext>
                  </a:extLst>
                </a:gridCol>
                <a:gridCol w="1890669">
                  <a:extLst>
                    <a:ext uri="{9D8B030D-6E8A-4147-A177-3AD203B41FA5}">
                      <a16:colId xmlns:a16="http://schemas.microsoft.com/office/drawing/2014/main" val="1641878100"/>
                    </a:ext>
                  </a:extLst>
                </a:gridCol>
                <a:gridCol w="1808466">
                  <a:extLst>
                    <a:ext uri="{9D8B030D-6E8A-4147-A177-3AD203B41FA5}">
                      <a16:colId xmlns:a16="http://schemas.microsoft.com/office/drawing/2014/main" val="617694247"/>
                    </a:ext>
                  </a:extLst>
                </a:gridCol>
              </a:tblGrid>
              <a:tr h="676916">
                <a:tc>
                  <a:txBody>
                    <a:bodyPr/>
                    <a:lstStyle/>
                    <a:p>
                      <a:pPr marL="0" marR="0" algn="ctr">
                        <a:lnSpc>
                          <a:spcPct val="107000"/>
                        </a:lnSpc>
                        <a:spcBef>
                          <a:spcPts val="0"/>
                        </a:spcBef>
                        <a:spcAft>
                          <a:spcPts val="0"/>
                        </a:spcAft>
                      </a:pPr>
                      <a:r>
                        <a:rPr lang="en-CA" sz="1800" b="1" i="1">
                          <a:effectLst/>
                          <a:latin typeface="Helvetica" panose="020B0604020202020204" pitchFamily="34" charset="0"/>
                          <a:ea typeface="Calibri" panose="020F0502020204030204" pitchFamily="34" charset="0"/>
                          <a:cs typeface="Helvetica" panose="020B0604020202020204" pitchFamily="34" charset="0"/>
                        </a:rPr>
                        <a:t>C. clemensi </a:t>
                      </a:r>
                      <a:r>
                        <a:rPr lang="en-CA" sz="1800" b="1">
                          <a:effectLst/>
                          <a:latin typeface="Helvetica" panose="020B0604020202020204" pitchFamily="34" charset="0"/>
                          <a:ea typeface="Calibri" panose="020F0502020204030204" pitchFamily="34" charset="0"/>
                          <a:cs typeface="Helvetica" panose="020B0604020202020204" pitchFamily="34" charset="0"/>
                        </a:rPr>
                        <a:t> Model</a:t>
                      </a:r>
                      <a:endParaRPr lang="en-CA" sz="180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800" b="1">
                          <a:effectLst/>
                          <a:latin typeface="Helvetica" panose="020B0604020202020204" pitchFamily="34" charset="0"/>
                          <a:ea typeface="Calibri" panose="020F0502020204030204" pitchFamily="34" charset="0"/>
                          <a:cs typeface="Helvetica" panose="020B0604020202020204" pitchFamily="34" charset="0"/>
                        </a:rPr>
                        <a:t>Negative Log Likelihood</a:t>
                      </a:r>
                      <a:endParaRPr lang="en-CA" sz="180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800" b="1">
                          <a:effectLst/>
                          <a:latin typeface="Helvetica" panose="020B0604020202020204" pitchFamily="34" charset="0"/>
                          <a:ea typeface="Calibri" panose="020F0502020204030204" pitchFamily="34" charset="0"/>
                          <a:cs typeface="Helvetica" panose="020B0604020202020204" pitchFamily="34" charset="0"/>
                        </a:rPr>
                        <a:t>AIC value</a:t>
                      </a:r>
                      <a:endParaRPr lang="en-CA" sz="180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800" b="1">
                          <a:effectLst/>
                          <a:latin typeface="Helvetica" panose="020B0604020202020204" pitchFamily="34" charset="0"/>
                          <a:ea typeface="Calibri" panose="020F0502020204030204" pitchFamily="34" charset="0"/>
                          <a:cs typeface="Helvetica" panose="020B0604020202020204" pitchFamily="34" charset="0"/>
                        </a:rPr>
                        <a:t>Delta-AIC value</a:t>
                      </a:r>
                      <a:endParaRPr lang="en-CA" sz="180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7328403"/>
                  </a:ext>
                </a:extLst>
              </a:tr>
              <a:tr h="513116">
                <a:tc>
                  <a:txBody>
                    <a:bodyPr/>
                    <a:lstStyle/>
                    <a:p>
                      <a:pPr marL="0" marR="0" algn="ctr">
                        <a:lnSpc>
                          <a:spcPct val="107000"/>
                        </a:lnSpc>
                        <a:spcBef>
                          <a:spcPts val="0"/>
                        </a:spcBef>
                        <a:spcAft>
                          <a:spcPts val="0"/>
                        </a:spcAft>
                      </a:pPr>
                      <a:r>
                        <a:rPr lang="en-CA" sz="1800" b="1" dirty="0">
                          <a:effectLst/>
                          <a:latin typeface="Helvetica" panose="020B0604020202020204" pitchFamily="34" charset="0"/>
                          <a:ea typeface="Calibri" panose="020F0502020204030204" pitchFamily="34" charset="0"/>
                          <a:cs typeface="Helvetica" panose="020B0604020202020204" pitchFamily="34" charset="0"/>
                        </a:rPr>
                        <a:t>Null</a:t>
                      </a:r>
                      <a:endParaRPr lang="en-CA" sz="1800" dirty="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CA" sz="1800">
                          <a:effectLst/>
                          <a:latin typeface="Helvetica" panose="020B0604020202020204" pitchFamily="34" charset="0"/>
                          <a:ea typeface="Calibri" panose="020F0502020204030204" pitchFamily="34" charset="0"/>
                          <a:cs typeface="Helvetica" panose="020B0604020202020204" pitchFamily="34" charset="0"/>
                        </a:rPr>
                        <a:t>-1509.7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CA" sz="1800">
                          <a:effectLst/>
                          <a:latin typeface="Helvetica" panose="020B0604020202020204" pitchFamily="34" charset="0"/>
                          <a:ea typeface="Calibri" panose="020F0502020204030204" pitchFamily="34" charset="0"/>
                          <a:cs typeface="Helvetica" panose="020B0604020202020204" pitchFamily="34" charset="0"/>
                        </a:rPr>
                        <a:t>3025.5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07000"/>
                        </a:lnSpc>
                        <a:spcBef>
                          <a:spcPts val="0"/>
                        </a:spcBef>
                        <a:spcAft>
                          <a:spcPts val="0"/>
                        </a:spcAft>
                      </a:pPr>
                      <a:r>
                        <a:rPr lang="en-CA" sz="1800">
                          <a:effectLst/>
                          <a:latin typeface="Helvetica" panose="020B0604020202020204" pitchFamily="34" charset="0"/>
                          <a:ea typeface="Calibri" panose="020F0502020204030204" pitchFamily="34" charset="0"/>
                          <a:cs typeface="Helvetica" panose="020B0604020202020204" pitchFamily="34" charset="0"/>
                        </a:rPr>
                        <a:t>27.9</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90677255"/>
                  </a:ext>
                </a:extLst>
              </a:tr>
              <a:tr h="582334">
                <a:tc>
                  <a:txBody>
                    <a:bodyPr/>
                    <a:lstStyle/>
                    <a:p>
                      <a:pPr marL="0" marR="0" algn="ctr">
                        <a:lnSpc>
                          <a:spcPct val="107000"/>
                        </a:lnSpc>
                        <a:spcBef>
                          <a:spcPts val="0"/>
                        </a:spcBef>
                        <a:spcAft>
                          <a:spcPts val="0"/>
                        </a:spcAft>
                      </a:pPr>
                      <a:r>
                        <a:rPr lang="en-CA" sz="1800" b="1" dirty="0">
                          <a:effectLst/>
                          <a:latin typeface="Helvetica" panose="020B0604020202020204" pitchFamily="34" charset="0"/>
                          <a:ea typeface="Calibri" panose="020F0502020204030204" pitchFamily="34" charset="0"/>
                          <a:cs typeface="Helvetica" panose="020B0604020202020204" pitchFamily="34" charset="0"/>
                        </a:rPr>
                        <a:t>Year</a:t>
                      </a:r>
                      <a:endParaRPr lang="en-CA" sz="1800" dirty="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marL="0" marR="0" algn="ctr">
                        <a:lnSpc>
                          <a:spcPct val="107000"/>
                        </a:lnSpc>
                        <a:spcBef>
                          <a:spcPts val="0"/>
                        </a:spcBef>
                        <a:spcAft>
                          <a:spcPts val="0"/>
                        </a:spcAft>
                      </a:pPr>
                      <a:r>
                        <a:rPr lang="en-CA" sz="1800">
                          <a:effectLst/>
                          <a:latin typeface="Helvetica" panose="020B0604020202020204" pitchFamily="34" charset="0"/>
                          <a:ea typeface="Calibri" panose="020F0502020204030204" pitchFamily="34" charset="0"/>
                          <a:cs typeface="Helvetica" panose="020B0604020202020204" pitchFamily="34" charset="0"/>
                        </a:rPr>
                        <a:t>-1502.8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marL="0" marR="0" algn="ctr">
                        <a:lnSpc>
                          <a:spcPct val="107000"/>
                        </a:lnSpc>
                        <a:spcBef>
                          <a:spcPts val="0"/>
                        </a:spcBef>
                        <a:spcAft>
                          <a:spcPts val="0"/>
                        </a:spcAft>
                      </a:pPr>
                      <a:r>
                        <a:rPr lang="en-CA" sz="1800">
                          <a:effectLst/>
                          <a:latin typeface="Helvetica" panose="020B0604020202020204" pitchFamily="34" charset="0"/>
                          <a:ea typeface="Calibri" panose="020F0502020204030204" pitchFamily="34" charset="0"/>
                          <a:cs typeface="Helvetica" panose="020B0604020202020204" pitchFamily="34" charset="0"/>
                        </a:rPr>
                        <a:t>3017.7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marL="0" marR="0" algn="ctr">
                        <a:lnSpc>
                          <a:spcPct val="107000"/>
                        </a:lnSpc>
                        <a:spcBef>
                          <a:spcPts val="0"/>
                        </a:spcBef>
                        <a:spcAft>
                          <a:spcPts val="0"/>
                        </a:spcAft>
                      </a:pPr>
                      <a:r>
                        <a:rPr lang="en-CA" sz="1800">
                          <a:effectLst/>
                          <a:latin typeface="Helvetica" panose="020B0604020202020204" pitchFamily="34" charset="0"/>
                          <a:ea typeface="Calibri" panose="020F0502020204030204" pitchFamily="34" charset="0"/>
                          <a:cs typeface="Helvetica" panose="020B0604020202020204" pitchFamily="34" charset="0"/>
                        </a:rPr>
                        <a:t>20.1</a:t>
                      </a: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rgbClr val="D9D9D9"/>
                    </a:solidFill>
                  </a:tcPr>
                </a:tc>
                <a:extLst>
                  <a:ext uri="{0D108BD9-81ED-4DB2-BD59-A6C34878D82A}">
                    <a16:rowId xmlns:a16="http://schemas.microsoft.com/office/drawing/2014/main" val="2609060707"/>
                  </a:ext>
                </a:extLst>
              </a:tr>
              <a:tr h="541706">
                <a:tc>
                  <a:txBody>
                    <a:bodyPr/>
                    <a:lstStyle/>
                    <a:p>
                      <a:pPr marL="0" marR="0" algn="ctr">
                        <a:lnSpc>
                          <a:spcPct val="107000"/>
                        </a:lnSpc>
                        <a:spcBef>
                          <a:spcPts val="0"/>
                        </a:spcBef>
                        <a:spcAft>
                          <a:spcPts val="0"/>
                        </a:spcAft>
                      </a:pPr>
                      <a:r>
                        <a:rPr lang="en-CA" sz="1800" b="1" dirty="0">
                          <a:effectLst/>
                          <a:latin typeface="Helvetica" panose="020B0604020202020204" pitchFamily="34" charset="0"/>
                          <a:ea typeface="Calibri" panose="020F0502020204030204" pitchFamily="34" charset="0"/>
                          <a:cs typeface="Helvetica" panose="020B0604020202020204" pitchFamily="34" charset="0"/>
                        </a:rPr>
                        <a:t>Species</a:t>
                      </a:r>
                      <a:endParaRPr lang="en-CA" sz="1800" dirty="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CA" sz="1800">
                          <a:effectLst/>
                          <a:latin typeface="Helvetica" panose="020B0604020202020204" pitchFamily="34" charset="0"/>
                          <a:ea typeface="Calibri" panose="020F0502020204030204" pitchFamily="34" charset="0"/>
                          <a:cs typeface="Helvetica" panose="020B0604020202020204" pitchFamily="34" charset="0"/>
                        </a:rPr>
                        <a:t>-1497.3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CA" sz="1800">
                          <a:effectLst/>
                          <a:latin typeface="Helvetica" panose="020B0604020202020204" pitchFamily="34" charset="0"/>
                          <a:ea typeface="Calibri" panose="020F0502020204030204" pitchFamily="34" charset="0"/>
                          <a:cs typeface="Helvetica" panose="020B0604020202020204" pitchFamily="34" charset="0"/>
                        </a:rPr>
                        <a:t>3004.7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CA" sz="1800">
                          <a:effectLst/>
                          <a:latin typeface="Helvetica" panose="020B0604020202020204" pitchFamily="34" charset="0"/>
                          <a:ea typeface="Calibri" panose="020F0502020204030204" pitchFamily="34" charset="0"/>
                          <a:cs typeface="Helvetica" panose="020B0604020202020204" pitchFamily="34" charset="0"/>
                        </a:rPr>
                        <a:t>7.1</a:t>
                      </a: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82721390"/>
                  </a:ext>
                </a:extLst>
              </a:tr>
              <a:tr h="541706">
                <a:tc>
                  <a:txBody>
                    <a:bodyPr/>
                    <a:lstStyle/>
                    <a:p>
                      <a:pPr marL="0" marR="0" algn="ctr">
                        <a:lnSpc>
                          <a:spcPct val="107000"/>
                        </a:lnSpc>
                        <a:spcBef>
                          <a:spcPts val="0"/>
                        </a:spcBef>
                        <a:spcAft>
                          <a:spcPts val="0"/>
                        </a:spcAft>
                      </a:pPr>
                      <a:r>
                        <a:rPr lang="en-CA" sz="1800" b="1">
                          <a:effectLst/>
                          <a:latin typeface="Helvetica" panose="020B0604020202020204" pitchFamily="34" charset="0"/>
                          <a:ea typeface="Calibri" panose="020F0502020204030204" pitchFamily="34" charset="0"/>
                          <a:cs typeface="Helvetica" panose="020B0604020202020204" pitchFamily="34" charset="0"/>
                        </a:rPr>
                        <a:t>Species, Year</a:t>
                      </a:r>
                      <a:endParaRPr lang="en-CA" sz="180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07000"/>
                        </a:lnSpc>
                        <a:spcBef>
                          <a:spcPts val="0"/>
                        </a:spcBef>
                        <a:spcAft>
                          <a:spcPts val="0"/>
                        </a:spcAft>
                      </a:pPr>
                      <a:r>
                        <a:rPr lang="en-CA" sz="1800">
                          <a:effectLst/>
                          <a:latin typeface="Helvetica" panose="020B0604020202020204" pitchFamily="34" charset="0"/>
                          <a:ea typeface="Calibri" panose="020F0502020204030204" pitchFamily="34" charset="0"/>
                          <a:cs typeface="Helvetica" panose="020B0604020202020204" pitchFamily="34" charset="0"/>
                        </a:rPr>
                        <a:t>-1490.7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07000"/>
                        </a:lnSpc>
                        <a:spcBef>
                          <a:spcPts val="0"/>
                        </a:spcBef>
                        <a:spcAft>
                          <a:spcPts val="0"/>
                        </a:spcAft>
                      </a:pPr>
                      <a:r>
                        <a:rPr lang="en-CA" sz="1800" dirty="0">
                          <a:effectLst/>
                          <a:latin typeface="Helvetica" panose="020B0604020202020204" pitchFamily="34" charset="0"/>
                          <a:ea typeface="Calibri" panose="020F0502020204030204" pitchFamily="34" charset="0"/>
                          <a:cs typeface="Helvetica" panose="020B0604020202020204" pitchFamily="34" charset="0"/>
                        </a:rPr>
                        <a:t>2997.6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07000"/>
                        </a:lnSpc>
                        <a:spcBef>
                          <a:spcPts val="0"/>
                        </a:spcBef>
                        <a:spcAft>
                          <a:spcPts val="0"/>
                        </a:spcAft>
                      </a:pPr>
                      <a:r>
                        <a:rPr lang="en-CA" sz="1800" dirty="0">
                          <a:effectLst/>
                          <a:latin typeface="Helvetica" panose="020B0604020202020204" pitchFamily="34" charset="0"/>
                          <a:ea typeface="Calibri" panose="020F0502020204030204" pitchFamily="34" charset="0"/>
                          <a:cs typeface="Helvetica" panose="020B0604020202020204" pitchFamily="34" charset="0"/>
                        </a:rPr>
                        <a:t>0.0</a:t>
                      </a: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812411610"/>
                  </a:ext>
                </a:extLst>
              </a:tr>
            </a:tbl>
          </a:graphicData>
        </a:graphic>
      </p:graphicFrame>
      <p:graphicFrame>
        <p:nvGraphicFramePr>
          <p:cNvPr id="104" name="Table 103">
            <a:extLst>
              <a:ext uri="{FF2B5EF4-FFF2-40B4-BE49-F238E27FC236}">
                <a16:creationId xmlns:a16="http://schemas.microsoft.com/office/drawing/2014/main" id="{D15D8E61-1772-470A-BF0D-F29A1E4BA730}"/>
              </a:ext>
            </a:extLst>
          </p:cNvPr>
          <p:cNvGraphicFramePr>
            <a:graphicFrameLocks noGrp="1"/>
          </p:cNvGraphicFramePr>
          <p:nvPr>
            <p:extLst/>
          </p:nvPr>
        </p:nvGraphicFramePr>
        <p:xfrm>
          <a:off x="430218" y="27680370"/>
          <a:ext cx="8549109" cy="2855779"/>
        </p:xfrm>
        <a:graphic>
          <a:graphicData uri="http://schemas.openxmlformats.org/drawingml/2006/table">
            <a:tbl>
              <a:tblPr firstRow="1" firstCol="1" bandRow="1"/>
              <a:tblGrid>
                <a:gridCol w="2466089">
                  <a:extLst>
                    <a:ext uri="{9D8B030D-6E8A-4147-A177-3AD203B41FA5}">
                      <a16:colId xmlns:a16="http://schemas.microsoft.com/office/drawing/2014/main" val="2820513190"/>
                    </a:ext>
                  </a:extLst>
                </a:gridCol>
                <a:gridCol w="2383886">
                  <a:extLst>
                    <a:ext uri="{9D8B030D-6E8A-4147-A177-3AD203B41FA5}">
                      <a16:colId xmlns:a16="http://schemas.microsoft.com/office/drawing/2014/main" val="3019532026"/>
                    </a:ext>
                  </a:extLst>
                </a:gridCol>
                <a:gridCol w="1890668">
                  <a:extLst>
                    <a:ext uri="{9D8B030D-6E8A-4147-A177-3AD203B41FA5}">
                      <a16:colId xmlns:a16="http://schemas.microsoft.com/office/drawing/2014/main" val="3208642731"/>
                    </a:ext>
                  </a:extLst>
                </a:gridCol>
                <a:gridCol w="1808466">
                  <a:extLst>
                    <a:ext uri="{9D8B030D-6E8A-4147-A177-3AD203B41FA5}">
                      <a16:colId xmlns:a16="http://schemas.microsoft.com/office/drawing/2014/main" val="2239182120"/>
                    </a:ext>
                  </a:extLst>
                </a:gridCol>
              </a:tblGrid>
              <a:tr h="699566">
                <a:tc>
                  <a:txBody>
                    <a:bodyPr/>
                    <a:lstStyle/>
                    <a:p>
                      <a:pPr marL="0" marR="0" algn="ctr">
                        <a:lnSpc>
                          <a:spcPct val="107000"/>
                        </a:lnSpc>
                        <a:spcBef>
                          <a:spcPts val="0"/>
                        </a:spcBef>
                        <a:spcAft>
                          <a:spcPts val="0"/>
                        </a:spcAft>
                      </a:pPr>
                      <a:r>
                        <a:rPr lang="en-CA" sz="1800" b="1" i="1" dirty="0">
                          <a:effectLst/>
                          <a:latin typeface="Helvetica" panose="020B0604020202020204" pitchFamily="34" charset="0"/>
                          <a:ea typeface="Calibri" panose="020F0502020204030204" pitchFamily="34" charset="0"/>
                          <a:cs typeface="Helvetica" panose="020B0604020202020204" pitchFamily="34" charset="0"/>
                        </a:rPr>
                        <a:t>L. salmonis </a:t>
                      </a:r>
                      <a:r>
                        <a:rPr lang="en-CA" sz="1800" b="1" dirty="0">
                          <a:effectLst/>
                          <a:latin typeface="Helvetica" panose="020B0604020202020204" pitchFamily="34" charset="0"/>
                          <a:ea typeface="Calibri" panose="020F0502020204030204" pitchFamily="34" charset="0"/>
                          <a:cs typeface="Helvetica" panose="020B0604020202020204" pitchFamily="34" charset="0"/>
                        </a:rPr>
                        <a:t> Model</a:t>
                      </a:r>
                      <a:endParaRPr lang="en-CA" sz="1800" dirty="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800" b="1">
                          <a:effectLst/>
                          <a:latin typeface="Helvetica" panose="020B0604020202020204" pitchFamily="34" charset="0"/>
                          <a:ea typeface="Calibri" panose="020F0502020204030204" pitchFamily="34" charset="0"/>
                          <a:cs typeface="Helvetica" panose="020B0604020202020204" pitchFamily="34" charset="0"/>
                        </a:rPr>
                        <a:t>Negative Log Likelihood</a:t>
                      </a:r>
                      <a:endParaRPr lang="en-CA" sz="180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800" b="1" dirty="0">
                          <a:effectLst/>
                          <a:latin typeface="Helvetica" panose="020B0604020202020204" pitchFamily="34" charset="0"/>
                          <a:ea typeface="Calibri" panose="020F0502020204030204" pitchFamily="34" charset="0"/>
                          <a:cs typeface="Helvetica" panose="020B0604020202020204" pitchFamily="34" charset="0"/>
                        </a:rPr>
                        <a:t>AIC value</a:t>
                      </a:r>
                      <a:endParaRPr lang="en-CA" sz="1800" dirty="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CA" sz="1800" b="1">
                          <a:effectLst/>
                          <a:latin typeface="Helvetica" panose="020B0604020202020204" pitchFamily="34" charset="0"/>
                          <a:ea typeface="Calibri" panose="020F0502020204030204" pitchFamily="34" charset="0"/>
                          <a:cs typeface="Helvetica" panose="020B0604020202020204" pitchFamily="34" charset="0"/>
                        </a:rPr>
                        <a:t>Delta-AIC value</a:t>
                      </a:r>
                      <a:endParaRPr lang="en-CA" sz="180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9910159"/>
                  </a:ext>
                </a:extLst>
              </a:tr>
              <a:tr h="449212">
                <a:tc>
                  <a:txBody>
                    <a:bodyPr/>
                    <a:lstStyle/>
                    <a:p>
                      <a:pPr marL="0" marR="0" algn="ctr">
                        <a:lnSpc>
                          <a:spcPct val="107000"/>
                        </a:lnSpc>
                        <a:spcBef>
                          <a:spcPts val="0"/>
                        </a:spcBef>
                        <a:spcAft>
                          <a:spcPts val="0"/>
                        </a:spcAft>
                      </a:pPr>
                      <a:r>
                        <a:rPr lang="en-CA" sz="1800" b="1">
                          <a:effectLst/>
                          <a:latin typeface="Helvetica" panose="020B0604020202020204" pitchFamily="34" charset="0"/>
                          <a:ea typeface="Calibri" panose="020F0502020204030204" pitchFamily="34" charset="0"/>
                          <a:cs typeface="Helvetica" panose="020B0604020202020204" pitchFamily="34" charset="0"/>
                        </a:rPr>
                        <a:t>Null</a:t>
                      </a:r>
                      <a:endParaRPr lang="en-CA" sz="180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a:lnSpc>
                          <a:spcPct val="107000"/>
                        </a:lnSpc>
                        <a:spcBef>
                          <a:spcPts val="0"/>
                        </a:spcBef>
                        <a:spcAft>
                          <a:spcPts val="0"/>
                        </a:spcAft>
                      </a:pPr>
                      <a:r>
                        <a:rPr lang="en-CA" sz="1800">
                          <a:effectLst/>
                          <a:latin typeface="Helvetica" panose="020B0604020202020204" pitchFamily="34" charset="0"/>
                          <a:ea typeface="Calibri" panose="020F0502020204030204" pitchFamily="34" charset="0"/>
                          <a:cs typeface="Helvetica" panose="020B0604020202020204" pitchFamily="34" charset="0"/>
                        </a:rPr>
                        <a:t>-461.3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a:lnSpc>
                          <a:spcPct val="107000"/>
                        </a:lnSpc>
                        <a:spcBef>
                          <a:spcPts val="0"/>
                        </a:spcBef>
                        <a:spcAft>
                          <a:spcPts val="0"/>
                        </a:spcAft>
                      </a:pPr>
                      <a:r>
                        <a:rPr lang="en-CA" sz="1800">
                          <a:effectLst/>
                          <a:latin typeface="Helvetica" panose="020B0604020202020204" pitchFamily="34" charset="0"/>
                          <a:ea typeface="Calibri" panose="020F0502020204030204" pitchFamily="34" charset="0"/>
                          <a:cs typeface="Helvetica" panose="020B0604020202020204" pitchFamily="34" charset="0"/>
                        </a:rPr>
                        <a:t>928.7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ctr">
                        <a:lnSpc>
                          <a:spcPct val="107000"/>
                        </a:lnSpc>
                        <a:spcBef>
                          <a:spcPts val="0"/>
                        </a:spcBef>
                        <a:spcAft>
                          <a:spcPts val="0"/>
                        </a:spcAft>
                      </a:pPr>
                      <a:r>
                        <a:rPr lang="en-CA" sz="1800" dirty="0">
                          <a:effectLst/>
                          <a:latin typeface="Helvetica" panose="020B0604020202020204" pitchFamily="34" charset="0"/>
                          <a:ea typeface="Calibri" panose="020F0502020204030204" pitchFamily="34" charset="0"/>
                          <a:cs typeface="Helvetica" panose="020B0604020202020204" pitchFamily="34" charset="0"/>
                        </a:rPr>
                        <a:t>75.8</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864316781"/>
                  </a:ext>
                </a:extLst>
              </a:tr>
              <a:tr h="598947">
                <a:tc>
                  <a:txBody>
                    <a:bodyPr/>
                    <a:lstStyle/>
                    <a:p>
                      <a:pPr marL="0" marR="0" algn="ctr">
                        <a:lnSpc>
                          <a:spcPct val="107000"/>
                        </a:lnSpc>
                        <a:spcBef>
                          <a:spcPts val="0"/>
                        </a:spcBef>
                        <a:spcAft>
                          <a:spcPts val="0"/>
                        </a:spcAft>
                      </a:pPr>
                      <a:r>
                        <a:rPr lang="en-CA" sz="1800" b="1">
                          <a:effectLst/>
                          <a:latin typeface="Helvetica" panose="020B0604020202020204" pitchFamily="34" charset="0"/>
                          <a:ea typeface="Calibri" panose="020F0502020204030204" pitchFamily="34" charset="0"/>
                          <a:cs typeface="Helvetica" panose="020B0604020202020204" pitchFamily="34" charset="0"/>
                        </a:rPr>
                        <a:t>Year</a:t>
                      </a:r>
                      <a:endParaRPr lang="en-CA" sz="180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marL="0" marR="0" algn="ctr">
                        <a:lnSpc>
                          <a:spcPct val="107000"/>
                        </a:lnSpc>
                        <a:spcBef>
                          <a:spcPts val="0"/>
                        </a:spcBef>
                        <a:spcAft>
                          <a:spcPts val="0"/>
                        </a:spcAft>
                      </a:pPr>
                      <a:r>
                        <a:rPr lang="en-CA" sz="1800">
                          <a:effectLst/>
                          <a:latin typeface="Helvetica" panose="020B0604020202020204" pitchFamily="34" charset="0"/>
                          <a:ea typeface="Calibri" panose="020F0502020204030204" pitchFamily="34" charset="0"/>
                          <a:cs typeface="Helvetica" panose="020B0604020202020204" pitchFamily="34" charset="0"/>
                        </a:rPr>
                        <a:t>-452.4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marL="0" marR="0" algn="ctr">
                        <a:lnSpc>
                          <a:spcPct val="107000"/>
                        </a:lnSpc>
                        <a:spcBef>
                          <a:spcPts val="0"/>
                        </a:spcBef>
                        <a:spcAft>
                          <a:spcPts val="0"/>
                        </a:spcAft>
                      </a:pPr>
                      <a:r>
                        <a:rPr lang="en-CA" sz="1800" dirty="0">
                          <a:effectLst/>
                          <a:latin typeface="Helvetica" panose="020B0604020202020204" pitchFamily="34" charset="0"/>
                          <a:ea typeface="Calibri" panose="020F0502020204030204" pitchFamily="34" charset="0"/>
                          <a:cs typeface="Helvetica" panose="020B0604020202020204" pitchFamily="34" charset="0"/>
                        </a:rPr>
                        <a:t>916.7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marL="0" marR="0" algn="ctr">
                        <a:lnSpc>
                          <a:spcPct val="107000"/>
                        </a:lnSpc>
                        <a:spcBef>
                          <a:spcPts val="0"/>
                        </a:spcBef>
                        <a:spcAft>
                          <a:spcPts val="0"/>
                        </a:spcAft>
                      </a:pPr>
                      <a:r>
                        <a:rPr lang="en-CA" sz="1800">
                          <a:effectLst/>
                          <a:latin typeface="Helvetica" panose="020B0604020202020204" pitchFamily="34" charset="0"/>
                          <a:ea typeface="Calibri" panose="020F0502020204030204" pitchFamily="34" charset="0"/>
                          <a:cs typeface="Helvetica" panose="020B0604020202020204" pitchFamily="34" charset="0"/>
                        </a:rPr>
                        <a:t>63.9</a:t>
                      </a: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rgbClr val="D9D9D9"/>
                    </a:solidFill>
                  </a:tcPr>
                </a:tc>
                <a:extLst>
                  <a:ext uri="{0D108BD9-81ED-4DB2-BD59-A6C34878D82A}">
                    <a16:rowId xmlns:a16="http://schemas.microsoft.com/office/drawing/2014/main" val="1051368092"/>
                  </a:ext>
                </a:extLst>
              </a:tr>
              <a:tr h="494132">
                <a:tc>
                  <a:txBody>
                    <a:bodyPr/>
                    <a:lstStyle/>
                    <a:p>
                      <a:pPr marL="0" marR="0" algn="ctr">
                        <a:lnSpc>
                          <a:spcPct val="107000"/>
                        </a:lnSpc>
                        <a:spcBef>
                          <a:spcPts val="0"/>
                        </a:spcBef>
                        <a:spcAft>
                          <a:spcPts val="0"/>
                        </a:spcAft>
                      </a:pPr>
                      <a:r>
                        <a:rPr lang="en-CA" sz="1800" b="1">
                          <a:effectLst/>
                          <a:latin typeface="Helvetica" panose="020B0604020202020204" pitchFamily="34" charset="0"/>
                          <a:ea typeface="Calibri" panose="020F0502020204030204" pitchFamily="34" charset="0"/>
                          <a:cs typeface="Helvetica" panose="020B0604020202020204" pitchFamily="34" charset="0"/>
                        </a:rPr>
                        <a:t>Species</a:t>
                      </a:r>
                      <a:endParaRPr lang="en-CA" sz="180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CA" sz="1800">
                          <a:effectLst/>
                          <a:latin typeface="Helvetica" panose="020B0604020202020204" pitchFamily="34" charset="0"/>
                          <a:ea typeface="Calibri" panose="020F0502020204030204" pitchFamily="34" charset="0"/>
                          <a:cs typeface="Helvetica" panose="020B0604020202020204" pitchFamily="34" charset="0"/>
                        </a:rPr>
                        <a:t>-427.8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CA" sz="1800" dirty="0">
                          <a:effectLst/>
                          <a:latin typeface="Helvetica" panose="020B0604020202020204" pitchFamily="34" charset="0"/>
                          <a:ea typeface="Calibri" panose="020F0502020204030204" pitchFamily="34" charset="0"/>
                          <a:cs typeface="Helvetica" panose="020B0604020202020204" pitchFamily="34" charset="0"/>
                        </a:rPr>
                        <a:t>865.7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07000"/>
                        </a:lnSpc>
                        <a:spcBef>
                          <a:spcPts val="0"/>
                        </a:spcBef>
                        <a:spcAft>
                          <a:spcPts val="0"/>
                        </a:spcAft>
                      </a:pPr>
                      <a:r>
                        <a:rPr lang="en-CA" sz="1800">
                          <a:effectLst/>
                          <a:latin typeface="Helvetica" panose="020B0604020202020204" pitchFamily="34" charset="0"/>
                          <a:ea typeface="Calibri" panose="020F0502020204030204" pitchFamily="34" charset="0"/>
                          <a:cs typeface="Helvetica" panose="020B0604020202020204" pitchFamily="34" charset="0"/>
                        </a:rPr>
                        <a:t>12.8</a:t>
                      </a: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282185122"/>
                  </a:ext>
                </a:extLst>
              </a:tr>
              <a:tr h="613922">
                <a:tc>
                  <a:txBody>
                    <a:bodyPr/>
                    <a:lstStyle/>
                    <a:p>
                      <a:pPr marL="0" marR="0" algn="ctr">
                        <a:lnSpc>
                          <a:spcPct val="107000"/>
                        </a:lnSpc>
                        <a:spcBef>
                          <a:spcPts val="0"/>
                        </a:spcBef>
                        <a:spcAft>
                          <a:spcPts val="0"/>
                        </a:spcAft>
                      </a:pPr>
                      <a:r>
                        <a:rPr lang="en-CA" sz="1800" b="1">
                          <a:effectLst/>
                          <a:latin typeface="Helvetica" panose="020B0604020202020204" pitchFamily="34" charset="0"/>
                          <a:ea typeface="Calibri" panose="020F0502020204030204" pitchFamily="34" charset="0"/>
                          <a:cs typeface="Helvetica" panose="020B0604020202020204" pitchFamily="34" charset="0"/>
                        </a:rPr>
                        <a:t>Species, Year</a:t>
                      </a:r>
                      <a:endParaRPr lang="en-CA" sz="180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07000"/>
                        </a:lnSpc>
                        <a:spcBef>
                          <a:spcPts val="0"/>
                        </a:spcBef>
                        <a:spcAft>
                          <a:spcPts val="0"/>
                        </a:spcAft>
                      </a:pPr>
                      <a:r>
                        <a:rPr lang="en-CA" sz="1800" dirty="0">
                          <a:effectLst/>
                          <a:latin typeface="Helvetica" panose="020B0604020202020204" pitchFamily="34" charset="0"/>
                          <a:ea typeface="Calibri" panose="020F0502020204030204" pitchFamily="34" charset="0"/>
                          <a:cs typeface="Helvetica" panose="020B0604020202020204" pitchFamily="34" charset="0"/>
                        </a:rPr>
                        <a:t>-418.4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07000"/>
                        </a:lnSpc>
                        <a:spcBef>
                          <a:spcPts val="0"/>
                        </a:spcBef>
                        <a:spcAft>
                          <a:spcPts val="0"/>
                        </a:spcAft>
                      </a:pPr>
                      <a:r>
                        <a:rPr lang="en-CA" sz="1800" dirty="0">
                          <a:effectLst/>
                          <a:latin typeface="Helvetica" panose="020B0604020202020204" pitchFamily="34" charset="0"/>
                          <a:ea typeface="Calibri" panose="020F0502020204030204" pitchFamily="34" charset="0"/>
                          <a:cs typeface="Helvetica" panose="020B0604020202020204" pitchFamily="34" charset="0"/>
                        </a:rPr>
                        <a:t>852.8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07000"/>
                        </a:lnSpc>
                        <a:spcBef>
                          <a:spcPts val="0"/>
                        </a:spcBef>
                        <a:spcAft>
                          <a:spcPts val="0"/>
                        </a:spcAft>
                      </a:pPr>
                      <a:r>
                        <a:rPr lang="en-CA" sz="1800" dirty="0">
                          <a:effectLst/>
                          <a:latin typeface="Helvetica" panose="020B0604020202020204" pitchFamily="34" charset="0"/>
                          <a:ea typeface="Calibri" panose="020F0502020204030204" pitchFamily="34" charset="0"/>
                          <a:cs typeface="Helvetica" panose="020B0604020202020204" pitchFamily="34" charset="0"/>
                        </a:rPr>
                        <a:t>0.0</a:t>
                      </a: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938727174"/>
                  </a:ext>
                </a:extLst>
              </a:tr>
            </a:tbl>
          </a:graphicData>
        </a:graphic>
      </p:graphicFrame>
      <p:sp>
        <p:nvSpPr>
          <p:cNvPr id="105" name="Rectangle 1">
            <a:extLst>
              <a:ext uri="{FF2B5EF4-FFF2-40B4-BE49-F238E27FC236}">
                <a16:creationId xmlns:a16="http://schemas.microsoft.com/office/drawing/2014/main" id="{CD130ABC-2565-4D03-99E0-8114904B6904}"/>
              </a:ext>
            </a:extLst>
          </p:cNvPr>
          <p:cNvSpPr>
            <a:spLocks noChangeArrowheads="1"/>
          </p:cNvSpPr>
          <p:nvPr/>
        </p:nvSpPr>
        <p:spPr bwMode="auto">
          <a:xfrm>
            <a:off x="396997" y="24148142"/>
            <a:ext cx="387368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b="1" i="0" u="none" strike="noStrike" cap="none" normalizeH="0" baseline="0" dirty="0">
                <a:ln>
                  <a:noFill/>
                </a:ln>
                <a:solidFill>
                  <a:schemeClr val="tx1"/>
                </a:solidFill>
                <a:effectLst/>
                <a:latin typeface="Helvetica" panose="020B0604020202020204" pitchFamily="34" charset="0"/>
                <a:ea typeface="Calibri" panose="020F0502020204030204" pitchFamily="34" charset="0"/>
                <a:cs typeface="Helvetica" panose="020B0604020202020204" pitchFamily="34" charset="0"/>
              </a:rPr>
              <a:t>Table 1: </a:t>
            </a:r>
            <a:r>
              <a:rPr kumimoji="0" lang="en-CA" altLang="en-US" b="0" i="0" u="none" strike="noStrike" cap="none" normalizeH="0" baseline="0" dirty="0">
                <a:ln>
                  <a:noFill/>
                </a:ln>
                <a:solidFill>
                  <a:schemeClr val="tx1"/>
                </a:solidFill>
                <a:effectLst/>
                <a:latin typeface="Helvetica" panose="020B0604020202020204" pitchFamily="34" charset="0"/>
                <a:ea typeface="Calibri" panose="020F0502020204030204" pitchFamily="34" charset="0"/>
                <a:cs typeface="Helvetica" panose="020B0604020202020204" pitchFamily="34" charset="0"/>
              </a:rPr>
              <a:t>AIC table for full model set.</a:t>
            </a:r>
            <a:endParaRPr kumimoji="0" lang="en-CA" altLang="en-US"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CA" altLang="en-US" sz="2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sp>
        <p:nvSpPr>
          <p:cNvPr id="106" name="Rectangle 105">
            <a:extLst>
              <a:ext uri="{FF2B5EF4-FFF2-40B4-BE49-F238E27FC236}">
                <a16:creationId xmlns:a16="http://schemas.microsoft.com/office/drawing/2014/main" id="{2810B420-6F40-4AFD-BF75-1AB0FD21CA6C}"/>
              </a:ext>
            </a:extLst>
          </p:cNvPr>
          <p:cNvSpPr/>
          <p:nvPr/>
        </p:nvSpPr>
        <p:spPr>
          <a:xfrm>
            <a:off x="262554" y="23973700"/>
            <a:ext cx="8884436" cy="677108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08" name="Group 107">
            <a:extLst>
              <a:ext uri="{FF2B5EF4-FFF2-40B4-BE49-F238E27FC236}">
                <a16:creationId xmlns:a16="http://schemas.microsoft.com/office/drawing/2014/main" id="{3C6175BD-4145-4C51-B974-A3D2B6A76A94}"/>
              </a:ext>
            </a:extLst>
          </p:cNvPr>
          <p:cNvGrpSpPr/>
          <p:nvPr/>
        </p:nvGrpSpPr>
        <p:grpSpPr>
          <a:xfrm>
            <a:off x="3904006" y="31479464"/>
            <a:ext cx="9478606" cy="6884995"/>
            <a:chOff x="3694435" y="32529932"/>
            <a:chExt cx="9602375" cy="6850876"/>
          </a:xfrm>
        </p:grpSpPr>
        <p:pic>
          <p:nvPicPr>
            <p:cNvPr id="57" name="Picture 56">
              <a:extLst>
                <a:ext uri="{FF2B5EF4-FFF2-40B4-BE49-F238E27FC236}">
                  <a16:creationId xmlns:a16="http://schemas.microsoft.com/office/drawing/2014/main" id="{9BED2C78-3704-429F-962E-3497D74142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2613" y="32757667"/>
              <a:ext cx="9574197" cy="5773908"/>
            </a:xfrm>
            <a:prstGeom prst="rect">
              <a:avLst/>
            </a:prstGeom>
          </p:spPr>
        </p:pic>
        <p:sp>
          <p:nvSpPr>
            <p:cNvPr id="74" name="Rectangle 73">
              <a:extLst>
                <a:ext uri="{FF2B5EF4-FFF2-40B4-BE49-F238E27FC236}">
                  <a16:creationId xmlns:a16="http://schemas.microsoft.com/office/drawing/2014/main" id="{C78366DB-79F6-462F-819E-6DEC808E1B93}"/>
                </a:ext>
              </a:extLst>
            </p:cNvPr>
            <p:cNvSpPr/>
            <p:nvPr/>
          </p:nvSpPr>
          <p:spPr>
            <a:xfrm>
              <a:off x="3694435" y="32529932"/>
              <a:ext cx="9522592" cy="68508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7" name="TextBox 106">
              <a:extLst>
                <a:ext uri="{FF2B5EF4-FFF2-40B4-BE49-F238E27FC236}">
                  <a16:creationId xmlns:a16="http://schemas.microsoft.com/office/drawing/2014/main" id="{BC0C83C2-6582-45FF-B26C-482D92E99D3B}"/>
                </a:ext>
              </a:extLst>
            </p:cNvPr>
            <p:cNvSpPr txBox="1"/>
            <p:nvPr/>
          </p:nvSpPr>
          <p:spPr>
            <a:xfrm>
              <a:off x="3818204" y="38557209"/>
              <a:ext cx="9275053" cy="646331"/>
            </a:xfrm>
            <a:prstGeom prst="rect">
              <a:avLst/>
            </a:prstGeom>
            <a:noFill/>
          </p:spPr>
          <p:txBody>
            <a:bodyPr wrap="square" rtlCol="0">
              <a:spAutoFit/>
            </a:bodyPr>
            <a:lstStyle/>
            <a:p>
              <a:r>
                <a:rPr lang="en-CA" b="1" dirty="0">
                  <a:latin typeface="Helvetica" panose="020B0604020202020204" pitchFamily="34" charset="0"/>
                  <a:cs typeface="Helvetica" panose="020B0604020202020204" pitchFamily="34" charset="0"/>
                </a:rPr>
                <a:t>Figure 4</a:t>
              </a:r>
              <a:r>
                <a:rPr lang="en-CA" dirty="0">
                  <a:latin typeface="Helvetica" panose="020B0604020202020204" pitchFamily="34" charset="0"/>
                  <a:cs typeface="Helvetica" panose="020B0604020202020204" pitchFamily="34" charset="0"/>
                </a:rPr>
                <a:t>: Estimated number of lice per fish for </a:t>
              </a:r>
              <a:r>
                <a:rPr lang="en-CA" i="1" dirty="0">
                  <a:latin typeface="Helvetica" panose="020B0604020202020204" pitchFamily="34" charset="0"/>
                  <a:cs typeface="Helvetica" panose="020B0604020202020204" pitchFamily="34" charset="0"/>
                </a:rPr>
                <a:t>C. clemensi </a:t>
              </a:r>
              <a:r>
                <a:rPr lang="en-CA" dirty="0">
                  <a:latin typeface="Helvetica" panose="020B0604020202020204" pitchFamily="34" charset="0"/>
                  <a:cs typeface="Helvetica" panose="020B0604020202020204" pitchFamily="34" charset="0"/>
                </a:rPr>
                <a:t>&amp; </a:t>
              </a:r>
              <a:r>
                <a:rPr lang="en-CA" i="1" dirty="0">
                  <a:latin typeface="Helvetica" panose="020B0604020202020204" pitchFamily="34" charset="0"/>
                  <a:cs typeface="Helvetica" panose="020B0604020202020204" pitchFamily="34" charset="0"/>
                </a:rPr>
                <a:t>L. salmonis, </a:t>
              </a:r>
              <a:r>
                <a:rPr lang="en-CA" dirty="0">
                  <a:latin typeface="Helvetica" panose="020B0604020202020204" pitchFamily="34" charset="0"/>
                  <a:cs typeface="Helvetica" panose="020B0604020202020204" pitchFamily="34" charset="0"/>
                </a:rPr>
                <a:t>divided by sampling year, as well as by salmon species, and grouped by site region. </a:t>
              </a:r>
            </a:p>
          </p:txBody>
        </p:sp>
      </p:grpSp>
      <p:sp>
        <p:nvSpPr>
          <p:cNvPr id="109" name="TextBox 108">
            <a:extLst>
              <a:ext uri="{FF2B5EF4-FFF2-40B4-BE49-F238E27FC236}">
                <a16:creationId xmlns:a16="http://schemas.microsoft.com/office/drawing/2014/main" id="{A3FA18AC-5584-4D25-9B8F-D56A94A88263}"/>
              </a:ext>
            </a:extLst>
          </p:cNvPr>
          <p:cNvSpPr txBox="1"/>
          <p:nvPr/>
        </p:nvSpPr>
        <p:spPr>
          <a:xfrm>
            <a:off x="395997" y="32290471"/>
            <a:ext cx="3508009" cy="5693866"/>
          </a:xfrm>
          <a:prstGeom prst="rect">
            <a:avLst/>
          </a:prstGeom>
          <a:noFill/>
        </p:spPr>
        <p:txBody>
          <a:bodyPr wrap="square" rtlCol="0">
            <a:spAutoFit/>
          </a:bodyPr>
          <a:lstStyle/>
          <a:p>
            <a:pPr marL="457200" indent="-457200">
              <a:buFont typeface="Arial" panose="020B0604020202020204" pitchFamily="34" charset="0"/>
              <a:buChar char="•"/>
            </a:pPr>
            <a:r>
              <a:rPr lang="en-CA" sz="2800" dirty="0">
                <a:latin typeface="Helvetica" panose="020B0604020202020204" pitchFamily="34" charset="0"/>
                <a:cs typeface="Helvetica" panose="020B0604020202020204" pitchFamily="34" charset="0"/>
              </a:rPr>
              <a:t>Pink salmon had, on average, highest estimated parasite loads for both lice species</a:t>
            </a:r>
          </a:p>
          <a:p>
            <a:endParaRPr lang="en-CA" sz="2800" dirty="0">
              <a:latin typeface="Helvetica" panose="020B0604020202020204" pitchFamily="34" charset="0"/>
              <a:cs typeface="Helvetica" panose="020B0604020202020204" pitchFamily="34" charset="0"/>
            </a:endParaRPr>
          </a:p>
          <a:p>
            <a:pPr marL="457200" indent="-457200">
              <a:buFont typeface="Arial" panose="020B0604020202020204" pitchFamily="34" charset="0"/>
              <a:buChar char="•"/>
            </a:pPr>
            <a:r>
              <a:rPr lang="en-CA" sz="2800" dirty="0">
                <a:latin typeface="Helvetica" panose="020B0604020202020204" pitchFamily="34" charset="0"/>
                <a:cs typeface="Helvetica" panose="020B0604020202020204" pitchFamily="34" charset="0"/>
              </a:rPr>
              <a:t>2015 showed higher parasite loads for almost all species combinations than any other year </a:t>
            </a:r>
          </a:p>
        </p:txBody>
      </p:sp>
      <p:grpSp>
        <p:nvGrpSpPr>
          <p:cNvPr id="111" name="Group 110">
            <a:extLst>
              <a:ext uri="{FF2B5EF4-FFF2-40B4-BE49-F238E27FC236}">
                <a16:creationId xmlns:a16="http://schemas.microsoft.com/office/drawing/2014/main" id="{33BFA9DB-EBB8-4771-A45C-811884BA24FD}"/>
              </a:ext>
            </a:extLst>
          </p:cNvPr>
          <p:cNvGrpSpPr/>
          <p:nvPr/>
        </p:nvGrpSpPr>
        <p:grpSpPr>
          <a:xfrm>
            <a:off x="18793981" y="16674952"/>
            <a:ext cx="8188499" cy="11208254"/>
            <a:chOff x="18793981" y="16674952"/>
            <a:chExt cx="8188499" cy="11208254"/>
          </a:xfrm>
        </p:grpSpPr>
        <p:pic>
          <p:nvPicPr>
            <p:cNvPr id="61" name="Picture 60">
              <a:extLst>
                <a:ext uri="{FF2B5EF4-FFF2-40B4-BE49-F238E27FC236}">
                  <a16:creationId xmlns:a16="http://schemas.microsoft.com/office/drawing/2014/main" id="{6D85A8DD-965F-4DAE-90A3-31F331CA31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942993" y="16943596"/>
              <a:ext cx="7811678" cy="5086885"/>
            </a:xfrm>
            <a:prstGeom prst="rect">
              <a:avLst/>
            </a:prstGeom>
          </p:spPr>
        </p:pic>
        <p:pic>
          <p:nvPicPr>
            <p:cNvPr id="63" name="Picture 62">
              <a:extLst>
                <a:ext uri="{FF2B5EF4-FFF2-40B4-BE49-F238E27FC236}">
                  <a16:creationId xmlns:a16="http://schemas.microsoft.com/office/drawing/2014/main" id="{C9F4AB40-A4B6-4E4C-B9CA-1008F89600F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991685" y="22076087"/>
              <a:ext cx="7811679" cy="5022298"/>
            </a:xfrm>
            <a:prstGeom prst="rect">
              <a:avLst/>
            </a:prstGeom>
          </p:spPr>
        </p:pic>
        <p:sp>
          <p:nvSpPr>
            <p:cNvPr id="93" name="Rectangle 92">
              <a:extLst>
                <a:ext uri="{FF2B5EF4-FFF2-40B4-BE49-F238E27FC236}">
                  <a16:creationId xmlns:a16="http://schemas.microsoft.com/office/drawing/2014/main" id="{153F84A3-39BE-4358-A35A-7783F86064A3}"/>
                </a:ext>
              </a:extLst>
            </p:cNvPr>
            <p:cNvSpPr/>
            <p:nvPr/>
          </p:nvSpPr>
          <p:spPr>
            <a:xfrm>
              <a:off x="18793981" y="16674952"/>
              <a:ext cx="8188499" cy="1120825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0" name="TextBox 109">
              <a:extLst>
                <a:ext uri="{FF2B5EF4-FFF2-40B4-BE49-F238E27FC236}">
                  <a16:creationId xmlns:a16="http://schemas.microsoft.com/office/drawing/2014/main" id="{E796FD3B-0A2E-4211-A00D-7CA342C4C85E}"/>
                </a:ext>
              </a:extLst>
            </p:cNvPr>
            <p:cNvSpPr txBox="1"/>
            <p:nvPr/>
          </p:nvSpPr>
          <p:spPr>
            <a:xfrm>
              <a:off x="18991686" y="27126396"/>
              <a:ext cx="7732232" cy="646331"/>
            </a:xfrm>
            <a:prstGeom prst="rect">
              <a:avLst/>
            </a:prstGeom>
            <a:noFill/>
          </p:spPr>
          <p:txBody>
            <a:bodyPr wrap="square" rtlCol="0">
              <a:spAutoFit/>
            </a:bodyPr>
            <a:lstStyle/>
            <a:p>
              <a:r>
                <a:rPr lang="en-CA" b="1" dirty="0">
                  <a:latin typeface="Helvetica" panose="020B0604020202020204" pitchFamily="34" charset="0"/>
                  <a:cs typeface="Helvetica" panose="020B0604020202020204" pitchFamily="34" charset="0"/>
                </a:rPr>
                <a:t>Figure 5</a:t>
              </a:r>
              <a:r>
                <a:rPr lang="en-CA" dirty="0">
                  <a:latin typeface="Helvetica" panose="020B0604020202020204" pitchFamily="34" charset="0"/>
                  <a:cs typeface="Helvetica" panose="020B0604020202020204" pitchFamily="34" charset="0"/>
                </a:rPr>
                <a:t>: Estimated number of lice per fish for </a:t>
              </a:r>
              <a:r>
                <a:rPr lang="en-CA" i="1" dirty="0">
                  <a:latin typeface="Helvetica" panose="020B0604020202020204" pitchFamily="34" charset="0"/>
                  <a:cs typeface="Helvetica" panose="020B0604020202020204" pitchFamily="34" charset="0"/>
                </a:rPr>
                <a:t>C. clemensi </a:t>
              </a:r>
              <a:r>
                <a:rPr lang="en-CA" dirty="0">
                  <a:latin typeface="Helvetica" panose="020B0604020202020204" pitchFamily="34" charset="0"/>
                  <a:cs typeface="Helvetica" panose="020B0604020202020204" pitchFamily="34" charset="0"/>
                </a:rPr>
                <a:t>&amp; </a:t>
              </a:r>
              <a:r>
                <a:rPr lang="en-CA" i="1" dirty="0">
                  <a:latin typeface="Helvetica" panose="020B0604020202020204" pitchFamily="34" charset="0"/>
                  <a:cs typeface="Helvetica" panose="020B0604020202020204" pitchFamily="34" charset="0"/>
                </a:rPr>
                <a:t>L. salmonis </a:t>
              </a:r>
              <a:r>
                <a:rPr lang="en-CA" dirty="0">
                  <a:latin typeface="Helvetica" panose="020B0604020202020204" pitchFamily="34" charset="0"/>
                  <a:cs typeface="Helvetica" panose="020B0604020202020204" pitchFamily="34" charset="0"/>
                </a:rPr>
                <a:t>in each region, according to the respective best fitting model </a:t>
              </a:r>
            </a:p>
          </p:txBody>
        </p:sp>
      </p:grpSp>
      <p:sp>
        <p:nvSpPr>
          <p:cNvPr id="115" name="TextBox 114">
            <a:extLst>
              <a:ext uri="{FF2B5EF4-FFF2-40B4-BE49-F238E27FC236}">
                <a16:creationId xmlns:a16="http://schemas.microsoft.com/office/drawing/2014/main" id="{E3A01E8E-82C9-4F2F-8604-2707F5BB47C5}"/>
              </a:ext>
            </a:extLst>
          </p:cNvPr>
          <p:cNvSpPr txBox="1"/>
          <p:nvPr/>
        </p:nvSpPr>
        <p:spPr>
          <a:xfrm>
            <a:off x="23315451" y="28643632"/>
            <a:ext cx="3753972" cy="5693866"/>
          </a:xfrm>
          <a:prstGeom prst="rect">
            <a:avLst/>
          </a:prstGeom>
          <a:noFill/>
        </p:spPr>
        <p:txBody>
          <a:bodyPr wrap="square" rtlCol="0">
            <a:spAutoFit/>
          </a:bodyPr>
          <a:lstStyle/>
          <a:p>
            <a:pPr marL="457200" indent="-457200">
              <a:buFont typeface="Arial" panose="020B0604020202020204" pitchFamily="34" charset="0"/>
              <a:buChar char="•"/>
            </a:pPr>
            <a:r>
              <a:rPr lang="en-CA" sz="2800" dirty="0">
                <a:latin typeface="Helvetica" panose="020B0604020202020204" pitchFamily="34" charset="0"/>
                <a:cs typeface="Helvetica" panose="020B0604020202020204" pitchFamily="34" charset="0"/>
              </a:rPr>
              <a:t>Bootstrapped estimated median and 95% CIs confirmed our model estimations for all but one comparison</a:t>
            </a:r>
          </a:p>
          <a:p>
            <a:pPr marL="457200" indent="-457200">
              <a:buFont typeface="Arial" panose="020B0604020202020204" pitchFamily="34" charset="0"/>
              <a:buChar char="•"/>
            </a:pPr>
            <a:endParaRPr lang="en-CA" sz="2800" dirty="0">
              <a:latin typeface="Helvetica" panose="020B0604020202020204" pitchFamily="34" charset="0"/>
              <a:cs typeface="Helvetica" panose="020B0604020202020204" pitchFamily="34" charset="0"/>
            </a:endParaRPr>
          </a:p>
          <a:p>
            <a:pPr marL="457200" indent="-457200">
              <a:buFont typeface="Arial" panose="020B0604020202020204" pitchFamily="34" charset="0"/>
              <a:buChar char="•"/>
            </a:pPr>
            <a:r>
              <a:rPr lang="en-CA" sz="2800" dirty="0">
                <a:latin typeface="Helvetica" panose="020B0604020202020204" pitchFamily="34" charset="0"/>
                <a:cs typeface="Helvetica" panose="020B0604020202020204" pitchFamily="34" charset="0"/>
              </a:rPr>
              <a:t>Almost all bootstrapped medians for </a:t>
            </a:r>
            <a:r>
              <a:rPr lang="en-CA" sz="2800" i="1" dirty="0">
                <a:latin typeface="Helvetica" panose="020B0604020202020204" pitchFamily="34" charset="0"/>
                <a:cs typeface="Helvetica" panose="020B0604020202020204" pitchFamily="34" charset="0"/>
              </a:rPr>
              <a:t>L. salmonis</a:t>
            </a:r>
            <a:r>
              <a:rPr lang="en-CA" sz="2800" dirty="0">
                <a:latin typeface="Helvetica" panose="020B0604020202020204" pitchFamily="34" charset="0"/>
                <a:cs typeface="Helvetica" panose="020B0604020202020204" pitchFamily="34" charset="0"/>
              </a:rPr>
              <a:t> are equal to zero</a:t>
            </a:r>
          </a:p>
        </p:txBody>
      </p:sp>
      <p:sp>
        <p:nvSpPr>
          <p:cNvPr id="116" name="Rectangle 115">
            <a:extLst>
              <a:ext uri="{FF2B5EF4-FFF2-40B4-BE49-F238E27FC236}">
                <a16:creationId xmlns:a16="http://schemas.microsoft.com/office/drawing/2014/main" id="{564A2DD2-EEE6-4AFB-83D3-18730FF8EE5D}"/>
              </a:ext>
            </a:extLst>
          </p:cNvPr>
          <p:cNvSpPr/>
          <p:nvPr/>
        </p:nvSpPr>
        <p:spPr>
          <a:xfrm>
            <a:off x="14077621" y="35213503"/>
            <a:ext cx="12914243" cy="901417"/>
          </a:xfrm>
          <a:prstGeom prst="rect">
            <a:avLst/>
          </a:prstGeom>
          <a:solidFill>
            <a:srgbClr val="9AB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7" name="TextBox 116">
            <a:extLst>
              <a:ext uri="{FF2B5EF4-FFF2-40B4-BE49-F238E27FC236}">
                <a16:creationId xmlns:a16="http://schemas.microsoft.com/office/drawing/2014/main" id="{2E89D692-5C8D-4C69-912A-108941893E03}"/>
              </a:ext>
            </a:extLst>
          </p:cNvPr>
          <p:cNvSpPr txBox="1"/>
          <p:nvPr/>
        </p:nvSpPr>
        <p:spPr>
          <a:xfrm>
            <a:off x="18504535" y="35261179"/>
            <a:ext cx="3414717" cy="738664"/>
          </a:xfrm>
          <a:prstGeom prst="rect">
            <a:avLst/>
          </a:prstGeom>
          <a:noFill/>
        </p:spPr>
        <p:txBody>
          <a:bodyPr wrap="none" rtlCol="0">
            <a:spAutoFit/>
          </a:bodyPr>
          <a:lstStyle/>
          <a:p>
            <a:r>
              <a:rPr lang="en-CA" sz="4200" b="1" dirty="0">
                <a:latin typeface="Helvetica" panose="020B0604020202020204" pitchFamily="34" charset="0"/>
                <a:cs typeface="Helvetica" panose="020B0604020202020204" pitchFamily="34" charset="0"/>
              </a:rPr>
              <a:t>Conclusions</a:t>
            </a:r>
          </a:p>
        </p:txBody>
      </p:sp>
      <p:sp>
        <p:nvSpPr>
          <p:cNvPr id="118" name="TextBox 117">
            <a:extLst>
              <a:ext uri="{FF2B5EF4-FFF2-40B4-BE49-F238E27FC236}">
                <a16:creationId xmlns:a16="http://schemas.microsoft.com/office/drawing/2014/main" id="{8935F3C9-38E1-4EF5-81D0-B396CDB6100B}"/>
              </a:ext>
            </a:extLst>
          </p:cNvPr>
          <p:cNvSpPr txBox="1"/>
          <p:nvPr/>
        </p:nvSpPr>
        <p:spPr>
          <a:xfrm>
            <a:off x="14320535" y="36265079"/>
            <a:ext cx="12328622" cy="2062103"/>
          </a:xfrm>
          <a:prstGeom prst="rect">
            <a:avLst/>
          </a:prstGeom>
          <a:noFill/>
        </p:spPr>
        <p:txBody>
          <a:bodyPr wrap="square" rtlCol="0">
            <a:spAutoFit/>
          </a:bodyPr>
          <a:lstStyle/>
          <a:p>
            <a:pPr marL="457200" indent="-457200">
              <a:buFont typeface="Arial" panose="020B0604020202020204" pitchFamily="34" charset="0"/>
              <a:buChar char="•"/>
            </a:pPr>
            <a:r>
              <a:rPr lang="en-CA" sz="3200" dirty="0">
                <a:latin typeface="Helvetica" panose="020B0604020202020204" pitchFamily="34" charset="0"/>
                <a:cs typeface="Helvetica" panose="020B0604020202020204" pitchFamily="34" charset="0"/>
              </a:rPr>
              <a:t>Sea lice show higher infection pressures on different salmon species, indicating that there are explicit drivers causing differential infection pressures</a:t>
            </a:r>
          </a:p>
          <a:p>
            <a:endParaRPr lang="en-CA" sz="3200" dirty="0">
              <a:latin typeface="Helvetica" panose="020B0604020202020204" pitchFamily="34" charset="0"/>
              <a:cs typeface="Helvetica" panose="020B0604020202020204" pitchFamily="34" charset="0"/>
            </a:endParaRPr>
          </a:p>
        </p:txBody>
      </p:sp>
      <p:sp>
        <p:nvSpPr>
          <p:cNvPr id="120" name="TextBox 119">
            <a:extLst>
              <a:ext uri="{FF2B5EF4-FFF2-40B4-BE49-F238E27FC236}">
                <a16:creationId xmlns:a16="http://schemas.microsoft.com/office/drawing/2014/main" id="{5B7CF2D7-361C-46BE-9FA6-19CA01152B04}"/>
              </a:ext>
            </a:extLst>
          </p:cNvPr>
          <p:cNvSpPr txBox="1"/>
          <p:nvPr/>
        </p:nvSpPr>
        <p:spPr>
          <a:xfrm>
            <a:off x="14560900" y="41643494"/>
            <a:ext cx="11815304" cy="984885"/>
          </a:xfrm>
          <a:prstGeom prst="rect">
            <a:avLst/>
          </a:prstGeom>
          <a:noFill/>
        </p:spPr>
        <p:txBody>
          <a:bodyPr wrap="square" rtlCol="0">
            <a:spAutoFit/>
          </a:bodyPr>
          <a:lstStyle/>
          <a:p>
            <a:r>
              <a:rPr lang="en-CA" sz="2200" b="1" dirty="0">
                <a:latin typeface="Helvetica" panose="020B0604020202020204" pitchFamily="34" charset="0"/>
                <a:cs typeface="Helvetica" panose="020B0604020202020204" pitchFamily="34" charset="0"/>
              </a:rPr>
              <a:t>Citations -- </a:t>
            </a:r>
            <a:r>
              <a:rPr lang="en-CA" b="1" dirty="0">
                <a:latin typeface="Helvetica" panose="020B0604020202020204" pitchFamily="34" charset="0"/>
                <a:cs typeface="Helvetica" panose="020B0604020202020204" pitchFamily="34" charset="0"/>
              </a:rPr>
              <a:t>1</a:t>
            </a:r>
            <a:r>
              <a:rPr lang="en-CA" dirty="0">
                <a:latin typeface="Helvetica" panose="020B0604020202020204" pitchFamily="34" charset="0"/>
                <a:cs typeface="Helvetica" panose="020B0604020202020204" pitchFamily="34" charset="0"/>
              </a:rPr>
              <a:t>. Hunt et al. 2018, </a:t>
            </a:r>
            <a:r>
              <a:rPr lang="en-CA" i="1" dirty="0">
                <a:latin typeface="Helvetica" panose="020B0604020202020204" pitchFamily="34" charset="0"/>
                <a:cs typeface="Helvetica" panose="020B0604020202020204" pitchFamily="34" charset="0"/>
              </a:rPr>
              <a:t>Juvenile Salmon Program; </a:t>
            </a:r>
            <a:r>
              <a:rPr lang="en-CA" b="1" i="1" dirty="0">
                <a:latin typeface="Helvetica" panose="020B0604020202020204" pitchFamily="34" charset="0"/>
                <a:cs typeface="Helvetica" panose="020B0604020202020204" pitchFamily="34" charset="0"/>
              </a:rPr>
              <a:t>2</a:t>
            </a:r>
            <a:r>
              <a:rPr lang="en-CA" i="1" dirty="0">
                <a:latin typeface="Helvetica" panose="020B0604020202020204" pitchFamily="34" charset="0"/>
                <a:cs typeface="Helvetica" panose="020B0604020202020204" pitchFamily="34" charset="0"/>
              </a:rPr>
              <a:t>. </a:t>
            </a:r>
            <a:r>
              <a:rPr lang="en-CA" dirty="0">
                <a:latin typeface="Helvetica" panose="020B0604020202020204" pitchFamily="34" charset="0"/>
                <a:cs typeface="Helvetica" panose="020B0604020202020204" pitchFamily="34" charset="0"/>
              </a:rPr>
              <a:t>Johnson &amp; Albright, 1991. </a:t>
            </a:r>
            <a:r>
              <a:rPr lang="en-CA" i="1" dirty="0">
                <a:latin typeface="Helvetica" panose="020B0604020202020204" pitchFamily="34" charset="0"/>
                <a:cs typeface="Helvetica" panose="020B0604020202020204" pitchFamily="34" charset="0"/>
              </a:rPr>
              <a:t>J. Mar. Biol. Assoc. UK; </a:t>
            </a:r>
            <a:r>
              <a:rPr lang="en-CA" b="1" dirty="0">
                <a:latin typeface="Helvetica" panose="020B0604020202020204" pitchFamily="34" charset="0"/>
                <a:cs typeface="Helvetica" panose="020B0604020202020204" pitchFamily="34" charset="0"/>
              </a:rPr>
              <a:t>3. </a:t>
            </a:r>
            <a:r>
              <a:rPr lang="en-CA" dirty="0">
                <a:latin typeface="Helvetica" panose="020B0604020202020204" pitchFamily="34" charset="0"/>
                <a:cs typeface="Helvetica" panose="020B0604020202020204" pitchFamily="34" charset="0"/>
              </a:rPr>
              <a:t>Costello, 2006. </a:t>
            </a:r>
            <a:r>
              <a:rPr lang="en-CA" i="1" dirty="0">
                <a:latin typeface="Helvetica" panose="020B0604020202020204" pitchFamily="34" charset="0"/>
                <a:cs typeface="Helvetica" panose="020B0604020202020204" pitchFamily="34" charset="0"/>
              </a:rPr>
              <a:t>Trends </a:t>
            </a:r>
            <a:r>
              <a:rPr lang="en-CA" i="1" dirty="0" err="1">
                <a:latin typeface="Helvetica" panose="020B0604020202020204" pitchFamily="34" charset="0"/>
                <a:cs typeface="Helvetica" panose="020B0604020202020204" pitchFamily="34" charset="0"/>
              </a:rPr>
              <a:t>Parisitol</a:t>
            </a:r>
            <a:r>
              <a:rPr lang="en-CA" i="1" dirty="0">
                <a:latin typeface="Helvetica" panose="020B0604020202020204" pitchFamily="34" charset="0"/>
                <a:cs typeface="Helvetica" panose="020B0604020202020204" pitchFamily="34" charset="0"/>
              </a:rPr>
              <a:t>; </a:t>
            </a:r>
            <a:r>
              <a:rPr lang="en-CA" b="1" dirty="0">
                <a:latin typeface="Helvetica" panose="020B0604020202020204" pitchFamily="34" charset="0"/>
                <a:cs typeface="Helvetica" panose="020B0604020202020204" pitchFamily="34" charset="0"/>
              </a:rPr>
              <a:t>4</a:t>
            </a:r>
            <a:r>
              <a:rPr lang="en-CA" i="1" dirty="0">
                <a:latin typeface="Helvetica" panose="020B0604020202020204" pitchFamily="34" charset="0"/>
                <a:cs typeface="Helvetica" panose="020B0604020202020204" pitchFamily="34" charset="0"/>
              </a:rPr>
              <a:t>. </a:t>
            </a:r>
            <a:r>
              <a:rPr lang="en-CA" dirty="0">
                <a:latin typeface="Helvetica" panose="020B0604020202020204" pitchFamily="34" charset="0"/>
                <a:cs typeface="Helvetica" panose="020B0604020202020204" pitchFamily="34" charset="0"/>
              </a:rPr>
              <a:t>Krkosek et al. 2007. </a:t>
            </a:r>
            <a:r>
              <a:rPr lang="en-CA" i="1" dirty="0">
                <a:latin typeface="Helvetica" panose="020B0604020202020204" pitchFamily="34" charset="0"/>
                <a:cs typeface="Helvetica" panose="020B0604020202020204" pitchFamily="34" charset="0"/>
              </a:rPr>
              <a:t>Science</a:t>
            </a:r>
          </a:p>
          <a:p>
            <a:endParaRPr lang="en-CA" dirty="0"/>
          </a:p>
        </p:txBody>
      </p:sp>
      <p:sp>
        <p:nvSpPr>
          <p:cNvPr id="121" name="Rectangle 120">
            <a:extLst>
              <a:ext uri="{FF2B5EF4-FFF2-40B4-BE49-F238E27FC236}">
                <a16:creationId xmlns:a16="http://schemas.microsoft.com/office/drawing/2014/main" id="{AC9FF814-E124-41C8-B977-DB7E1210D172}"/>
              </a:ext>
            </a:extLst>
          </p:cNvPr>
          <p:cNvSpPr/>
          <p:nvPr/>
        </p:nvSpPr>
        <p:spPr>
          <a:xfrm>
            <a:off x="390924" y="38782650"/>
            <a:ext cx="12914243" cy="901417"/>
          </a:xfrm>
          <a:prstGeom prst="rect">
            <a:avLst/>
          </a:prstGeom>
          <a:solidFill>
            <a:srgbClr val="9AB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2" name="TextBox 121">
            <a:extLst>
              <a:ext uri="{FF2B5EF4-FFF2-40B4-BE49-F238E27FC236}">
                <a16:creationId xmlns:a16="http://schemas.microsoft.com/office/drawing/2014/main" id="{A6B9956F-E685-4D57-9714-6E75575F518E}"/>
              </a:ext>
            </a:extLst>
          </p:cNvPr>
          <p:cNvSpPr txBox="1"/>
          <p:nvPr/>
        </p:nvSpPr>
        <p:spPr>
          <a:xfrm>
            <a:off x="4179216" y="38858740"/>
            <a:ext cx="5242141" cy="738664"/>
          </a:xfrm>
          <a:prstGeom prst="rect">
            <a:avLst/>
          </a:prstGeom>
          <a:noFill/>
        </p:spPr>
        <p:txBody>
          <a:bodyPr wrap="none" rtlCol="0">
            <a:spAutoFit/>
          </a:bodyPr>
          <a:lstStyle/>
          <a:p>
            <a:r>
              <a:rPr lang="en-CA" sz="4200" b="1" dirty="0">
                <a:latin typeface="Helvetica" panose="020B0604020202020204" pitchFamily="34" charset="0"/>
                <a:cs typeface="Helvetica" panose="020B0604020202020204" pitchFamily="34" charset="0"/>
              </a:rPr>
              <a:t>Acknowledgements</a:t>
            </a:r>
          </a:p>
        </p:txBody>
      </p:sp>
      <p:sp>
        <p:nvSpPr>
          <p:cNvPr id="123" name="TextBox 122">
            <a:extLst>
              <a:ext uri="{FF2B5EF4-FFF2-40B4-BE49-F238E27FC236}">
                <a16:creationId xmlns:a16="http://schemas.microsoft.com/office/drawing/2014/main" id="{9A1C6735-C159-4D0B-A1E7-B6E9947781D4}"/>
              </a:ext>
            </a:extLst>
          </p:cNvPr>
          <p:cNvSpPr txBox="1"/>
          <p:nvPr/>
        </p:nvSpPr>
        <p:spPr>
          <a:xfrm>
            <a:off x="334371" y="39813020"/>
            <a:ext cx="12969485" cy="1015663"/>
          </a:xfrm>
          <a:prstGeom prst="rect">
            <a:avLst/>
          </a:prstGeom>
          <a:noFill/>
        </p:spPr>
        <p:txBody>
          <a:bodyPr wrap="square" rtlCol="0">
            <a:spAutoFit/>
          </a:bodyPr>
          <a:lstStyle/>
          <a:p>
            <a:r>
              <a:rPr lang="en-CA" sz="2000" i="1" dirty="0">
                <a:latin typeface="Helvetica" panose="020B0604020202020204" pitchFamily="34" charset="0"/>
                <a:cs typeface="Helvetica" panose="020B0604020202020204" pitchFamily="34" charset="0"/>
              </a:rPr>
              <a:t>Thanks to the Hakai Juvenile Salmon Marine Survival Program, special thanks to Dr. Martin Krkosek and Dr. Sean Godwin for their assistance and support throughout this project. Thanks as well to the other members of the Krkosek lab for their invaluable feedback. </a:t>
            </a:r>
          </a:p>
        </p:txBody>
      </p:sp>
      <p:sp>
        <p:nvSpPr>
          <p:cNvPr id="124" name="TextBox 123">
            <a:extLst>
              <a:ext uri="{FF2B5EF4-FFF2-40B4-BE49-F238E27FC236}">
                <a16:creationId xmlns:a16="http://schemas.microsoft.com/office/drawing/2014/main" id="{E9A2742B-E00F-4825-A42F-2335CB9E1DEE}"/>
              </a:ext>
            </a:extLst>
          </p:cNvPr>
          <p:cNvSpPr txBox="1"/>
          <p:nvPr/>
        </p:nvSpPr>
        <p:spPr>
          <a:xfrm>
            <a:off x="14265138" y="37795650"/>
            <a:ext cx="12328622" cy="1569660"/>
          </a:xfrm>
          <a:prstGeom prst="rect">
            <a:avLst/>
          </a:prstGeom>
          <a:noFill/>
        </p:spPr>
        <p:txBody>
          <a:bodyPr wrap="square" rtlCol="0">
            <a:spAutoFit/>
          </a:bodyPr>
          <a:lstStyle/>
          <a:p>
            <a:pPr marL="457200" indent="-457200">
              <a:buFont typeface="Arial" panose="020B0604020202020204" pitchFamily="34" charset="0"/>
              <a:buChar char="•"/>
            </a:pPr>
            <a:r>
              <a:rPr lang="en-CA" sz="3200" dirty="0">
                <a:latin typeface="Helvetica" panose="020B0604020202020204" pitchFamily="34" charset="0"/>
                <a:cs typeface="Helvetica" panose="020B0604020202020204" pitchFamily="34" charset="0"/>
              </a:rPr>
              <a:t>Basic infection patterns were consistent across years with </a:t>
            </a:r>
            <a:r>
              <a:rPr lang="en-CA" sz="3200" i="1" dirty="0">
                <a:latin typeface="Helvetica" panose="020B0604020202020204" pitchFamily="34" charset="0"/>
                <a:cs typeface="Helvetica" panose="020B0604020202020204" pitchFamily="34" charset="0"/>
              </a:rPr>
              <a:t>C. clemensi </a:t>
            </a:r>
            <a:r>
              <a:rPr lang="en-CA" sz="3200" dirty="0">
                <a:latin typeface="Helvetica" panose="020B0604020202020204" pitchFamily="34" charset="0"/>
                <a:cs typeface="Helvetica" panose="020B0604020202020204" pitchFamily="34" charset="0"/>
              </a:rPr>
              <a:t>preferring sockeye and chum salmon, and </a:t>
            </a:r>
            <a:r>
              <a:rPr lang="en-CA" sz="3200" i="1" dirty="0">
                <a:latin typeface="Helvetica" panose="020B0604020202020204" pitchFamily="34" charset="0"/>
                <a:cs typeface="Helvetica" panose="020B0604020202020204" pitchFamily="34" charset="0"/>
              </a:rPr>
              <a:t>L. salmonis </a:t>
            </a:r>
            <a:r>
              <a:rPr lang="en-CA" sz="3200" dirty="0">
                <a:latin typeface="Helvetica" panose="020B0604020202020204" pitchFamily="34" charset="0"/>
                <a:cs typeface="Helvetica" panose="020B0604020202020204" pitchFamily="34" charset="0"/>
              </a:rPr>
              <a:t>preferring pink and chum salmon</a:t>
            </a:r>
          </a:p>
        </p:txBody>
      </p:sp>
      <p:sp>
        <p:nvSpPr>
          <p:cNvPr id="125" name="TextBox 124">
            <a:extLst>
              <a:ext uri="{FF2B5EF4-FFF2-40B4-BE49-F238E27FC236}">
                <a16:creationId xmlns:a16="http://schemas.microsoft.com/office/drawing/2014/main" id="{185BF4F6-0B87-4F47-9408-218A2C119AE7}"/>
              </a:ext>
            </a:extLst>
          </p:cNvPr>
          <p:cNvSpPr txBox="1"/>
          <p:nvPr/>
        </p:nvSpPr>
        <p:spPr>
          <a:xfrm>
            <a:off x="14304241" y="39360143"/>
            <a:ext cx="12328622" cy="2554545"/>
          </a:xfrm>
          <a:prstGeom prst="rect">
            <a:avLst/>
          </a:prstGeom>
          <a:noFill/>
        </p:spPr>
        <p:txBody>
          <a:bodyPr wrap="square" rtlCol="0">
            <a:spAutoFit/>
          </a:bodyPr>
          <a:lstStyle/>
          <a:p>
            <a:pPr marL="457200" indent="-457200">
              <a:buFont typeface="Arial" panose="020B0604020202020204" pitchFamily="34" charset="0"/>
              <a:buChar char="•"/>
            </a:pPr>
            <a:r>
              <a:rPr lang="en-CA" sz="3200" dirty="0">
                <a:latin typeface="Helvetica" panose="020B0604020202020204" pitchFamily="34" charset="0"/>
                <a:cs typeface="Helvetica" panose="020B0604020202020204" pitchFamily="34" charset="0"/>
              </a:rPr>
              <a:t>Generally inverse region-level differences between </a:t>
            </a:r>
            <a:r>
              <a:rPr lang="en-CA" sz="3200" i="1" dirty="0">
                <a:latin typeface="Helvetica" panose="020B0604020202020204" pitchFamily="34" charset="0"/>
                <a:cs typeface="Helvetica" panose="020B0604020202020204" pitchFamily="34" charset="0"/>
              </a:rPr>
              <a:t>L. salmonis </a:t>
            </a:r>
            <a:r>
              <a:rPr lang="en-CA" sz="3200" dirty="0">
                <a:latin typeface="Helvetica" panose="020B0604020202020204" pitchFamily="34" charset="0"/>
                <a:cs typeface="Helvetica" panose="020B0604020202020204" pitchFamily="34" charset="0"/>
              </a:rPr>
              <a:t>and </a:t>
            </a:r>
            <a:r>
              <a:rPr lang="en-CA" sz="3200" i="1" dirty="0">
                <a:latin typeface="Helvetica" panose="020B0604020202020204" pitchFamily="34" charset="0"/>
                <a:cs typeface="Helvetica" panose="020B0604020202020204" pitchFamily="34" charset="0"/>
              </a:rPr>
              <a:t>C. clemensi </a:t>
            </a:r>
            <a:r>
              <a:rPr lang="en-CA" sz="3200" dirty="0">
                <a:latin typeface="Helvetica" panose="020B0604020202020204" pitchFamily="34" charset="0"/>
                <a:cs typeface="Helvetica" panose="020B0604020202020204" pitchFamily="34" charset="0"/>
              </a:rPr>
              <a:t>indicates that perhaps aquaculture is playing a role in determining where along the migration route these juvenile salmon are most exposed to infection pressures</a:t>
            </a:r>
          </a:p>
          <a:p>
            <a:pPr marL="457200" indent="-457200">
              <a:buFont typeface="Arial" panose="020B0604020202020204" pitchFamily="34" charset="0"/>
              <a:buChar char="•"/>
            </a:pPr>
            <a:endParaRPr lang="en-CA" sz="3200" dirty="0">
              <a:latin typeface="Helvetica" panose="020B0604020202020204" pitchFamily="34" charset="0"/>
              <a:cs typeface="Helvetica" panose="020B0604020202020204" pitchFamily="34" charset="0"/>
            </a:endParaRPr>
          </a:p>
        </p:txBody>
      </p:sp>
      <p:sp>
        <p:nvSpPr>
          <p:cNvPr id="127" name="TextBox 126">
            <a:extLst>
              <a:ext uri="{FF2B5EF4-FFF2-40B4-BE49-F238E27FC236}">
                <a16:creationId xmlns:a16="http://schemas.microsoft.com/office/drawing/2014/main" id="{F019F9CD-36B9-44E3-A476-64D28D778A07}"/>
              </a:ext>
            </a:extLst>
          </p:cNvPr>
          <p:cNvSpPr txBox="1"/>
          <p:nvPr/>
        </p:nvSpPr>
        <p:spPr>
          <a:xfrm>
            <a:off x="334371" y="40964298"/>
            <a:ext cx="13080111" cy="1077218"/>
          </a:xfrm>
          <a:prstGeom prst="rect">
            <a:avLst/>
          </a:prstGeom>
          <a:noFill/>
        </p:spPr>
        <p:txBody>
          <a:bodyPr wrap="square" rtlCol="0">
            <a:spAutoFit/>
          </a:bodyPr>
          <a:lstStyle/>
          <a:p>
            <a:r>
              <a:rPr lang="en-CA" sz="1600" b="1" dirty="0">
                <a:latin typeface="Helvetica" panose="020B0604020202020204" pitchFamily="34" charset="0"/>
                <a:cs typeface="Helvetica" panose="020B0604020202020204" pitchFamily="34" charset="0"/>
              </a:rPr>
              <a:t>1</a:t>
            </a:r>
            <a:r>
              <a:rPr lang="en-CA" sz="1600" dirty="0">
                <a:latin typeface="Helvetica" panose="020B0604020202020204" pitchFamily="34" charset="0"/>
                <a:cs typeface="Helvetica" panose="020B0604020202020204" pitchFamily="34" charset="0"/>
              </a:rPr>
              <a:t>: Department of Ecology &amp; Evolutionary Biology, University of Toronto, Toronto, Ontario, Canada</a:t>
            </a:r>
          </a:p>
          <a:p>
            <a:r>
              <a:rPr lang="en-CA" sz="1600" b="1" dirty="0">
                <a:latin typeface="Helvetica" panose="020B0604020202020204" pitchFamily="34" charset="0"/>
                <a:cs typeface="Helvetica" panose="020B0604020202020204" pitchFamily="34" charset="0"/>
              </a:rPr>
              <a:t>2</a:t>
            </a:r>
            <a:r>
              <a:rPr lang="en-CA" sz="1600" dirty="0">
                <a:latin typeface="Helvetica" panose="020B0604020202020204" pitchFamily="34" charset="0"/>
                <a:cs typeface="Helvetica" panose="020B0604020202020204" pitchFamily="34" charset="0"/>
              </a:rPr>
              <a:t>: Department of Earth, Ocean, and Atmospheric Sciences, University of British Columbia, Vancouver, BC, Canada </a:t>
            </a:r>
          </a:p>
          <a:p>
            <a:r>
              <a:rPr lang="en-CA" sz="1600" b="1" dirty="0">
                <a:latin typeface="Helvetica" panose="020B0604020202020204" pitchFamily="34" charset="0"/>
                <a:cs typeface="Helvetica" panose="020B0604020202020204" pitchFamily="34" charset="0"/>
              </a:rPr>
              <a:t>3</a:t>
            </a:r>
            <a:r>
              <a:rPr lang="en-CA" sz="1600" dirty="0">
                <a:latin typeface="Helvetica" panose="020B0604020202020204" pitchFamily="34" charset="0"/>
                <a:cs typeface="Helvetica" panose="020B0604020202020204" pitchFamily="34" charset="0"/>
              </a:rPr>
              <a:t>: E2O Research Group, Department of Biological Sciences, Simon </a:t>
            </a:r>
            <a:r>
              <a:rPr lang="en-CA" sz="1600" dirty="0" err="1">
                <a:latin typeface="Helvetica" panose="020B0604020202020204" pitchFamily="34" charset="0"/>
                <a:cs typeface="Helvetica" panose="020B0604020202020204" pitchFamily="34" charset="0"/>
              </a:rPr>
              <a:t>Faser</a:t>
            </a:r>
            <a:r>
              <a:rPr lang="en-CA" sz="1600" dirty="0">
                <a:latin typeface="Helvetica" panose="020B0604020202020204" pitchFamily="34" charset="0"/>
                <a:cs typeface="Helvetica" panose="020B0604020202020204" pitchFamily="34" charset="0"/>
              </a:rPr>
              <a:t> University, Burnaby, BC, Canada</a:t>
            </a:r>
          </a:p>
          <a:p>
            <a:r>
              <a:rPr lang="en-CA" sz="1600" b="1" dirty="0">
                <a:latin typeface="Helvetica" panose="020B0604020202020204" pitchFamily="34" charset="0"/>
                <a:cs typeface="Helvetica" panose="020B0604020202020204" pitchFamily="34" charset="0"/>
              </a:rPr>
              <a:t>4</a:t>
            </a:r>
            <a:r>
              <a:rPr lang="en-CA" sz="1600" dirty="0">
                <a:latin typeface="Helvetica" panose="020B0604020202020204" pitchFamily="34" charset="0"/>
                <a:cs typeface="Helvetica" panose="020B0604020202020204" pitchFamily="34" charset="0"/>
              </a:rPr>
              <a:t>: Salmon Coast Field Station, Simoom Sound, British Columbia, Canada</a:t>
            </a:r>
            <a:endParaRPr lang="en-CA" sz="1600" b="1" dirty="0">
              <a:latin typeface="Helvetica" panose="020B0604020202020204" pitchFamily="34" charset="0"/>
              <a:cs typeface="Helvetica" panose="020B0604020202020204" pitchFamily="34" charset="0"/>
            </a:endParaRPr>
          </a:p>
        </p:txBody>
      </p:sp>
      <p:pic>
        <p:nvPicPr>
          <p:cNvPr id="3" name="Picture 2">
            <a:extLst>
              <a:ext uri="{FF2B5EF4-FFF2-40B4-BE49-F238E27FC236}">
                <a16:creationId xmlns:a16="http://schemas.microsoft.com/office/drawing/2014/main" id="{FEF9BF36-716A-4097-8ED3-6BEB0193192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4906" y="786997"/>
            <a:ext cx="3034099" cy="1275202"/>
          </a:xfrm>
          <a:prstGeom prst="rect">
            <a:avLst/>
          </a:prstGeom>
        </p:spPr>
      </p:pic>
      <p:pic>
        <p:nvPicPr>
          <p:cNvPr id="13" name="Picture 12">
            <a:extLst>
              <a:ext uri="{FF2B5EF4-FFF2-40B4-BE49-F238E27FC236}">
                <a16:creationId xmlns:a16="http://schemas.microsoft.com/office/drawing/2014/main" id="{767739D2-FEAC-4033-B0A4-9CCD460D215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423624" y="642133"/>
            <a:ext cx="3108684" cy="1564930"/>
          </a:xfrm>
          <a:prstGeom prst="rect">
            <a:avLst/>
          </a:prstGeom>
        </p:spPr>
      </p:pic>
    </p:spTree>
    <p:extLst>
      <p:ext uri="{BB962C8B-B14F-4D97-AF65-F5344CB8AC3E}">
        <p14:creationId xmlns:p14="http://schemas.microsoft.com/office/powerpoint/2010/main" val="22368750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1694</Words>
  <Application>Microsoft Office PowerPoint</Application>
  <PresentationFormat>Custom</PresentationFormat>
  <Paragraphs>198</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Helvetica</vt:lpstr>
      <vt:lpstr>Times New Roman</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cole.brookson@gmail.com</dc:creator>
  <cp:lastModifiedBy>cole.brookson@gmail.com</cp:lastModifiedBy>
  <cp:revision>93</cp:revision>
  <dcterms:created xsi:type="dcterms:W3CDTF">2019-03-25T00:09:09Z</dcterms:created>
  <dcterms:modified xsi:type="dcterms:W3CDTF">2019-03-31T20:56:32Z</dcterms:modified>
</cp:coreProperties>
</file>