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notesMasterIdLst>
    <p:notesMasterId r:id="rId13"/>
  </p:notesMasterIdLst>
  <p:sldIdLst>
    <p:sldId id="256" r:id="rId14"/>
    <p:sldId id="257" r:id="rId15"/>
    <p:sldId id="258" r:id="rId16"/>
    <p:sldId id="259" r:id="rId17"/>
    <p:sldId id="260" r:id="rId18"/>
    <p:sldId id="261" r:id="rId1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6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6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6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6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6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29417D0F-073D-429B-9948-1C5A94AB048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533520" y="764280"/>
            <a:ext cx="6704640" cy="3771360"/>
          </a:xfrm>
          <a:prstGeom prst="rect">
            <a:avLst/>
          </a:prstGeom>
        </p:spPr>
      </p:sp>
      <p:sp>
        <p:nvSpPr>
          <p:cNvPr id="49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So recall how yesterday we sort of vaguely posed this question about northern right whales “can they recover?” Well we could start to try and answer that question by saying okay well let’s create this nice model for this population, wherein we have these simple terms. But in this example, we’re treating all individuals equally. Which may be an okay assumption if we know NOTHING or have NO assumptions about a population, but here that’s actually not true!</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sldImg"/>
          </p:nvPr>
        </p:nvSpPr>
        <p:spPr>
          <a:xfrm>
            <a:off x="533520" y="764280"/>
            <a:ext cx="6704640" cy="3771360"/>
          </a:xfrm>
          <a:prstGeom prst="rect">
            <a:avLst/>
          </a:prstGeom>
        </p:spPr>
      </p:sp>
      <p:sp>
        <p:nvSpPr>
          <p:cNvPr id="49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Well what we actually now know about right whales, is their survival is not consistent across life stages. In fact, their death rate (which influences r!!!) is really variable! So we could now break it up into calfs, immature females, mature females, and mature females WITH newborn calves? Well maybe it’s better to model these stages differently?</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8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8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8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9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0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0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0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1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1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1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1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1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1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2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3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4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4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4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4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4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5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5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5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5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6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6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6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5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6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6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6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6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9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0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0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0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0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0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4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4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5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5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8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9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9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0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1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2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2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3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3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3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3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2520" y="6400800"/>
            <a:ext cx="913932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9139320" cy="61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905400" y="4343400"/>
            <a:ext cx="740664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7"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8"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79"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80"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81"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382"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9" name="CustomShape 1" hidden="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0" name="CustomShape 2" hidden="1"/>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21"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22" name="CustomShape 4"/>
          <p:cNvSpPr/>
          <p:nvPr/>
        </p:nvSpPr>
        <p:spPr>
          <a:xfrm>
            <a:off x="2520" y="6400800"/>
            <a:ext cx="913932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3" name="CustomShape 5"/>
          <p:cNvSpPr/>
          <p:nvPr/>
        </p:nvSpPr>
        <p:spPr>
          <a:xfrm>
            <a:off x="0" y="6334200"/>
            <a:ext cx="9139320" cy="61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24" name="Line 6"/>
          <p:cNvSpPr/>
          <p:nvPr/>
        </p:nvSpPr>
        <p:spPr>
          <a:xfrm>
            <a:off x="905400" y="4343400"/>
            <a:ext cx="740664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25"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6"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8"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8"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29"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68"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70"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71"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72"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0"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1"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12"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13"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14"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2"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3"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54"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55"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56"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3"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94"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95"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96"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97"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98"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5"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36"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37"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38"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39"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340"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2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21.xml"/><Relationship Id="rId6"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822960" y="506880"/>
            <a:ext cx="7541640" cy="3564000"/>
          </a:xfrm>
          <a:prstGeom prst="rect">
            <a:avLst/>
          </a:prstGeom>
          <a:noFill/>
          <a:ln>
            <a:noFill/>
          </a:ln>
        </p:spPr>
        <p:style>
          <a:lnRef idx="0"/>
          <a:fillRef idx="0"/>
          <a:effectRef idx="0"/>
          <a:fontRef idx="minor"/>
        </p:style>
        <p:txBody>
          <a:bodyPr lIns="90000" rIns="90000" tIns="45000" bIns="45000" anchor="b">
            <a:noAutofit/>
          </a:bodyPr>
          <a:p>
            <a:pPr algn="ctr">
              <a:lnSpc>
                <a:spcPct val="85000"/>
              </a:lnSpc>
            </a:pPr>
            <a:r>
              <a:rPr b="0" lang="en-US" sz="6600" spc="-52" strike="noStrike">
                <a:solidFill>
                  <a:srgbClr val="262626"/>
                </a:solidFill>
                <a:latin typeface="Calibri Light"/>
                <a:ea typeface="DejaVu Sans"/>
              </a:rPr>
              <a:t>Basic Matrix Algebra</a:t>
            </a:r>
            <a:endParaRPr b="0" lang="en-US" sz="6600" spc="-1" strike="noStrike">
              <a:latin typeface="Arial"/>
            </a:endParaRPr>
          </a:p>
        </p:txBody>
      </p:sp>
      <p:sp>
        <p:nvSpPr>
          <p:cNvPr id="470" name="CustomShape 2"/>
          <p:cNvSpPr/>
          <p:nvPr/>
        </p:nvSpPr>
        <p:spPr>
          <a:xfrm>
            <a:off x="825120" y="4455720"/>
            <a:ext cx="7541640" cy="1140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3200" spc="-1" strike="noStrike">
                <a:solidFill>
                  <a:srgbClr val="000000"/>
                </a:solidFill>
                <a:latin typeface="Arial"/>
                <a:ea typeface="DejaVu Sans"/>
              </a:rPr>
              <a:t>Cole Brookson &amp; Alex Davis</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20 October 2021</a:t>
            </a:r>
            <a:endParaRPr b="0" lang="en-US" sz="3200" spc="-1" strike="noStrike">
              <a:latin typeface="Arial"/>
            </a:endParaRPr>
          </a:p>
          <a:p>
            <a:pPr algn="ct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183240" y="43920"/>
            <a:ext cx="8229240" cy="1144800"/>
          </a:xfrm>
          <a:prstGeom prst="rect">
            <a:avLst/>
          </a:prstGeom>
          <a:noFill/>
          <a:ln>
            <a:noFill/>
          </a:ln>
        </p:spPr>
        <p:txBody>
          <a:bodyPr lIns="0" rIns="0" tIns="0" bIns="0" anchor="ctr">
            <a:noAutofit/>
          </a:bodyPr>
          <a:p>
            <a:r>
              <a:rPr b="0" lang="en-US" sz="4400" spc="-1" strike="noStrike">
                <a:latin typeface="Arial"/>
              </a:rPr>
              <a:t>Definitions</a:t>
            </a:r>
            <a:endParaRPr b="0" lang="en-US" sz="4400" spc="-1" strike="noStrike">
              <a:latin typeface="Arial"/>
            </a:endParaRPr>
          </a:p>
        </p:txBody>
      </p:sp>
      <p:sp>
        <p:nvSpPr>
          <p:cNvPr id="472" name="TextShape 2"/>
          <p:cNvSpPr txBox="1"/>
          <p:nvPr/>
        </p:nvSpPr>
        <p:spPr>
          <a:xfrm>
            <a:off x="457200" y="1604520"/>
            <a:ext cx="8229240" cy="3977280"/>
          </a:xfrm>
          <a:prstGeom prst="rect">
            <a:avLst/>
          </a:prstGeom>
          <a:solidFill>
            <a:srgbClr val="ffffff"/>
          </a:solidFill>
          <a:ln>
            <a:noFill/>
          </a:ln>
        </p:spPr>
        <p:txBody>
          <a:bodyPr lIns="0" rIns="0" tIns="0" bIns="0">
            <a:normAutofit fontScale="86000"/>
          </a:bodyPr>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Matrix –</a:t>
            </a:r>
            <a:r>
              <a:rPr b="0" lang="en-US" sz="3200" spc="-1" strike="noStrike">
                <a:highlight>
                  <a:srgbClr val="ffffff"/>
                </a:highlight>
                <a:latin typeface="Arial"/>
              </a:rPr>
              <a:t> a rectangular array of symbols</a:t>
            </a:r>
            <a:endParaRPr b="1" lang="en-US" sz="3200" spc="-1" strike="noStrike">
              <a:highlight>
                <a:srgbClr val="ffffff"/>
              </a:highlight>
              <a:latin typeface="Arial"/>
            </a:endParaRPr>
          </a:p>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Entry/Element </a:t>
            </a:r>
            <a:r>
              <a:rPr b="0" lang="en-US" sz="3200" spc="-1" strike="noStrike">
                <a:highlight>
                  <a:srgbClr val="ffffff"/>
                </a:highlight>
                <a:latin typeface="Arial"/>
              </a:rPr>
              <a:t>– one of the symbols contained in a matrix, identified by subscripts denoting column and row</a:t>
            </a:r>
            <a:endParaRPr b="1" lang="en-US" sz="3200" spc="-1" strike="noStrike">
              <a:highlight>
                <a:srgbClr val="ffffff"/>
              </a:highlight>
              <a:latin typeface="Arial"/>
            </a:endParaRPr>
          </a:p>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Dimensions </a:t>
            </a:r>
            <a:r>
              <a:rPr b="0" lang="en-US" sz="3200" spc="-1" strike="noStrike">
                <a:highlight>
                  <a:srgbClr val="ffffff"/>
                </a:highlight>
                <a:latin typeface="Arial"/>
              </a:rPr>
              <a:t>– the number of rows and columns</a:t>
            </a:r>
            <a:endParaRPr b="1" lang="en-US" sz="3200" spc="-1" strike="noStrike">
              <a:highlight>
                <a:srgbClr val="ffffff"/>
              </a:highlight>
              <a:latin typeface="Arial"/>
            </a:endParaRPr>
          </a:p>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Column Vector </a:t>
            </a:r>
            <a:r>
              <a:rPr b="0" lang="en-US" sz="3200" spc="-1" strike="noStrike">
                <a:highlight>
                  <a:srgbClr val="ffffff"/>
                </a:highlight>
                <a:latin typeface="Arial"/>
              </a:rPr>
              <a:t>– an (m x 1) matrix</a:t>
            </a:r>
            <a:endParaRPr b="1" lang="en-US" sz="3200" spc="-1" strike="noStrike">
              <a:highlight>
                <a:srgbClr val="ffffff"/>
              </a:highlight>
              <a:latin typeface="Arial"/>
            </a:endParaRPr>
          </a:p>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Scalar</a:t>
            </a:r>
            <a:r>
              <a:rPr b="0" lang="en-US" sz="3200" spc="-1" strike="noStrike">
                <a:highlight>
                  <a:srgbClr val="ffffff"/>
                </a:highlight>
                <a:latin typeface="Arial"/>
              </a:rPr>
              <a:t> – an ordinary number (1x1) matrix </a:t>
            </a:r>
            <a:endParaRPr b="1" lang="en-US" sz="3200" spc="-1" strike="noStrike">
              <a:highlight>
                <a:srgbClr val="ffffff"/>
              </a:highlight>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183240" y="43920"/>
            <a:ext cx="8229240" cy="1144800"/>
          </a:xfrm>
          <a:prstGeom prst="rect">
            <a:avLst/>
          </a:prstGeom>
          <a:noFill/>
          <a:ln>
            <a:noFill/>
          </a:ln>
        </p:spPr>
        <p:txBody>
          <a:bodyPr lIns="0" rIns="0" tIns="0" bIns="0" anchor="ctr">
            <a:noAutofit/>
          </a:bodyPr>
          <a:p>
            <a:r>
              <a:rPr b="0" lang="en-US" sz="4400" spc="-1" strike="noStrike">
                <a:latin typeface="Arial"/>
              </a:rPr>
              <a:t>Why Matrix Algebra?</a:t>
            </a:r>
            <a:endParaRPr b="0" lang="en-US" sz="4400" spc="-1" strike="noStrike">
              <a:latin typeface="Arial"/>
            </a:endParaRPr>
          </a:p>
        </p:txBody>
      </p:sp>
      <p:pic>
        <p:nvPicPr>
          <p:cNvPr id="474" name="" descr=""/>
          <p:cNvPicPr/>
          <p:nvPr/>
        </p:nvPicPr>
        <p:blipFill>
          <a:blip r:embed="rId1"/>
          <a:stretch/>
        </p:blipFill>
        <p:spPr>
          <a:xfrm>
            <a:off x="91440" y="4389120"/>
            <a:ext cx="1584720" cy="2382480"/>
          </a:xfrm>
          <a:prstGeom prst="rect">
            <a:avLst/>
          </a:prstGeom>
          <a:ln>
            <a:noFill/>
          </a:ln>
        </p:spPr>
      </p:pic>
      <p:sp>
        <p:nvSpPr>
          <p:cNvPr id="475" name="TextShape 2"/>
          <p:cNvSpPr txBox="1"/>
          <p:nvPr/>
        </p:nvSpPr>
        <p:spPr>
          <a:xfrm>
            <a:off x="914400" y="1939680"/>
            <a:ext cx="7498080" cy="1882080"/>
          </a:xfrm>
          <a:prstGeom prst="rect">
            <a:avLst/>
          </a:prstGeom>
          <a:noFill/>
          <a:ln>
            <a:noFill/>
          </a:ln>
        </p:spPr>
        <p:txBody>
          <a:bodyPr lIns="90000" rIns="90000" tIns="45000" bIns="45000">
            <a:noAutofit/>
          </a:bodyPr>
          <a:p>
            <a:r>
              <a:rPr b="0" i="1" lang="en-US" sz="1800" spc="-1" strike="noStrike">
                <a:latin typeface="Arial"/>
              </a:rPr>
              <a:t>“</a:t>
            </a:r>
            <a:r>
              <a:rPr b="0" i="1" lang="en-US" sz="1800" spc="-1" strike="noStrike">
                <a:latin typeface="Arial"/>
              </a:rPr>
              <a:t>In 1969, having been told that matrix algebra would someday be useful in ecology, I enrolled in a course in the subject. It was a standard undergraduate matrix algebra course...but I found it frustrating because I couldn’t see how it was going to be useful. Only after suffering through the course did I stumble on P.H. Leslie’s papers on matrix population models. </a:t>
            </a:r>
            <a:r>
              <a:rPr b="1" i="1" lang="en-US" sz="1800" spc="-1" strike="noStrike">
                <a:latin typeface="Arial"/>
              </a:rPr>
              <a:t>I began investigating them; this book is the result.</a:t>
            </a:r>
            <a:r>
              <a:rPr b="0" i="1"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-Hal Caswell, 2000.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807480" y="866160"/>
            <a:ext cx="7541640" cy="3564000"/>
          </a:xfrm>
          <a:prstGeom prst="rect">
            <a:avLst/>
          </a:prstGeom>
          <a:noFill/>
          <a:ln>
            <a:noFill/>
          </a:ln>
        </p:spPr>
        <p:style>
          <a:lnRef idx="0"/>
          <a:fillRef idx="0"/>
          <a:effectRef idx="0"/>
          <a:fontRef idx="minor"/>
        </p:style>
        <p:txBody>
          <a:bodyPr lIns="90000" rIns="90000" tIns="45000" bIns="45000" anchor="b">
            <a:noAutofit/>
          </a:bodyPr>
          <a:p>
            <a:pPr algn="ctr">
              <a:lnSpc>
                <a:spcPct val="85000"/>
              </a:lnSpc>
            </a:pPr>
            <a:r>
              <a:rPr b="0" lang="en-US" sz="6600" spc="-52" strike="noStrike">
                <a:solidFill>
                  <a:srgbClr val="262626"/>
                </a:solidFill>
                <a:latin typeface="Calibri Light"/>
                <a:ea typeface="DejaVu Sans"/>
              </a:rPr>
              <a:t>Introduction to </a:t>
            </a:r>
            <a:r>
              <a:rPr b="0" lang="en-US" sz="6600" spc="-52" strike="noStrike">
                <a:solidFill>
                  <a:srgbClr val="262626"/>
                </a:solidFill>
                <a:latin typeface="Calibri Light"/>
                <a:ea typeface="DejaVu Sans"/>
              </a:rPr>
              <a:t>Class-Structured </a:t>
            </a:r>
            <a:r>
              <a:rPr b="0" lang="en-US" sz="6600" spc="-52" strike="noStrike">
                <a:solidFill>
                  <a:srgbClr val="262626"/>
                </a:solidFill>
                <a:latin typeface="Calibri Light"/>
                <a:ea typeface="DejaVu Sans"/>
              </a:rPr>
              <a:t>Models</a:t>
            </a:r>
            <a:endParaRPr b="0" lang="en-US" sz="6600" spc="-1" strike="noStrike">
              <a:latin typeface="Arial"/>
            </a:endParaRPr>
          </a:p>
        </p:txBody>
      </p:sp>
      <p:sp>
        <p:nvSpPr>
          <p:cNvPr id="477" name="CustomShape 2"/>
          <p:cNvSpPr/>
          <p:nvPr/>
        </p:nvSpPr>
        <p:spPr>
          <a:xfrm>
            <a:off x="825120" y="4455720"/>
            <a:ext cx="7541640" cy="1140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3200" spc="-1" strike="noStrike">
                <a:solidFill>
                  <a:srgbClr val="000000"/>
                </a:solidFill>
                <a:latin typeface="Arial"/>
                <a:ea typeface="DejaVu Sans"/>
              </a:rPr>
              <a:t>Cole Brookson &amp; Alex Davis</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20 October 2021</a:t>
            </a:r>
            <a:endParaRPr b="0" lang="en-US" sz="3200" spc="-1" strike="noStrike">
              <a:latin typeface="Arial"/>
            </a:endParaRPr>
          </a:p>
          <a:p>
            <a:pPr algn="ct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548640" y="1280160"/>
            <a:ext cx="7863840" cy="3474720"/>
          </a:xfrm>
          <a:prstGeom prst="rect">
            <a:avLst/>
          </a:prstGeom>
          <a:solidFill>
            <a:srgbClr val="ffffff"/>
          </a:solidFill>
          <a:ln>
            <a:solidFill>
              <a:srgbClr val="ffffff"/>
            </a:solidFill>
          </a:ln>
        </p:spPr>
        <p:style>
          <a:lnRef idx="0"/>
          <a:fillRef idx="0"/>
          <a:effectRef idx="0"/>
          <a:fontRef idx="minor"/>
        </p:style>
      </p:sp>
      <p:sp>
        <p:nvSpPr>
          <p:cNvPr id="479" name="TextShape 2"/>
          <p:cNvSpPr txBox="1"/>
          <p:nvPr/>
        </p:nvSpPr>
        <p:spPr>
          <a:xfrm>
            <a:off x="91440" y="43920"/>
            <a:ext cx="8229240" cy="687600"/>
          </a:xfrm>
          <a:prstGeom prst="rect">
            <a:avLst/>
          </a:prstGeom>
          <a:noFill/>
          <a:ln>
            <a:noFill/>
          </a:ln>
        </p:spPr>
        <p:txBody>
          <a:bodyPr lIns="0" rIns="0" tIns="0" bIns="0" anchor="ctr">
            <a:noAutofit/>
          </a:bodyPr>
          <a:p>
            <a:r>
              <a:rPr b="0" lang="en-US" sz="3200" spc="-1" strike="noStrike">
                <a:latin typeface="Arial"/>
              </a:rPr>
              <a:t>What is a class-structured model?</a:t>
            </a:r>
            <a:endParaRPr b="0" lang="en-US" sz="3200" spc="-1" strike="noStrike">
              <a:latin typeface="Arial"/>
            </a:endParaRPr>
          </a:p>
        </p:txBody>
      </p:sp>
      <p:pic>
        <p:nvPicPr>
          <p:cNvPr id="480" name="" descr=""/>
          <p:cNvPicPr/>
          <p:nvPr/>
        </p:nvPicPr>
        <p:blipFill>
          <a:blip r:embed="rId1"/>
          <a:stretch/>
        </p:blipFill>
        <p:spPr>
          <a:xfrm>
            <a:off x="457200" y="914400"/>
            <a:ext cx="6035040" cy="2431440"/>
          </a:xfrm>
          <a:prstGeom prst="rect">
            <a:avLst/>
          </a:prstGeom>
          <a:ln>
            <a:noFill/>
          </a:ln>
        </p:spPr>
      </p:pic>
      <p:pic>
        <p:nvPicPr>
          <p:cNvPr id="481" name="" descr=""/>
          <p:cNvPicPr/>
          <p:nvPr/>
        </p:nvPicPr>
        <p:blipFill>
          <a:blip r:embed="rId2"/>
          <a:stretch/>
        </p:blipFill>
        <p:spPr>
          <a:xfrm>
            <a:off x="2743200" y="4389120"/>
            <a:ext cx="6200280" cy="1638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548640" y="1280160"/>
            <a:ext cx="7863840" cy="3474720"/>
          </a:xfrm>
          <a:prstGeom prst="rect">
            <a:avLst/>
          </a:prstGeom>
          <a:solidFill>
            <a:srgbClr val="ffffff"/>
          </a:solidFill>
          <a:ln>
            <a:solidFill>
              <a:srgbClr val="ffffff"/>
            </a:solidFill>
          </a:ln>
        </p:spPr>
        <p:style>
          <a:lnRef idx="0"/>
          <a:fillRef idx="0"/>
          <a:effectRef idx="0"/>
          <a:fontRef idx="minor"/>
        </p:style>
      </p:sp>
      <p:sp>
        <p:nvSpPr>
          <p:cNvPr id="483" name="TextShape 2"/>
          <p:cNvSpPr txBox="1"/>
          <p:nvPr/>
        </p:nvSpPr>
        <p:spPr>
          <a:xfrm>
            <a:off x="91440" y="43920"/>
            <a:ext cx="8229240" cy="687600"/>
          </a:xfrm>
          <a:prstGeom prst="rect">
            <a:avLst/>
          </a:prstGeom>
          <a:noFill/>
          <a:ln>
            <a:noFill/>
          </a:ln>
        </p:spPr>
        <p:txBody>
          <a:bodyPr lIns="0" rIns="0" tIns="0" bIns="0" anchor="ctr">
            <a:noAutofit/>
          </a:bodyPr>
          <a:p>
            <a:r>
              <a:rPr b="0" lang="en-US" sz="3200" spc="-1" strike="noStrike">
                <a:latin typeface="Arial"/>
              </a:rPr>
              <a:t>What is a class-structured model?</a:t>
            </a:r>
            <a:endParaRPr b="0" lang="en-US" sz="3200" spc="-1" strike="noStrike">
              <a:latin typeface="Arial"/>
            </a:endParaRPr>
          </a:p>
        </p:txBody>
      </p:sp>
      <p:sp>
        <p:nvSpPr>
          <p:cNvPr id="484" name="CustomShape 3"/>
          <p:cNvSpPr/>
          <p:nvPr/>
        </p:nvSpPr>
        <p:spPr>
          <a:xfrm rot="20227200">
            <a:off x="1919880" y="2286000"/>
            <a:ext cx="1645920" cy="640080"/>
          </a:xfrm>
          <a:prstGeom prst="rect">
            <a:avLst/>
          </a:prstGeom>
          <a:solidFill>
            <a:srgbClr val="ffffff"/>
          </a:solidFill>
          <a:ln>
            <a:solidFill>
              <a:srgbClr val="ffffff"/>
            </a:solidFill>
          </a:ln>
        </p:spPr>
        <p:style>
          <a:lnRef idx="0"/>
          <a:fillRef idx="0"/>
          <a:effectRef idx="0"/>
          <a:fontRef idx="minor"/>
        </p:style>
      </p:sp>
      <p:sp>
        <p:nvSpPr>
          <p:cNvPr id="485" name="CustomShape 4"/>
          <p:cNvSpPr/>
          <p:nvPr/>
        </p:nvSpPr>
        <p:spPr>
          <a:xfrm rot="5074200">
            <a:off x="1706400" y="3546720"/>
            <a:ext cx="1645920" cy="640080"/>
          </a:xfrm>
          <a:prstGeom prst="rect">
            <a:avLst/>
          </a:prstGeom>
          <a:solidFill>
            <a:srgbClr val="ffffff"/>
          </a:solidFill>
          <a:ln>
            <a:solidFill>
              <a:srgbClr val="ffffff"/>
            </a:solidFill>
          </a:ln>
        </p:spPr>
        <p:style>
          <a:lnRef idx="0"/>
          <a:fillRef idx="0"/>
          <a:effectRef idx="0"/>
          <a:fontRef idx="minor"/>
        </p:style>
      </p:sp>
      <p:pic>
        <p:nvPicPr>
          <p:cNvPr id="486" name="" descr=""/>
          <p:cNvPicPr/>
          <p:nvPr/>
        </p:nvPicPr>
        <p:blipFill>
          <a:blip r:embed="rId1"/>
          <a:stretch/>
        </p:blipFill>
        <p:spPr>
          <a:xfrm>
            <a:off x="914400" y="1991160"/>
            <a:ext cx="2702160" cy="1645920"/>
          </a:xfrm>
          <a:prstGeom prst="rect">
            <a:avLst/>
          </a:prstGeom>
          <a:ln>
            <a:noFill/>
          </a:ln>
        </p:spPr>
      </p:pic>
      <p:pic>
        <p:nvPicPr>
          <p:cNvPr id="487" name="" descr=""/>
          <p:cNvPicPr/>
          <p:nvPr/>
        </p:nvPicPr>
        <p:blipFill>
          <a:blip r:embed="rId2"/>
          <a:stretch/>
        </p:blipFill>
        <p:spPr>
          <a:xfrm>
            <a:off x="113040" y="1369080"/>
            <a:ext cx="1532880" cy="642600"/>
          </a:xfrm>
          <a:prstGeom prst="rect">
            <a:avLst/>
          </a:prstGeom>
          <a:ln>
            <a:noFill/>
          </a:ln>
        </p:spPr>
      </p:pic>
      <p:pic>
        <p:nvPicPr>
          <p:cNvPr id="488" name="" descr=""/>
          <p:cNvPicPr/>
          <p:nvPr/>
        </p:nvPicPr>
        <p:blipFill>
          <a:blip r:embed="rId3"/>
          <a:stretch/>
        </p:blipFill>
        <p:spPr>
          <a:xfrm>
            <a:off x="2743200" y="3017520"/>
            <a:ext cx="3108960" cy="1893600"/>
          </a:xfrm>
          <a:prstGeom prst="rect">
            <a:avLst/>
          </a:prstGeom>
          <a:ln>
            <a:noFill/>
          </a:ln>
        </p:spPr>
      </p:pic>
      <p:pic>
        <p:nvPicPr>
          <p:cNvPr id="489" name="" descr=""/>
          <p:cNvPicPr/>
          <p:nvPr/>
        </p:nvPicPr>
        <p:blipFill>
          <a:blip r:embed="rId4"/>
          <a:srcRect l="7315" t="10151" r="0" b="15395"/>
          <a:stretch/>
        </p:blipFill>
        <p:spPr>
          <a:xfrm>
            <a:off x="5394960" y="4114800"/>
            <a:ext cx="3474720" cy="20113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2723</TotalTime>
  <Application>LibreOffice/6.4.7.2$Linux_X86_64 LibreOffice_project/40$Build-2</Application>
  <Words>5</Words>
  <Paragraphs>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2021-10-11T21:06:58Z</dcterms:created>
  <dc:creator>Alexandra Davis</dc:creator>
  <dc:description/>
  <dc:language>en-US</dc:language>
  <cp:lastModifiedBy/>
  <dcterms:modified xsi:type="dcterms:W3CDTF">2021-10-19T04:22:02Z</dcterms:modified>
  <cp:revision>11</cp:revision>
  <dc:subject/>
  <dc:title>Test slide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