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11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7.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132.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112.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95.xml.rels" ContentType="application/vnd.openxmlformats-package.relationships+xml"/>
  <Override PartName="/ppt/slideLayouts/_rels/slideLayout64.xml.rels" ContentType="application/vnd.openxmlformats-package.relationships+xml"/>
  <Override PartName="/ppt/slideLayouts/_rels/slideLayout9.xml.rels" ContentType="application/vnd.openxmlformats-package.relationships+xml"/>
  <Override PartName="/ppt/slideLayouts/_rels/slideLayout77.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65.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3.xml.rels" ContentType="application/vnd.openxmlformats-package.relationships+xml"/>
  <Override PartName="/ppt/slideLayouts/_rels/slideLayout45.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31.xml.rels" ContentType="application/vnd.openxmlformats-package.relationships+xml"/>
  <Override PartName="/ppt/slideLayouts/_rels/slideLayout59.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0.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51.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7.xml" ContentType="application/vnd.openxmlformats-officedocument.presentationml.slideLayout+xml"/>
  <Override PartName="/ppt/slideLayouts/slideLayout127.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90.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2.xml" ContentType="application/vnd.openxmlformats-officedocument.presentationml.slideLayout+xml"/>
  <Override PartName="/ppt/slideLayouts/slideLayout130.xml" ContentType="application/vnd.openxmlformats-officedocument.presentationml.slideLayout+xml"/>
  <Override PartName="/ppt/slideLayouts/slideLayout5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3.xml" ContentType="application/vnd.openxmlformats-officedocument.presentationml.slideLayout+xml"/>
  <Override PartName="/ppt/slideLayouts/slideLayout131.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18.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132.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notesMasterIdLst>
    <p:notesMasterId r:id="rId13"/>
  </p:notesMasterIdLst>
  <p:sldIdLst>
    <p:sldId id="256" r:id="rId14"/>
    <p:sldId id="257" r:id="rId15"/>
    <p:sldId id="258" r:id="rId16"/>
    <p:sldId id="259" r:id="rId17"/>
    <p:sldId id="260" r:id="rId18"/>
    <p:sldId id="261" r:id="rId19"/>
    <p:sldId id="262"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46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65"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66"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67"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68"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F2130110-6F09-4A50-8F7B-D59D69B0AEB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sldImg"/>
          </p:nvPr>
        </p:nvSpPr>
        <p:spPr>
          <a:xfrm>
            <a:off x="533520" y="764280"/>
            <a:ext cx="6704640" cy="3771360"/>
          </a:xfrm>
          <a:prstGeom prst="rect">
            <a:avLst/>
          </a:prstGeom>
        </p:spPr>
      </p:sp>
      <p:sp>
        <p:nvSpPr>
          <p:cNvPr id="50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So recall how yesterday we sort of vaguely posed this question about northern right whales “can they recover?” Well we could start to try and answer that question by saying okay well let’s create this nice model for this population, wherein we have these simple terms. But in this example, we’re treating all individuals equally. Which may be an okay assumption if we know NOTHING or have NO assumptions about a population, but here that’s actually not true!</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sldImg"/>
          </p:nvPr>
        </p:nvSpPr>
        <p:spPr>
          <a:xfrm>
            <a:off x="533520" y="764280"/>
            <a:ext cx="6704640" cy="3771360"/>
          </a:xfrm>
          <a:prstGeom prst="rect">
            <a:avLst/>
          </a:prstGeom>
        </p:spPr>
      </p:sp>
      <p:sp>
        <p:nvSpPr>
          <p:cNvPr id="502"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Well what we actually now know about right whales, is their survival is not consistent across life stages. In fact, their death rate (which influences r!!!) is really variable! So we could now break it up into calfs, immature females, mature females, and mature females WITH newborn calves? Well maybe it’s better to model these stages differently?</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sldImg"/>
          </p:nvPr>
        </p:nvSpPr>
        <p:spPr>
          <a:xfrm>
            <a:off x="533520" y="764280"/>
            <a:ext cx="6704640" cy="3771360"/>
          </a:xfrm>
          <a:prstGeom prst="rect">
            <a:avLst/>
          </a:prstGeom>
        </p:spPr>
      </p:sp>
      <p:sp>
        <p:nvSpPr>
          <p:cNvPr id="50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So you might notice we only mentioned females in the last slide! Well typically in these models and in lots of other models, we only really care about females! They control rate of offspring and therefore we confine our model to those ones.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5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6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6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7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8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8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8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9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9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0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0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40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1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1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1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1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1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1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1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2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3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3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4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4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4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4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4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45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5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5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5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5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5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6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6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6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5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5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6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6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6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6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6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8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9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9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0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0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0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0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0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0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0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2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3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4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4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4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4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4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5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5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6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7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8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8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8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8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9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9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9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0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1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1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1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1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2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2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3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3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3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3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4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2520" y="6400800"/>
            <a:ext cx="913932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9139320" cy="61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905400" y="4343400"/>
            <a:ext cx="740664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PlaceHolder 7"/>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7"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78"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79"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80" name="PlaceHolder 4"/>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81" name="PlaceHolder 5"/>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382" name="PlaceHolder 6"/>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9" name="CustomShape 1" hidden="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20" name="CustomShape 2" hidden="1"/>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21"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22" name="CustomShape 4"/>
          <p:cNvSpPr/>
          <p:nvPr/>
        </p:nvSpPr>
        <p:spPr>
          <a:xfrm>
            <a:off x="2520" y="6400800"/>
            <a:ext cx="913932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23" name="CustomShape 5"/>
          <p:cNvSpPr/>
          <p:nvPr/>
        </p:nvSpPr>
        <p:spPr>
          <a:xfrm>
            <a:off x="0" y="6334200"/>
            <a:ext cx="9139320" cy="61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24" name="Line 6"/>
          <p:cNvSpPr/>
          <p:nvPr/>
        </p:nvSpPr>
        <p:spPr>
          <a:xfrm>
            <a:off x="905400" y="4343400"/>
            <a:ext cx="740664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25" name="PlaceHolder 7"/>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6"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7"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8"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9"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8"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29"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3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68"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70" name="PlaceHolder 4"/>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71" name="PlaceHolder 5"/>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72" name="PlaceHolder 6"/>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9"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10"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11"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212" name="PlaceHolder 4"/>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13" name="PlaceHolder 5"/>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14" name="PlaceHolder 6"/>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1"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52"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53"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254" name="PlaceHolder 4"/>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55" name="PlaceHolder 5"/>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56" name="PlaceHolder 6"/>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3"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94"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95"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296" name="PlaceHolder 4"/>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97" name="PlaceHolder 5"/>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98" name="PlaceHolder 6"/>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5" name="CustomShape 1"/>
          <p:cNvSpPr/>
          <p:nvPr/>
        </p:nvSpPr>
        <p:spPr>
          <a:xfrm>
            <a:off x="0" y="6400800"/>
            <a:ext cx="914184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36" name="CustomShape 2"/>
          <p:cNvSpPr/>
          <p:nvPr/>
        </p:nvSpPr>
        <p:spPr>
          <a:xfrm>
            <a:off x="0" y="6334200"/>
            <a:ext cx="914184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37" name="Line 3"/>
          <p:cNvSpPr/>
          <p:nvPr/>
        </p:nvSpPr>
        <p:spPr>
          <a:xfrm>
            <a:off x="894960" y="1737720"/>
            <a:ext cx="747540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38" name="PlaceHolder 4"/>
          <p:cNvSpPr>
            <a:spLocks noGrp="1"/>
          </p:cNvSpPr>
          <p:nvPr>
            <p:ph type="title"/>
          </p:nvPr>
        </p:nvSpPr>
        <p:spPr>
          <a:xfrm>
            <a:off x="457200" y="273600"/>
            <a:ext cx="82288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39" name="PlaceHolder 5"/>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340" name="PlaceHolder 6"/>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2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21.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21.xml"/><Relationship Id="rId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1"/>
          <p:cNvSpPr/>
          <p:nvPr/>
        </p:nvSpPr>
        <p:spPr>
          <a:xfrm>
            <a:off x="822960" y="506880"/>
            <a:ext cx="7541640" cy="3564000"/>
          </a:xfrm>
          <a:prstGeom prst="rect">
            <a:avLst/>
          </a:prstGeom>
          <a:noFill/>
          <a:ln>
            <a:noFill/>
          </a:ln>
        </p:spPr>
        <p:style>
          <a:lnRef idx="0"/>
          <a:fillRef idx="0"/>
          <a:effectRef idx="0"/>
          <a:fontRef idx="minor"/>
        </p:style>
        <p:txBody>
          <a:bodyPr lIns="90000" rIns="90000" tIns="45000" bIns="45000" anchor="b">
            <a:noAutofit/>
          </a:bodyPr>
          <a:p>
            <a:pPr algn="ctr">
              <a:lnSpc>
                <a:spcPct val="85000"/>
              </a:lnSpc>
            </a:pPr>
            <a:r>
              <a:rPr b="0" lang="en-US" sz="6600" spc="-52" strike="noStrike">
                <a:solidFill>
                  <a:srgbClr val="262626"/>
                </a:solidFill>
                <a:latin typeface="Calibri Light"/>
                <a:ea typeface="DejaVu Sans"/>
              </a:rPr>
              <a:t>Basic Matrix Algebra</a:t>
            </a:r>
            <a:endParaRPr b="0" lang="en-US" sz="6600" spc="-1" strike="noStrike">
              <a:latin typeface="Arial"/>
            </a:endParaRPr>
          </a:p>
        </p:txBody>
      </p:sp>
      <p:sp>
        <p:nvSpPr>
          <p:cNvPr id="470" name="CustomShape 2"/>
          <p:cNvSpPr/>
          <p:nvPr/>
        </p:nvSpPr>
        <p:spPr>
          <a:xfrm>
            <a:off x="825120" y="4455720"/>
            <a:ext cx="7541640" cy="1140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3200" spc="-1" strike="noStrike">
                <a:solidFill>
                  <a:srgbClr val="000000"/>
                </a:solidFill>
                <a:latin typeface="Arial"/>
                <a:ea typeface="DejaVu Sans"/>
              </a:rPr>
              <a:t>Cole Brookson &amp; Alex Davis</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20 October 2021</a:t>
            </a:r>
            <a:endParaRPr b="0" lang="en-US" sz="3200" spc="-1" strike="noStrike">
              <a:latin typeface="Arial"/>
            </a:endParaRPr>
          </a:p>
          <a:p>
            <a:pPr algn="ctr">
              <a:lnSpc>
                <a:spcPct val="100000"/>
              </a:lnSpc>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183240" y="43920"/>
            <a:ext cx="8229240" cy="1144800"/>
          </a:xfrm>
          <a:prstGeom prst="rect">
            <a:avLst/>
          </a:prstGeom>
          <a:noFill/>
          <a:ln>
            <a:noFill/>
          </a:ln>
        </p:spPr>
        <p:txBody>
          <a:bodyPr lIns="0" rIns="0" tIns="0" bIns="0" anchor="ctr">
            <a:noAutofit/>
          </a:bodyPr>
          <a:p>
            <a:r>
              <a:rPr b="0" lang="en-US" sz="4400" spc="-1" strike="noStrike">
                <a:latin typeface="Arial"/>
              </a:rPr>
              <a:t>Definitions</a:t>
            </a:r>
            <a:endParaRPr b="0" lang="en-US" sz="4400" spc="-1" strike="noStrike">
              <a:latin typeface="Arial"/>
            </a:endParaRPr>
          </a:p>
        </p:txBody>
      </p:sp>
      <p:sp>
        <p:nvSpPr>
          <p:cNvPr id="472" name="TextShape 2"/>
          <p:cNvSpPr txBox="1"/>
          <p:nvPr/>
        </p:nvSpPr>
        <p:spPr>
          <a:xfrm>
            <a:off x="457200" y="1604520"/>
            <a:ext cx="8229240" cy="3977280"/>
          </a:xfrm>
          <a:prstGeom prst="rect">
            <a:avLst/>
          </a:prstGeom>
          <a:solidFill>
            <a:srgbClr val="ffffff"/>
          </a:solidFill>
          <a:ln>
            <a:noFill/>
          </a:ln>
        </p:spPr>
        <p:txBody>
          <a:bodyPr lIns="0" rIns="0" tIns="0" bIns="0">
            <a:normAutofit fontScale="86000"/>
          </a:bodyPr>
          <a:p>
            <a:pPr marL="432000" indent="-324000">
              <a:spcBef>
                <a:spcPts val="1417"/>
              </a:spcBef>
              <a:buClr>
                <a:srgbClr val="000000"/>
              </a:buClr>
              <a:buSzPct val="45000"/>
              <a:buFont typeface="Wingdings" charset="2"/>
              <a:buChar char=""/>
            </a:pPr>
            <a:r>
              <a:rPr b="1" lang="en-US" sz="3200" spc="-1" strike="noStrike">
                <a:highlight>
                  <a:srgbClr val="ffffff"/>
                </a:highlight>
                <a:latin typeface="Arial"/>
              </a:rPr>
              <a:t>Matrix –</a:t>
            </a:r>
            <a:r>
              <a:rPr b="0" lang="en-US" sz="3200" spc="-1" strike="noStrike">
                <a:highlight>
                  <a:srgbClr val="ffffff"/>
                </a:highlight>
                <a:latin typeface="Arial"/>
              </a:rPr>
              <a:t> a rectangular array of symbols</a:t>
            </a:r>
            <a:endParaRPr b="1" lang="en-US" sz="3200" spc="-1" strike="noStrike">
              <a:highlight>
                <a:srgbClr val="ffffff"/>
              </a:highlight>
              <a:latin typeface="Arial"/>
            </a:endParaRPr>
          </a:p>
          <a:p>
            <a:pPr marL="432000" indent="-324000">
              <a:spcBef>
                <a:spcPts val="1417"/>
              </a:spcBef>
              <a:buClr>
                <a:srgbClr val="000000"/>
              </a:buClr>
              <a:buSzPct val="45000"/>
              <a:buFont typeface="Wingdings" charset="2"/>
              <a:buChar char=""/>
            </a:pPr>
            <a:r>
              <a:rPr b="1" lang="en-US" sz="3200" spc="-1" strike="noStrike">
                <a:highlight>
                  <a:srgbClr val="ffffff"/>
                </a:highlight>
                <a:latin typeface="Arial"/>
              </a:rPr>
              <a:t>Entry/Element </a:t>
            </a:r>
            <a:r>
              <a:rPr b="0" lang="en-US" sz="3200" spc="-1" strike="noStrike">
                <a:highlight>
                  <a:srgbClr val="ffffff"/>
                </a:highlight>
                <a:latin typeface="Arial"/>
              </a:rPr>
              <a:t>– one of the symbols contained in a matrix, identified by subscripts denoting column and row</a:t>
            </a:r>
            <a:endParaRPr b="1" lang="en-US" sz="3200" spc="-1" strike="noStrike">
              <a:highlight>
                <a:srgbClr val="ffffff"/>
              </a:highlight>
              <a:latin typeface="Arial"/>
            </a:endParaRPr>
          </a:p>
          <a:p>
            <a:pPr marL="432000" indent="-324000">
              <a:spcBef>
                <a:spcPts val="1417"/>
              </a:spcBef>
              <a:buClr>
                <a:srgbClr val="000000"/>
              </a:buClr>
              <a:buSzPct val="45000"/>
              <a:buFont typeface="Wingdings" charset="2"/>
              <a:buChar char=""/>
            </a:pPr>
            <a:r>
              <a:rPr b="1" lang="en-US" sz="3200" spc="-1" strike="noStrike">
                <a:highlight>
                  <a:srgbClr val="ffffff"/>
                </a:highlight>
                <a:latin typeface="Arial"/>
              </a:rPr>
              <a:t>Dimensions </a:t>
            </a:r>
            <a:r>
              <a:rPr b="0" lang="en-US" sz="3200" spc="-1" strike="noStrike">
                <a:highlight>
                  <a:srgbClr val="ffffff"/>
                </a:highlight>
                <a:latin typeface="Arial"/>
              </a:rPr>
              <a:t>– the number of rows and columns</a:t>
            </a:r>
            <a:endParaRPr b="1" lang="en-US" sz="3200" spc="-1" strike="noStrike">
              <a:highlight>
                <a:srgbClr val="ffffff"/>
              </a:highlight>
              <a:latin typeface="Arial"/>
            </a:endParaRPr>
          </a:p>
          <a:p>
            <a:pPr marL="432000" indent="-324000">
              <a:spcBef>
                <a:spcPts val="1417"/>
              </a:spcBef>
              <a:buClr>
                <a:srgbClr val="000000"/>
              </a:buClr>
              <a:buSzPct val="45000"/>
              <a:buFont typeface="Wingdings" charset="2"/>
              <a:buChar char=""/>
            </a:pPr>
            <a:r>
              <a:rPr b="1" lang="en-US" sz="3200" spc="-1" strike="noStrike">
                <a:highlight>
                  <a:srgbClr val="ffffff"/>
                </a:highlight>
                <a:latin typeface="Arial"/>
              </a:rPr>
              <a:t>Column Vector </a:t>
            </a:r>
            <a:r>
              <a:rPr b="0" lang="en-US" sz="3200" spc="-1" strike="noStrike">
                <a:highlight>
                  <a:srgbClr val="ffffff"/>
                </a:highlight>
                <a:latin typeface="Arial"/>
              </a:rPr>
              <a:t>– an (m x 1) matrix</a:t>
            </a:r>
            <a:endParaRPr b="1" lang="en-US" sz="3200" spc="-1" strike="noStrike">
              <a:highlight>
                <a:srgbClr val="ffffff"/>
              </a:highlight>
              <a:latin typeface="Arial"/>
            </a:endParaRPr>
          </a:p>
          <a:p>
            <a:pPr marL="432000" indent="-324000">
              <a:spcBef>
                <a:spcPts val="1417"/>
              </a:spcBef>
              <a:buClr>
                <a:srgbClr val="000000"/>
              </a:buClr>
              <a:buSzPct val="45000"/>
              <a:buFont typeface="Wingdings" charset="2"/>
              <a:buChar char=""/>
            </a:pPr>
            <a:r>
              <a:rPr b="1" lang="en-US" sz="3200" spc="-1" strike="noStrike">
                <a:highlight>
                  <a:srgbClr val="ffffff"/>
                </a:highlight>
                <a:latin typeface="Arial"/>
              </a:rPr>
              <a:t>Scalar</a:t>
            </a:r>
            <a:r>
              <a:rPr b="0" lang="en-US" sz="3200" spc="-1" strike="noStrike">
                <a:highlight>
                  <a:srgbClr val="ffffff"/>
                </a:highlight>
                <a:latin typeface="Arial"/>
              </a:rPr>
              <a:t> – an ordinary number (1x1) matrix </a:t>
            </a:r>
            <a:endParaRPr b="1" lang="en-US" sz="3200" spc="-1" strike="noStrike">
              <a:highlight>
                <a:srgbClr val="ffffff"/>
              </a:highlight>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extShape 1"/>
          <p:cNvSpPr txBox="1"/>
          <p:nvPr/>
        </p:nvSpPr>
        <p:spPr>
          <a:xfrm>
            <a:off x="183240" y="43920"/>
            <a:ext cx="8229240" cy="1144800"/>
          </a:xfrm>
          <a:prstGeom prst="rect">
            <a:avLst/>
          </a:prstGeom>
          <a:noFill/>
          <a:ln>
            <a:noFill/>
          </a:ln>
        </p:spPr>
        <p:txBody>
          <a:bodyPr lIns="0" rIns="0" tIns="0" bIns="0" anchor="ctr">
            <a:noAutofit/>
          </a:bodyPr>
          <a:p>
            <a:r>
              <a:rPr b="0" lang="en-US" sz="4400" spc="-1" strike="noStrike">
                <a:latin typeface="Arial"/>
              </a:rPr>
              <a:t>Why Matrix Algebra?</a:t>
            </a:r>
            <a:endParaRPr b="0" lang="en-US" sz="4400" spc="-1" strike="noStrike">
              <a:latin typeface="Arial"/>
            </a:endParaRPr>
          </a:p>
        </p:txBody>
      </p:sp>
      <p:pic>
        <p:nvPicPr>
          <p:cNvPr id="474" name="" descr=""/>
          <p:cNvPicPr/>
          <p:nvPr/>
        </p:nvPicPr>
        <p:blipFill>
          <a:blip r:embed="rId1"/>
          <a:stretch/>
        </p:blipFill>
        <p:spPr>
          <a:xfrm>
            <a:off x="91440" y="4389120"/>
            <a:ext cx="1584720" cy="2382480"/>
          </a:xfrm>
          <a:prstGeom prst="rect">
            <a:avLst/>
          </a:prstGeom>
          <a:ln>
            <a:noFill/>
          </a:ln>
        </p:spPr>
      </p:pic>
      <p:sp>
        <p:nvSpPr>
          <p:cNvPr id="475" name="TextShape 2"/>
          <p:cNvSpPr txBox="1"/>
          <p:nvPr/>
        </p:nvSpPr>
        <p:spPr>
          <a:xfrm>
            <a:off x="914400" y="1939680"/>
            <a:ext cx="7498080" cy="1882080"/>
          </a:xfrm>
          <a:prstGeom prst="rect">
            <a:avLst/>
          </a:prstGeom>
          <a:noFill/>
          <a:ln>
            <a:noFill/>
          </a:ln>
        </p:spPr>
        <p:txBody>
          <a:bodyPr lIns="90000" rIns="90000" tIns="45000" bIns="45000">
            <a:noAutofit/>
          </a:bodyPr>
          <a:p>
            <a:r>
              <a:rPr b="0" i="1" lang="en-US" sz="1800" spc="-1" strike="noStrike">
                <a:latin typeface="Arial"/>
              </a:rPr>
              <a:t>“</a:t>
            </a:r>
            <a:r>
              <a:rPr b="0" i="1" lang="en-US" sz="1800" spc="-1" strike="noStrike">
                <a:latin typeface="Arial"/>
              </a:rPr>
              <a:t>In 1969, having been told that matrix algebra would someday be useful in ecology, I enrolled in a course in the subject. It was a standard undergraduate matrix algebra course...but I found it frustrating because I couldn’t see how it was going to be useful. Only after suffering through the course did I stumble on P.H. Leslie’s papers on matrix population models. </a:t>
            </a:r>
            <a:r>
              <a:rPr b="1" i="1" lang="en-US" sz="1800" spc="-1" strike="noStrike">
                <a:latin typeface="Arial"/>
              </a:rPr>
              <a:t>I began investigating them; this book is the result.</a:t>
            </a:r>
            <a:r>
              <a:rPr b="0" i="1"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-Hal Caswell, 2000.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807480" y="866160"/>
            <a:ext cx="7541640" cy="3564000"/>
          </a:xfrm>
          <a:prstGeom prst="rect">
            <a:avLst/>
          </a:prstGeom>
          <a:noFill/>
          <a:ln>
            <a:noFill/>
          </a:ln>
        </p:spPr>
        <p:style>
          <a:lnRef idx="0"/>
          <a:fillRef idx="0"/>
          <a:effectRef idx="0"/>
          <a:fontRef idx="minor"/>
        </p:style>
        <p:txBody>
          <a:bodyPr lIns="90000" rIns="90000" tIns="45000" bIns="45000" anchor="b">
            <a:noAutofit/>
          </a:bodyPr>
          <a:p>
            <a:pPr algn="ctr">
              <a:lnSpc>
                <a:spcPct val="85000"/>
              </a:lnSpc>
            </a:pPr>
            <a:r>
              <a:rPr b="0" lang="en-US" sz="6600" spc="-52" strike="noStrike">
                <a:solidFill>
                  <a:srgbClr val="262626"/>
                </a:solidFill>
                <a:latin typeface="Calibri Light"/>
                <a:ea typeface="DejaVu Sans"/>
              </a:rPr>
              <a:t>Introduction to </a:t>
            </a:r>
            <a:r>
              <a:rPr b="0" lang="en-US" sz="6600" spc="-52" strike="noStrike">
                <a:solidFill>
                  <a:srgbClr val="262626"/>
                </a:solidFill>
                <a:latin typeface="Calibri Light"/>
                <a:ea typeface="DejaVu Sans"/>
              </a:rPr>
              <a:t>Class-Structured </a:t>
            </a:r>
            <a:r>
              <a:rPr b="0" lang="en-US" sz="6600" spc="-52" strike="noStrike">
                <a:solidFill>
                  <a:srgbClr val="262626"/>
                </a:solidFill>
                <a:latin typeface="Calibri Light"/>
                <a:ea typeface="DejaVu Sans"/>
              </a:rPr>
              <a:t>Models</a:t>
            </a:r>
            <a:endParaRPr b="0" lang="en-US" sz="6600" spc="-1" strike="noStrike">
              <a:latin typeface="Arial"/>
            </a:endParaRPr>
          </a:p>
        </p:txBody>
      </p:sp>
      <p:sp>
        <p:nvSpPr>
          <p:cNvPr id="477" name="CustomShape 2"/>
          <p:cNvSpPr/>
          <p:nvPr/>
        </p:nvSpPr>
        <p:spPr>
          <a:xfrm>
            <a:off x="825120" y="4455720"/>
            <a:ext cx="7541640" cy="1140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3200" spc="-1" strike="noStrike">
                <a:solidFill>
                  <a:srgbClr val="000000"/>
                </a:solidFill>
                <a:latin typeface="Arial"/>
                <a:ea typeface="DejaVu Sans"/>
              </a:rPr>
              <a:t>Cole Brookson &amp; Alex Davis</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20 October 2021</a:t>
            </a:r>
            <a:endParaRPr b="0" lang="en-US" sz="3200" spc="-1" strike="noStrike">
              <a:latin typeface="Arial"/>
            </a:endParaRPr>
          </a:p>
          <a:p>
            <a:pPr algn="ctr">
              <a:lnSpc>
                <a:spcPct val="100000"/>
              </a:lnSpc>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CustomShape 1"/>
          <p:cNvSpPr/>
          <p:nvPr/>
        </p:nvSpPr>
        <p:spPr>
          <a:xfrm>
            <a:off x="548640" y="1280160"/>
            <a:ext cx="7863840" cy="3474720"/>
          </a:xfrm>
          <a:prstGeom prst="rect">
            <a:avLst/>
          </a:prstGeom>
          <a:solidFill>
            <a:srgbClr val="ffffff"/>
          </a:solidFill>
          <a:ln>
            <a:solidFill>
              <a:srgbClr val="ffffff"/>
            </a:solidFill>
          </a:ln>
        </p:spPr>
        <p:style>
          <a:lnRef idx="0"/>
          <a:fillRef idx="0"/>
          <a:effectRef idx="0"/>
          <a:fontRef idx="minor"/>
        </p:style>
      </p:sp>
      <p:sp>
        <p:nvSpPr>
          <p:cNvPr id="479" name="TextShape 2"/>
          <p:cNvSpPr txBox="1"/>
          <p:nvPr/>
        </p:nvSpPr>
        <p:spPr>
          <a:xfrm>
            <a:off x="91440" y="43920"/>
            <a:ext cx="8229240" cy="687600"/>
          </a:xfrm>
          <a:prstGeom prst="rect">
            <a:avLst/>
          </a:prstGeom>
          <a:noFill/>
          <a:ln>
            <a:noFill/>
          </a:ln>
        </p:spPr>
        <p:txBody>
          <a:bodyPr lIns="0" rIns="0" tIns="0" bIns="0" anchor="ctr">
            <a:noAutofit/>
          </a:bodyPr>
          <a:p>
            <a:r>
              <a:rPr b="0" lang="en-US" sz="3200" spc="-1" strike="noStrike">
                <a:latin typeface="Arial"/>
              </a:rPr>
              <a:t>What is a class-structured model?</a:t>
            </a:r>
            <a:endParaRPr b="0" lang="en-US" sz="3200" spc="-1" strike="noStrike">
              <a:latin typeface="Arial"/>
            </a:endParaRPr>
          </a:p>
        </p:txBody>
      </p:sp>
      <p:pic>
        <p:nvPicPr>
          <p:cNvPr id="480" name="" descr=""/>
          <p:cNvPicPr/>
          <p:nvPr/>
        </p:nvPicPr>
        <p:blipFill>
          <a:blip r:embed="rId1"/>
          <a:stretch/>
        </p:blipFill>
        <p:spPr>
          <a:xfrm>
            <a:off x="457200" y="914400"/>
            <a:ext cx="6035040" cy="2431440"/>
          </a:xfrm>
          <a:prstGeom prst="rect">
            <a:avLst/>
          </a:prstGeom>
          <a:ln>
            <a:noFill/>
          </a:ln>
        </p:spPr>
      </p:pic>
      <p:pic>
        <p:nvPicPr>
          <p:cNvPr id="481" name="" descr=""/>
          <p:cNvPicPr/>
          <p:nvPr/>
        </p:nvPicPr>
        <p:blipFill>
          <a:blip r:embed="rId2"/>
          <a:stretch/>
        </p:blipFill>
        <p:spPr>
          <a:xfrm>
            <a:off x="2743200" y="4389120"/>
            <a:ext cx="6200280" cy="1638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CustomShape 1"/>
          <p:cNvSpPr/>
          <p:nvPr/>
        </p:nvSpPr>
        <p:spPr>
          <a:xfrm>
            <a:off x="548640" y="1280160"/>
            <a:ext cx="7863840" cy="3474720"/>
          </a:xfrm>
          <a:prstGeom prst="rect">
            <a:avLst/>
          </a:prstGeom>
          <a:solidFill>
            <a:srgbClr val="ffffff"/>
          </a:solidFill>
          <a:ln>
            <a:solidFill>
              <a:srgbClr val="ffffff"/>
            </a:solidFill>
          </a:ln>
        </p:spPr>
        <p:style>
          <a:lnRef idx="0"/>
          <a:fillRef idx="0"/>
          <a:effectRef idx="0"/>
          <a:fontRef idx="minor"/>
        </p:style>
      </p:sp>
      <p:sp>
        <p:nvSpPr>
          <p:cNvPr id="483" name="TextShape 2"/>
          <p:cNvSpPr txBox="1"/>
          <p:nvPr/>
        </p:nvSpPr>
        <p:spPr>
          <a:xfrm>
            <a:off x="91440" y="43920"/>
            <a:ext cx="8229240" cy="687600"/>
          </a:xfrm>
          <a:prstGeom prst="rect">
            <a:avLst/>
          </a:prstGeom>
          <a:noFill/>
          <a:ln>
            <a:noFill/>
          </a:ln>
        </p:spPr>
        <p:txBody>
          <a:bodyPr lIns="0" rIns="0" tIns="0" bIns="0" anchor="ctr">
            <a:noAutofit/>
          </a:bodyPr>
          <a:p>
            <a:r>
              <a:rPr b="0" lang="en-US" sz="3200" spc="-1" strike="noStrike">
                <a:latin typeface="Arial"/>
              </a:rPr>
              <a:t>What is a class-structured model?</a:t>
            </a:r>
            <a:endParaRPr b="0" lang="en-US" sz="3200" spc="-1" strike="noStrike">
              <a:latin typeface="Arial"/>
            </a:endParaRPr>
          </a:p>
        </p:txBody>
      </p:sp>
      <p:sp>
        <p:nvSpPr>
          <p:cNvPr id="484" name="CustomShape 3"/>
          <p:cNvSpPr/>
          <p:nvPr/>
        </p:nvSpPr>
        <p:spPr>
          <a:xfrm rot="20227200">
            <a:off x="1919880" y="2286000"/>
            <a:ext cx="1645920" cy="640080"/>
          </a:xfrm>
          <a:prstGeom prst="rect">
            <a:avLst/>
          </a:prstGeom>
          <a:solidFill>
            <a:srgbClr val="ffffff"/>
          </a:solidFill>
          <a:ln>
            <a:solidFill>
              <a:srgbClr val="ffffff"/>
            </a:solidFill>
          </a:ln>
        </p:spPr>
        <p:style>
          <a:lnRef idx="0"/>
          <a:fillRef idx="0"/>
          <a:effectRef idx="0"/>
          <a:fontRef idx="minor"/>
        </p:style>
      </p:sp>
      <p:sp>
        <p:nvSpPr>
          <p:cNvPr id="485" name="CustomShape 4"/>
          <p:cNvSpPr/>
          <p:nvPr/>
        </p:nvSpPr>
        <p:spPr>
          <a:xfrm rot="5074200">
            <a:off x="1706400" y="3546720"/>
            <a:ext cx="1645920" cy="640080"/>
          </a:xfrm>
          <a:prstGeom prst="rect">
            <a:avLst/>
          </a:prstGeom>
          <a:solidFill>
            <a:srgbClr val="ffffff"/>
          </a:solidFill>
          <a:ln>
            <a:solidFill>
              <a:srgbClr val="ffffff"/>
            </a:solidFill>
          </a:ln>
        </p:spPr>
        <p:style>
          <a:lnRef idx="0"/>
          <a:fillRef idx="0"/>
          <a:effectRef idx="0"/>
          <a:fontRef idx="minor"/>
        </p:style>
      </p:sp>
      <p:pic>
        <p:nvPicPr>
          <p:cNvPr id="486" name="" descr=""/>
          <p:cNvPicPr/>
          <p:nvPr/>
        </p:nvPicPr>
        <p:blipFill>
          <a:blip r:embed="rId1"/>
          <a:stretch/>
        </p:blipFill>
        <p:spPr>
          <a:xfrm>
            <a:off x="914400" y="1991160"/>
            <a:ext cx="2702160" cy="1645920"/>
          </a:xfrm>
          <a:prstGeom prst="rect">
            <a:avLst/>
          </a:prstGeom>
          <a:ln>
            <a:noFill/>
          </a:ln>
        </p:spPr>
      </p:pic>
      <p:pic>
        <p:nvPicPr>
          <p:cNvPr id="487" name="" descr=""/>
          <p:cNvPicPr/>
          <p:nvPr/>
        </p:nvPicPr>
        <p:blipFill>
          <a:blip r:embed="rId2"/>
          <a:stretch/>
        </p:blipFill>
        <p:spPr>
          <a:xfrm>
            <a:off x="113040" y="1369080"/>
            <a:ext cx="1532880" cy="642600"/>
          </a:xfrm>
          <a:prstGeom prst="rect">
            <a:avLst/>
          </a:prstGeom>
          <a:ln>
            <a:noFill/>
          </a:ln>
        </p:spPr>
      </p:pic>
      <p:pic>
        <p:nvPicPr>
          <p:cNvPr id="488" name="" descr=""/>
          <p:cNvPicPr/>
          <p:nvPr/>
        </p:nvPicPr>
        <p:blipFill>
          <a:blip r:embed="rId3"/>
          <a:stretch/>
        </p:blipFill>
        <p:spPr>
          <a:xfrm>
            <a:off x="2743200" y="3017520"/>
            <a:ext cx="3108960" cy="1893600"/>
          </a:xfrm>
          <a:prstGeom prst="rect">
            <a:avLst/>
          </a:prstGeom>
          <a:ln>
            <a:noFill/>
          </a:ln>
        </p:spPr>
      </p:pic>
      <p:pic>
        <p:nvPicPr>
          <p:cNvPr id="489" name="" descr=""/>
          <p:cNvPicPr/>
          <p:nvPr/>
        </p:nvPicPr>
        <p:blipFill>
          <a:blip r:embed="rId4"/>
          <a:srcRect l="7315" t="10151" r="0" b="15395"/>
          <a:stretch/>
        </p:blipFill>
        <p:spPr>
          <a:xfrm>
            <a:off x="5394960" y="4114800"/>
            <a:ext cx="3474720" cy="2011320"/>
          </a:xfrm>
          <a:prstGeom prst="rect">
            <a:avLst/>
          </a:prstGeom>
          <a:ln>
            <a:noFill/>
          </a:ln>
        </p:spPr>
      </p:pic>
      <p:pic>
        <p:nvPicPr>
          <p:cNvPr id="490" name="" descr=""/>
          <p:cNvPicPr/>
          <p:nvPr/>
        </p:nvPicPr>
        <p:blipFill>
          <a:blip r:embed="rId5"/>
          <a:stretch/>
        </p:blipFill>
        <p:spPr>
          <a:xfrm>
            <a:off x="2289240" y="1720800"/>
            <a:ext cx="4571640" cy="34286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CustomShape 1"/>
          <p:cNvSpPr/>
          <p:nvPr/>
        </p:nvSpPr>
        <p:spPr>
          <a:xfrm>
            <a:off x="548640" y="1280160"/>
            <a:ext cx="7863840" cy="3474720"/>
          </a:xfrm>
          <a:prstGeom prst="rect">
            <a:avLst/>
          </a:prstGeom>
          <a:solidFill>
            <a:srgbClr val="ffffff"/>
          </a:solidFill>
          <a:ln>
            <a:solidFill>
              <a:srgbClr val="ffffff"/>
            </a:solidFill>
          </a:ln>
        </p:spPr>
        <p:style>
          <a:lnRef idx="0"/>
          <a:fillRef idx="0"/>
          <a:effectRef idx="0"/>
          <a:fontRef idx="minor"/>
        </p:style>
      </p:sp>
      <p:sp>
        <p:nvSpPr>
          <p:cNvPr id="492" name="TextShape 2"/>
          <p:cNvSpPr txBox="1"/>
          <p:nvPr/>
        </p:nvSpPr>
        <p:spPr>
          <a:xfrm>
            <a:off x="91440" y="43920"/>
            <a:ext cx="8229240" cy="687600"/>
          </a:xfrm>
          <a:prstGeom prst="rect">
            <a:avLst/>
          </a:prstGeom>
          <a:noFill/>
          <a:ln>
            <a:noFill/>
          </a:ln>
        </p:spPr>
        <p:txBody>
          <a:bodyPr lIns="0" rIns="0" tIns="0" bIns="0" anchor="ctr">
            <a:noAutofit/>
          </a:bodyPr>
          <a:p>
            <a:r>
              <a:rPr b="0" lang="en-US" sz="3200" spc="-1" strike="noStrike">
                <a:solidFill>
                  <a:srgbClr val="000000"/>
                </a:solidFill>
                <a:latin typeface="Arial"/>
              </a:rPr>
              <a:t>Life Cycle Diagram</a:t>
            </a:r>
            <a:endParaRPr b="0" lang="en-US" sz="3200" spc="-1" strike="noStrike">
              <a:solidFill>
                <a:srgbClr val="000000"/>
              </a:solidFill>
              <a:latin typeface="Arial"/>
            </a:endParaRPr>
          </a:p>
        </p:txBody>
      </p:sp>
      <p:sp>
        <p:nvSpPr>
          <p:cNvPr id="493" name="CustomShape 3"/>
          <p:cNvSpPr/>
          <p:nvPr/>
        </p:nvSpPr>
        <p:spPr>
          <a:xfrm rot="20227200">
            <a:off x="1919880" y="2286000"/>
            <a:ext cx="1645920" cy="640080"/>
          </a:xfrm>
          <a:prstGeom prst="rect">
            <a:avLst/>
          </a:prstGeom>
          <a:solidFill>
            <a:srgbClr val="ffffff"/>
          </a:solidFill>
          <a:ln>
            <a:solidFill>
              <a:srgbClr val="ffffff"/>
            </a:solidFill>
          </a:ln>
        </p:spPr>
        <p:style>
          <a:lnRef idx="0"/>
          <a:fillRef idx="0"/>
          <a:effectRef idx="0"/>
          <a:fontRef idx="minor"/>
        </p:style>
      </p:sp>
      <p:sp>
        <p:nvSpPr>
          <p:cNvPr id="494" name="CustomShape 4"/>
          <p:cNvSpPr/>
          <p:nvPr/>
        </p:nvSpPr>
        <p:spPr>
          <a:xfrm rot="5074200">
            <a:off x="1706400" y="3546720"/>
            <a:ext cx="1645920" cy="640080"/>
          </a:xfrm>
          <a:prstGeom prst="rect">
            <a:avLst/>
          </a:prstGeom>
          <a:solidFill>
            <a:srgbClr val="ffffff"/>
          </a:solidFill>
          <a:ln>
            <a:solidFill>
              <a:srgbClr val="ffffff"/>
            </a:solidFill>
          </a:ln>
        </p:spPr>
        <p:style>
          <a:lnRef idx="0"/>
          <a:fillRef idx="0"/>
          <a:effectRef idx="0"/>
          <a:fontRef idx="minor"/>
        </p:style>
      </p:sp>
      <p:sp>
        <p:nvSpPr>
          <p:cNvPr id="495" name="CustomShape 5"/>
          <p:cNvSpPr/>
          <p:nvPr/>
        </p:nvSpPr>
        <p:spPr>
          <a:xfrm>
            <a:off x="640080" y="2377440"/>
            <a:ext cx="1492920" cy="731520"/>
          </a:xfrm>
          <a:custGeom>
            <a:avLst/>
            <a:gdLst/>
            <a:ahLst/>
            <a:rect l="0" t="0" r="r" b="b"/>
            <a:pathLst>
              <a:path w="4149" h="2034">
                <a:moveTo>
                  <a:pt x="338" y="0"/>
                </a:moveTo>
                <a:lnTo>
                  <a:pt x="339" y="0"/>
                </a:lnTo>
                <a:cubicBezTo>
                  <a:pt x="279" y="0"/>
                  <a:pt x="221" y="16"/>
                  <a:pt x="169" y="45"/>
                </a:cubicBezTo>
                <a:cubicBezTo>
                  <a:pt x="118" y="75"/>
                  <a:pt x="75" y="118"/>
                  <a:pt x="45" y="169"/>
                </a:cubicBezTo>
                <a:cubicBezTo>
                  <a:pt x="16" y="221"/>
                  <a:pt x="0" y="279"/>
                  <a:pt x="0" y="339"/>
                </a:cubicBezTo>
                <a:lnTo>
                  <a:pt x="0" y="1694"/>
                </a:lnTo>
                <a:lnTo>
                  <a:pt x="0" y="1694"/>
                </a:lnTo>
                <a:cubicBezTo>
                  <a:pt x="0" y="1754"/>
                  <a:pt x="16" y="1812"/>
                  <a:pt x="45" y="1864"/>
                </a:cubicBezTo>
                <a:cubicBezTo>
                  <a:pt x="75" y="1915"/>
                  <a:pt x="118" y="1958"/>
                  <a:pt x="169" y="1988"/>
                </a:cubicBezTo>
                <a:cubicBezTo>
                  <a:pt x="221" y="2017"/>
                  <a:pt x="279" y="2033"/>
                  <a:pt x="339" y="2033"/>
                </a:cubicBezTo>
                <a:lnTo>
                  <a:pt x="3809" y="2033"/>
                </a:lnTo>
                <a:lnTo>
                  <a:pt x="3809" y="2033"/>
                </a:lnTo>
                <a:cubicBezTo>
                  <a:pt x="3869" y="2033"/>
                  <a:pt x="3927" y="2017"/>
                  <a:pt x="3979" y="1988"/>
                </a:cubicBezTo>
                <a:cubicBezTo>
                  <a:pt x="4030" y="1958"/>
                  <a:pt x="4073" y="1915"/>
                  <a:pt x="4103" y="1864"/>
                </a:cubicBezTo>
                <a:cubicBezTo>
                  <a:pt x="4132" y="1812"/>
                  <a:pt x="4148" y="1754"/>
                  <a:pt x="4148" y="1694"/>
                </a:cubicBezTo>
                <a:lnTo>
                  <a:pt x="4148" y="338"/>
                </a:lnTo>
                <a:lnTo>
                  <a:pt x="4148" y="339"/>
                </a:lnTo>
                <a:lnTo>
                  <a:pt x="4148" y="339"/>
                </a:lnTo>
                <a:cubicBezTo>
                  <a:pt x="4148" y="279"/>
                  <a:pt x="4132" y="221"/>
                  <a:pt x="4103" y="169"/>
                </a:cubicBezTo>
                <a:cubicBezTo>
                  <a:pt x="4073" y="118"/>
                  <a:pt x="4030" y="75"/>
                  <a:pt x="3979" y="45"/>
                </a:cubicBezTo>
                <a:cubicBezTo>
                  <a:pt x="3927" y="16"/>
                  <a:pt x="3869" y="0"/>
                  <a:pt x="3809" y="0"/>
                </a:cubicBezTo>
                <a:lnTo>
                  <a:pt x="33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a:t>
            </a:r>
            <a:r>
              <a:rPr b="0" lang="en-US" sz="1800" spc="-1" strike="noStrike">
                <a:latin typeface="Arial"/>
              </a:rPr>
              <a:t>a</a:t>
            </a:r>
            <a:r>
              <a:rPr b="0" lang="en-US" sz="1800" spc="-1" strike="noStrike">
                <a:latin typeface="Arial"/>
              </a:rPr>
              <a:t>l</a:t>
            </a:r>
            <a:r>
              <a:rPr b="0" lang="en-US" sz="1800" spc="-1" strike="noStrike">
                <a:latin typeface="Arial"/>
              </a:rPr>
              <a:t>v</a:t>
            </a:r>
            <a:r>
              <a:rPr b="0" lang="en-US" sz="1800" spc="-1" strike="noStrike">
                <a:latin typeface="Arial"/>
              </a:rPr>
              <a:t>e</a:t>
            </a:r>
            <a:r>
              <a:rPr b="0" lang="en-US" sz="1800" spc="-1" strike="noStrike">
                <a:latin typeface="Arial"/>
              </a:rPr>
              <a:t>s</a:t>
            </a:r>
            <a:endParaRPr b="0" lang="en-US" sz="1800" spc="-1" strike="noStrike">
              <a:latin typeface="Arial"/>
            </a:endParaRPr>
          </a:p>
          <a:p>
            <a:pPr algn="ctr"/>
            <a:endParaRPr b="0" lang="en-US" sz="1800" spc="-1" strike="noStrike">
              <a:latin typeface="Arial"/>
            </a:endParaRPr>
          </a:p>
        </p:txBody>
      </p:sp>
      <p:sp>
        <p:nvSpPr>
          <p:cNvPr id="496" name="CustomShape 6"/>
          <p:cNvSpPr/>
          <p:nvPr/>
        </p:nvSpPr>
        <p:spPr>
          <a:xfrm>
            <a:off x="2804760" y="2377440"/>
            <a:ext cx="1492920" cy="731520"/>
          </a:xfrm>
          <a:custGeom>
            <a:avLst/>
            <a:gdLst/>
            <a:ahLst/>
            <a:rect l="0" t="0" r="r" b="b"/>
            <a:pathLst>
              <a:path w="4149" h="2034">
                <a:moveTo>
                  <a:pt x="338" y="0"/>
                </a:moveTo>
                <a:lnTo>
                  <a:pt x="339" y="0"/>
                </a:lnTo>
                <a:cubicBezTo>
                  <a:pt x="279" y="0"/>
                  <a:pt x="221" y="16"/>
                  <a:pt x="169" y="45"/>
                </a:cubicBezTo>
                <a:cubicBezTo>
                  <a:pt x="118" y="75"/>
                  <a:pt x="75" y="118"/>
                  <a:pt x="45" y="169"/>
                </a:cubicBezTo>
                <a:cubicBezTo>
                  <a:pt x="16" y="221"/>
                  <a:pt x="0" y="279"/>
                  <a:pt x="0" y="339"/>
                </a:cubicBezTo>
                <a:lnTo>
                  <a:pt x="0" y="1694"/>
                </a:lnTo>
                <a:lnTo>
                  <a:pt x="0" y="1694"/>
                </a:lnTo>
                <a:cubicBezTo>
                  <a:pt x="0" y="1754"/>
                  <a:pt x="16" y="1812"/>
                  <a:pt x="45" y="1864"/>
                </a:cubicBezTo>
                <a:cubicBezTo>
                  <a:pt x="75" y="1915"/>
                  <a:pt x="118" y="1958"/>
                  <a:pt x="169" y="1988"/>
                </a:cubicBezTo>
                <a:cubicBezTo>
                  <a:pt x="221" y="2017"/>
                  <a:pt x="279" y="2033"/>
                  <a:pt x="339" y="2033"/>
                </a:cubicBezTo>
                <a:lnTo>
                  <a:pt x="3809" y="2033"/>
                </a:lnTo>
                <a:lnTo>
                  <a:pt x="3809" y="2033"/>
                </a:lnTo>
                <a:cubicBezTo>
                  <a:pt x="3869" y="2033"/>
                  <a:pt x="3927" y="2017"/>
                  <a:pt x="3979" y="1988"/>
                </a:cubicBezTo>
                <a:cubicBezTo>
                  <a:pt x="4030" y="1958"/>
                  <a:pt x="4073" y="1915"/>
                  <a:pt x="4103" y="1864"/>
                </a:cubicBezTo>
                <a:cubicBezTo>
                  <a:pt x="4132" y="1812"/>
                  <a:pt x="4148" y="1754"/>
                  <a:pt x="4148" y="1694"/>
                </a:cubicBezTo>
                <a:lnTo>
                  <a:pt x="4148" y="338"/>
                </a:lnTo>
                <a:lnTo>
                  <a:pt x="4148" y="339"/>
                </a:lnTo>
                <a:lnTo>
                  <a:pt x="4148" y="339"/>
                </a:lnTo>
                <a:cubicBezTo>
                  <a:pt x="4148" y="279"/>
                  <a:pt x="4132" y="221"/>
                  <a:pt x="4103" y="169"/>
                </a:cubicBezTo>
                <a:cubicBezTo>
                  <a:pt x="4073" y="118"/>
                  <a:pt x="4030" y="75"/>
                  <a:pt x="3979" y="45"/>
                </a:cubicBezTo>
                <a:cubicBezTo>
                  <a:pt x="3927" y="16"/>
                  <a:pt x="3869" y="0"/>
                  <a:pt x="3809" y="0"/>
                </a:cubicBezTo>
                <a:lnTo>
                  <a:pt x="33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Immature</a:t>
            </a:r>
            <a:endParaRPr b="0" lang="en-US" sz="1800" spc="-1" strike="noStrike">
              <a:latin typeface="Arial"/>
            </a:endParaRPr>
          </a:p>
          <a:p>
            <a:pPr algn="ctr"/>
            <a:endParaRPr b="0" lang="en-US" sz="1800" spc="-1" strike="noStrike">
              <a:latin typeface="Arial"/>
            </a:endParaRPr>
          </a:p>
        </p:txBody>
      </p:sp>
      <p:sp>
        <p:nvSpPr>
          <p:cNvPr id="497" name="CustomShape 7"/>
          <p:cNvSpPr/>
          <p:nvPr/>
        </p:nvSpPr>
        <p:spPr>
          <a:xfrm>
            <a:off x="4937760" y="2361600"/>
            <a:ext cx="1492920" cy="731520"/>
          </a:xfrm>
          <a:custGeom>
            <a:avLst/>
            <a:gdLst/>
            <a:ahLst/>
            <a:rect l="0" t="0" r="r" b="b"/>
            <a:pathLst>
              <a:path w="4149" h="2034">
                <a:moveTo>
                  <a:pt x="338" y="0"/>
                </a:moveTo>
                <a:lnTo>
                  <a:pt x="339" y="0"/>
                </a:lnTo>
                <a:cubicBezTo>
                  <a:pt x="279" y="0"/>
                  <a:pt x="221" y="16"/>
                  <a:pt x="169" y="45"/>
                </a:cubicBezTo>
                <a:cubicBezTo>
                  <a:pt x="118" y="75"/>
                  <a:pt x="75" y="118"/>
                  <a:pt x="45" y="169"/>
                </a:cubicBezTo>
                <a:cubicBezTo>
                  <a:pt x="16" y="221"/>
                  <a:pt x="0" y="279"/>
                  <a:pt x="0" y="339"/>
                </a:cubicBezTo>
                <a:lnTo>
                  <a:pt x="0" y="1694"/>
                </a:lnTo>
                <a:lnTo>
                  <a:pt x="0" y="1694"/>
                </a:lnTo>
                <a:cubicBezTo>
                  <a:pt x="0" y="1754"/>
                  <a:pt x="16" y="1812"/>
                  <a:pt x="45" y="1864"/>
                </a:cubicBezTo>
                <a:cubicBezTo>
                  <a:pt x="75" y="1915"/>
                  <a:pt x="118" y="1958"/>
                  <a:pt x="169" y="1988"/>
                </a:cubicBezTo>
                <a:cubicBezTo>
                  <a:pt x="221" y="2017"/>
                  <a:pt x="279" y="2033"/>
                  <a:pt x="339" y="2033"/>
                </a:cubicBezTo>
                <a:lnTo>
                  <a:pt x="3809" y="2033"/>
                </a:lnTo>
                <a:lnTo>
                  <a:pt x="3809" y="2033"/>
                </a:lnTo>
                <a:cubicBezTo>
                  <a:pt x="3869" y="2033"/>
                  <a:pt x="3927" y="2017"/>
                  <a:pt x="3979" y="1988"/>
                </a:cubicBezTo>
                <a:cubicBezTo>
                  <a:pt x="4030" y="1958"/>
                  <a:pt x="4073" y="1915"/>
                  <a:pt x="4103" y="1864"/>
                </a:cubicBezTo>
                <a:cubicBezTo>
                  <a:pt x="4132" y="1812"/>
                  <a:pt x="4148" y="1754"/>
                  <a:pt x="4148" y="1694"/>
                </a:cubicBezTo>
                <a:lnTo>
                  <a:pt x="4148" y="338"/>
                </a:lnTo>
                <a:lnTo>
                  <a:pt x="4148" y="339"/>
                </a:lnTo>
                <a:lnTo>
                  <a:pt x="4148" y="339"/>
                </a:lnTo>
                <a:cubicBezTo>
                  <a:pt x="4148" y="279"/>
                  <a:pt x="4132" y="221"/>
                  <a:pt x="4103" y="169"/>
                </a:cubicBezTo>
                <a:cubicBezTo>
                  <a:pt x="4073" y="118"/>
                  <a:pt x="4030" y="75"/>
                  <a:pt x="3979" y="45"/>
                </a:cubicBezTo>
                <a:cubicBezTo>
                  <a:pt x="3927" y="16"/>
                  <a:pt x="3869" y="0"/>
                  <a:pt x="3809" y="0"/>
                </a:cubicBezTo>
                <a:lnTo>
                  <a:pt x="33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Mature</a:t>
            </a:r>
            <a:endParaRPr b="0" lang="en-US" sz="1800" spc="-1" strike="noStrike">
              <a:latin typeface="Arial"/>
            </a:endParaRPr>
          </a:p>
          <a:p>
            <a:pPr algn="ctr"/>
            <a:endParaRPr b="0" lang="en-US" sz="1800" spc="-1" strike="noStrike">
              <a:latin typeface="Arial"/>
            </a:endParaRPr>
          </a:p>
        </p:txBody>
      </p:sp>
      <p:sp>
        <p:nvSpPr>
          <p:cNvPr id="498" name="CustomShape 8"/>
          <p:cNvSpPr/>
          <p:nvPr/>
        </p:nvSpPr>
        <p:spPr>
          <a:xfrm>
            <a:off x="7102440" y="2377440"/>
            <a:ext cx="1492920" cy="731520"/>
          </a:xfrm>
          <a:custGeom>
            <a:avLst/>
            <a:gdLst/>
            <a:ahLst/>
            <a:rect l="0" t="0" r="r" b="b"/>
            <a:pathLst>
              <a:path w="4149" h="2034">
                <a:moveTo>
                  <a:pt x="338" y="0"/>
                </a:moveTo>
                <a:lnTo>
                  <a:pt x="339" y="0"/>
                </a:lnTo>
                <a:cubicBezTo>
                  <a:pt x="279" y="0"/>
                  <a:pt x="221" y="16"/>
                  <a:pt x="169" y="45"/>
                </a:cubicBezTo>
                <a:cubicBezTo>
                  <a:pt x="118" y="75"/>
                  <a:pt x="75" y="118"/>
                  <a:pt x="45" y="169"/>
                </a:cubicBezTo>
                <a:cubicBezTo>
                  <a:pt x="16" y="221"/>
                  <a:pt x="0" y="279"/>
                  <a:pt x="0" y="339"/>
                </a:cubicBezTo>
                <a:lnTo>
                  <a:pt x="0" y="1694"/>
                </a:lnTo>
                <a:lnTo>
                  <a:pt x="0" y="1694"/>
                </a:lnTo>
                <a:cubicBezTo>
                  <a:pt x="0" y="1754"/>
                  <a:pt x="16" y="1812"/>
                  <a:pt x="45" y="1864"/>
                </a:cubicBezTo>
                <a:cubicBezTo>
                  <a:pt x="75" y="1915"/>
                  <a:pt x="118" y="1958"/>
                  <a:pt x="169" y="1988"/>
                </a:cubicBezTo>
                <a:cubicBezTo>
                  <a:pt x="221" y="2017"/>
                  <a:pt x="279" y="2033"/>
                  <a:pt x="339" y="2033"/>
                </a:cubicBezTo>
                <a:lnTo>
                  <a:pt x="3809" y="2033"/>
                </a:lnTo>
                <a:lnTo>
                  <a:pt x="3809" y="2033"/>
                </a:lnTo>
                <a:cubicBezTo>
                  <a:pt x="3869" y="2033"/>
                  <a:pt x="3927" y="2017"/>
                  <a:pt x="3979" y="1988"/>
                </a:cubicBezTo>
                <a:cubicBezTo>
                  <a:pt x="4030" y="1958"/>
                  <a:pt x="4073" y="1915"/>
                  <a:pt x="4103" y="1864"/>
                </a:cubicBezTo>
                <a:cubicBezTo>
                  <a:pt x="4132" y="1812"/>
                  <a:pt x="4148" y="1754"/>
                  <a:pt x="4148" y="1694"/>
                </a:cubicBezTo>
                <a:lnTo>
                  <a:pt x="4148" y="338"/>
                </a:lnTo>
                <a:lnTo>
                  <a:pt x="4148" y="339"/>
                </a:lnTo>
                <a:lnTo>
                  <a:pt x="4148" y="339"/>
                </a:lnTo>
                <a:cubicBezTo>
                  <a:pt x="4148" y="279"/>
                  <a:pt x="4132" y="221"/>
                  <a:pt x="4103" y="169"/>
                </a:cubicBezTo>
                <a:cubicBezTo>
                  <a:pt x="4073" y="118"/>
                  <a:pt x="4030" y="75"/>
                  <a:pt x="3979" y="45"/>
                </a:cubicBezTo>
                <a:cubicBezTo>
                  <a:pt x="3927" y="16"/>
                  <a:pt x="3869" y="0"/>
                  <a:pt x="3809" y="0"/>
                </a:cubicBezTo>
                <a:lnTo>
                  <a:pt x="33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Reproductive</a:t>
            </a:r>
            <a:endParaRPr b="0" lang="en-US" sz="1800" spc="-1" strike="noStrike">
              <a:latin typeface="Arial"/>
            </a:endParaRPr>
          </a:p>
          <a:p>
            <a:pPr algn="ct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2824</TotalTime>
  <Application>LibreOffice/6.4.7.2$Linux_X86_64 LibreOffice_project/40$Build-2</Application>
  <Words>5</Words>
  <Paragraphs>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2021-10-11T21:06:58Z</dcterms:created>
  <dc:creator>Alexandra Davis</dc:creator>
  <dc:description/>
  <dc:language>en-US</dc:language>
  <cp:lastModifiedBy/>
  <dcterms:modified xsi:type="dcterms:W3CDTF">2021-10-19T06:33:33Z</dcterms:modified>
  <cp:revision>12</cp:revision>
  <dc:subject/>
  <dc:title>Test slide design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