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2eceea72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2eceea7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2eceea72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2eceea72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2eceea72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2eceea72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2eceea72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2eceea72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2eceea72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2eceea72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2eceea72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2eceea72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hyperlink" Target="https://es.wikipedia.org/wiki/Ciencia_de_datos#cite_note-IBM-1" TargetMode="External"/><Relationship Id="rId9" Type="http://schemas.openxmlformats.org/officeDocument/2006/relationships/hyperlink" Target="https://es.wikipedia.org/wiki/Ciencia_de_datos" TargetMode="External"/><Relationship Id="rId5" Type="http://schemas.openxmlformats.org/officeDocument/2006/relationships/hyperlink" Target="https://es.wikipedia.org/wiki/Estad%C3%ADstica" TargetMode="External"/><Relationship Id="rId6" Type="http://schemas.openxmlformats.org/officeDocument/2006/relationships/hyperlink" Target="https://es.wikipedia.org/wiki/Miner%C3%ADa_de_datos" TargetMode="External"/><Relationship Id="rId7" Type="http://schemas.openxmlformats.org/officeDocument/2006/relationships/hyperlink" Target="https://es.wikipedia.org/wiki/Aprendizaje_autom%C3%A1tico" TargetMode="External"/><Relationship Id="rId8" Type="http://schemas.openxmlformats.org/officeDocument/2006/relationships/hyperlink" Target="https://es.wikipedia.org/wiki/An%C3%A1lisis_predictiv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pp.sli.do/event/ss4fvF9yS4h3jRamLuswwv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hyperlink" Target="https://es.wikipedia.org/wiki/Genotipo" TargetMode="External"/><Relationship Id="rId5" Type="http://schemas.openxmlformats.org/officeDocument/2006/relationships/hyperlink" Target="https://es.wikipedia.org/wiki/Inteligencia_artificial" TargetMode="External"/><Relationship Id="rId6" Type="http://schemas.openxmlformats.org/officeDocument/2006/relationships/hyperlink" Target="https://es.wikipedia.org/wiki/Aprendizaje" TargetMode="External"/><Relationship Id="rId7" Type="http://schemas.openxmlformats.org/officeDocument/2006/relationships/hyperlink" Target="https://es.wikipedia.org/wiki/Agente_inteligente_(inteligencia_artificial)" TargetMode="External"/><Relationship Id="rId8" Type="http://schemas.openxmlformats.org/officeDocument/2006/relationships/hyperlink" Target="https://es.wikipedia.org/wiki/Empirismo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422175" y="3282200"/>
            <a:ext cx="8520600" cy="7926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Xibelly Mosquera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UdeA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2022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38" y="605825"/>
            <a:ext cx="8923026" cy="3836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4906575" y="3520325"/>
            <a:ext cx="4036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</a:rPr>
              <a:t>Xibelly Mosquera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</a:rPr>
              <a:t>UdeA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</a:rPr>
              <a:t>2022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338698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5521900" y="953025"/>
            <a:ext cx="3384600" cy="24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Según wikipedia la ciencia de datos se define como: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02122"/>
                </a:solidFill>
                <a:highlight>
                  <a:srgbClr val="FFFFFF"/>
                </a:highlight>
              </a:rPr>
              <a:t>La </a:t>
            </a:r>
            <a:r>
              <a:rPr b="1" lang="es" sz="1050">
                <a:solidFill>
                  <a:srgbClr val="202122"/>
                </a:solidFill>
                <a:highlight>
                  <a:srgbClr val="FFFFFF"/>
                </a:highlight>
              </a:rPr>
              <a:t>ciencia de datos</a:t>
            </a:r>
            <a:r>
              <a:rPr lang="es" sz="1050">
                <a:solidFill>
                  <a:srgbClr val="202122"/>
                </a:solidFill>
                <a:highlight>
                  <a:srgbClr val="FFFFFF"/>
                </a:highlight>
              </a:rPr>
              <a:t> es un campo interdisciplinario que involucra métodos científicos, procesos y sistemas para extraer conocimiento o un mejor entendimiento de datos en sus diferentes formas, ya sea estructurados o no estructurados,</a:t>
            </a:r>
            <a:r>
              <a:rPr baseline="30000" lang="es" sz="11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</a:t>
            </a:r>
            <a:r>
              <a:rPr lang="es" sz="1050">
                <a:solidFill>
                  <a:srgbClr val="202122"/>
                </a:solidFill>
                <a:highlight>
                  <a:srgbClr val="FFFFFF"/>
                </a:highlight>
              </a:rPr>
              <a:t>​ lo cual es una continuación de algunos campos de análisis de datos como la </a:t>
            </a:r>
            <a:r>
              <a:rPr lang="es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estadística</a:t>
            </a:r>
            <a:r>
              <a:rPr lang="es" sz="1050">
                <a:solidFill>
                  <a:srgbClr val="202122"/>
                </a:solidFill>
                <a:highlight>
                  <a:srgbClr val="FFFFFF"/>
                </a:highlight>
              </a:rPr>
              <a:t>, la </a:t>
            </a:r>
            <a:r>
              <a:rPr lang="es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minería de datos</a:t>
            </a:r>
            <a:r>
              <a:rPr lang="es" sz="1050">
                <a:solidFill>
                  <a:srgbClr val="202122"/>
                </a:solidFill>
                <a:highlight>
                  <a:srgbClr val="FFFFFF"/>
                </a:highlight>
              </a:rPr>
              <a:t>, el </a:t>
            </a:r>
            <a:r>
              <a:rPr lang="es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aprendizaje automático</a:t>
            </a:r>
            <a:r>
              <a:rPr lang="es" sz="1050">
                <a:solidFill>
                  <a:srgbClr val="202122"/>
                </a:solidFill>
                <a:highlight>
                  <a:srgbClr val="FFFFFF"/>
                </a:highlight>
              </a:rPr>
              <a:t>, y la </a:t>
            </a:r>
            <a:r>
              <a:rPr lang="es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analítica predictiva</a:t>
            </a:r>
            <a:r>
              <a:rPr lang="es" sz="1050">
                <a:solidFill>
                  <a:srgbClr val="202122"/>
                </a:solidFill>
                <a:highlight>
                  <a:srgbClr val="FFFFFF"/>
                </a:highlight>
              </a:rPr>
              <a:t>.</a:t>
            </a:r>
            <a:endParaRPr baseline="30000" sz="11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1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s" sz="1100" u="sng">
                <a:solidFill>
                  <a:schemeClr val="hlink"/>
                </a:solidFill>
                <a:highlight>
                  <a:srgbClr val="FFFFFF"/>
                </a:highlight>
                <a:hlinkClick r:id="rId9"/>
              </a:rPr>
              <a:t>https://es.wikipedia.org/wiki/Ciencia_de_datos</a:t>
            </a:r>
            <a:endParaRPr baseline="30000" sz="110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2368525" y="714775"/>
            <a:ext cx="981000" cy="791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1408225" y="3353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Participants can vote at </a:t>
            </a:r>
            <a:r>
              <a:rPr b="1" lang="es" sz="12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slido.com with #888747</a:t>
            </a:r>
            <a:r>
              <a:rPr lang="es" sz="12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(05 Apr) or anytime at </a:t>
            </a:r>
            <a:r>
              <a:rPr b="1" lang="es" sz="1250">
                <a:solidFill>
                  <a:srgbClr val="0D6EFD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this link</a:t>
            </a:r>
            <a:endParaRPr b="1" sz="3000"/>
          </a:p>
        </p:txBody>
      </p:sp>
      <p:sp>
        <p:nvSpPr>
          <p:cNvPr id="69" name="Google Shape;69;p15"/>
          <p:cNvSpPr txBox="1"/>
          <p:nvPr/>
        </p:nvSpPr>
        <p:spPr>
          <a:xfrm>
            <a:off x="1247350" y="1849975"/>
            <a:ext cx="4695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rgbClr val="CC0000"/>
                </a:solidFill>
              </a:rPr>
              <a:t>¿Qué es el machine learning?</a:t>
            </a:r>
            <a:endParaRPr b="1" sz="1900">
              <a:solidFill>
                <a:srgbClr val="CC0000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3350" y="1032525"/>
            <a:ext cx="1071650" cy="196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76750" cy="309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1550" y="152400"/>
            <a:ext cx="4210050" cy="306260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2599775" y="3552800"/>
            <a:ext cx="40362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02122"/>
                </a:solidFill>
                <a:highlight>
                  <a:srgbClr val="FFFFFF"/>
                </a:highlight>
              </a:rPr>
              <a:t>“El </a:t>
            </a:r>
            <a:r>
              <a:rPr i="1" lang="es" sz="1050">
                <a:solidFill>
                  <a:srgbClr val="202122"/>
                </a:solidFill>
                <a:highlight>
                  <a:srgbClr val="FFFFFF"/>
                </a:highlight>
              </a:rPr>
              <a:t>machine learning </a:t>
            </a:r>
            <a:r>
              <a:rPr lang="es" sz="1050">
                <a:solidFill>
                  <a:srgbClr val="202122"/>
                </a:solidFill>
                <a:highlight>
                  <a:srgbClr val="FFFFFF"/>
                </a:highlight>
              </a:rPr>
              <a:t>es una rama de la </a:t>
            </a:r>
            <a:r>
              <a:rPr lang="es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inteligencia artificial</a:t>
            </a:r>
            <a:r>
              <a:rPr lang="es" sz="1050">
                <a:solidFill>
                  <a:srgbClr val="202122"/>
                </a:solidFill>
                <a:highlight>
                  <a:srgbClr val="FFFFFF"/>
                </a:highlight>
              </a:rPr>
              <a:t>, cuyo objetivo es desarrollar técnicas que permitan que las computadoras </a:t>
            </a:r>
            <a:r>
              <a:rPr i="1" lang="es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aprendan</a:t>
            </a:r>
            <a:r>
              <a:rPr lang="es" sz="1050">
                <a:solidFill>
                  <a:srgbClr val="202122"/>
                </a:solidFill>
                <a:highlight>
                  <a:srgbClr val="FFFFFF"/>
                </a:highlight>
              </a:rPr>
              <a:t>. Se dice que un </a:t>
            </a:r>
            <a:r>
              <a:rPr lang="es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agente</a:t>
            </a:r>
            <a:r>
              <a:rPr lang="es" sz="1050">
                <a:solidFill>
                  <a:srgbClr val="202122"/>
                </a:solidFill>
                <a:highlight>
                  <a:srgbClr val="FFFFFF"/>
                </a:highlight>
              </a:rPr>
              <a:t> aprende cuando su desempeño mejora con la </a:t>
            </a:r>
            <a:r>
              <a:rPr lang="es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experiencia</a:t>
            </a:r>
            <a:r>
              <a:rPr lang="es" sz="1050">
                <a:solidFill>
                  <a:srgbClr val="202122"/>
                </a:solidFill>
                <a:highlight>
                  <a:srgbClr val="FFFFFF"/>
                </a:highlight>
              </a:rPr>
              <a:t> y mediante el uso de datos; es decir, cuando la habilidad no estaba presente en su </a:t>
            </a:r>
            <a:r>
              <a:rPr lang="es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genotipo</a:t>
            </a:r>
            <a:r>
              <a:rPr lang="es" sz="1050">
                <a:solidFill>
                  <a:srgbClr val="202122"/>
                </a:solidFill>
                <a:highlight>
                  <a:srgbClr val="FFFFFF"/>
                </a:highlight>
              </a:rPr>
              <a:t> o rasgos de nacimiento.”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25110" l="1510" r="-1510" t="-25110"/>
          <a:stretch/>
        </p:blipFill>
        <p:spPr>
          <a:xfrm>
            <a:off x="236475" y="-141900"/>
            <a:ext cx="5562600" cy="362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6375" y="1210525"/>
            <a:ext cx="3124200" cy="2315983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/>
          <p:nvPr/>
        </p:nvSpPr>
        <p:spPr>
          <a:xfrm>
            <a:off x="315325" y="1856975"/>
            <a:ext cx="1345500" cy="170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1150" y="2494675"/>
            <a:ext cx="764450" cy="69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550" y="152400"/>
            <a:ext cx="5963376" cy="30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2242400" y="2688350"/>
            <a:ext cx="164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/>
              <a:t>Variables continuas</a:t>
            </a:r>
            <a:endParaRPr i="1" sz="1200"/>
          </a:p>
        </p:txBody>
      </p:sp>
      <p:sp>
        <p:nvSpPr>
          <p:cNvPr id="97" name="Google Shape;97;p19"/>
          <p:cNvSpPr txBox="1"/>
          <p:nvPr/>
        </p:nvSpPr>
        <p:spPr>
          <a:xfrm>
            <a:off x="5120725" y="2688350"/>
            <a:ext cx="158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/>
              <a:t>Variables discretas</a:t>
            </a:r>
            <a:endParaRPr i="1" sz="1200"/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4">
            <a:alphaModFix/>
          </a:blip>
          <a:srcRect b="7" l="0" r="49153" t="20285"/>
          <a:stretch/>
        </p:blipFill>
        <p:spPr>
          <a:xfrm>
            <a:off x="5120725" y="3067525"/>
            <a:ext cx="1585500" cy="163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 rotWithShape="1">
          <a:blip r:embed="rId5">
            <a:alphaModFix/>
          </a:blip>
          <a:srcRect b="0" l="47162" r="0" t="23960"/>
          <a:stretch/>
        </p:blipFill>
        <p:spPr>
          <a:xfrm>
            <a:off x="2186350" y="3134650"/>
            <a:ext cx="1585500" cy="150373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301350" y="4512825"/>
            <a:ext cx="4036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800"/>
              <a:t>Ejemplos: el</a:t>
            </a:r>
            <a:r>
              <a:rPr i="1" lang="es" sz="800"/>
              <a:t> tiempo,velocidad, temperatura, peso, el precio de un artículo, etc. </a:t>
            </a:r>
            <a:r>
              <a:rPr i="1" lang="es" sz="1100"/>
              <a:t> </a:t>
            </a:r>
            <a:endParaRPr i="1"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