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7" r:id="rId3"/>
    <p:sldId id="271" r:id="rId4"/>
    <p:sldId id="272" r:id="rId5"/>
    <p:sldId id="273" r:id="rId6"/>
    <p:sldId id="269" r:id="rId7"/>
    <p:sldId id="274" r:id="rId8"/>
    <p:sldId id="275" r:id="rId9"/>
    <p:sldId id="268" r:id="rId10"/>
    <p:sldId id="278" r:id="rId11"/>
    <p:sldId id="276" r:id="rId12"/>
    <p:sldId id="277" r:id="rId13"/>
    <p:sldId id="279" r:id="rId14"/>
    <p:sldId id="266" r:id="rId15"/>
    <p:sldId id="280" r:id="rId16"/>
    <p:sldId id="262" r:id="rId17"/>
    <p:sldId id="282" r:id="rId18"/>
    <p:sldId id="281" r:id="rId19"/>
    <p:sldId id="259"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419901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04994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64525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2370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2354D-869D-452C-A767-CCA3F6C0EFB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03009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2354D-869D-452C-A767-CCA3F6C0EFB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54412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2354D-869D-452C-A767-CCA3F6C0EFBB}"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327546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2354D-869D-452C-A767-CCA3F6C0EFBB}"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61400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2354D-869D-452C-A767-CCA3F6C0EFBB}"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63306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354D-869D-452C-A767-CCA3F6C0EFB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75844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354D-869D-452C-A767-CCA3F6C0EFB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48649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2354D-869D-452C-A767-CCA3F6C0EFBB}"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A7E21-C4A0-4784-8EEB-DE904CBC3F60}" type="slidenum">
              <a:rPr lang="en-US" smtClean="0"/>
              <a:t>‹#›</a:t>
            </a:fld>
            <a:endParaRPr lang="en-US"/>
          </a:p>
        </p:txBody>
      </p:sp>
    </p:spTree>
    <p:extLst>
      <p:ext uri="{BB962C8B-B14F-4D97-AF65-F5344CB8AC3E}">
        <p14:creationId xmlns:p14="http://schemas.microsoft.com/office/powerpoint/2010/main" val="2107847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marsat.com/press-release/mhi-selected-inmarsat-launch-first-inmarsat-6-satellit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C47E-B77D-4C9F-BBBC-EB800F781CBC}"/>
              </a:ext>
            </a:extLst>
          </p:cNvPr>
          <p:cNvSpPr>
            <a:spLocks noGrp="1"/>
          </p:cNvSpPr>
          <p:nvPr>
            <p:ph type="title"/>
          </p:nvPr>
        </p:nvSpPr>
        <p:spPr>
          <a:xfrm>
            <a:off x="838200" y="127852"/>
            <a:ext cx="10515600" cy="1325563"/>
          </a:xfrm>
        </p:spPr>
        <p:txBody>
          <a:bodyPr/>
          <a:lstStyle/>
          <a:p>
            <a:r>
              <a:rPr lang="en-US" dirty="0"/>
              <a:t>Current SATCOM Bonding Products</a:t>
            </a:r>
          </a:p>
        </p:txBody>
      </p:sp>
      <p:sp>
        <p:nvSpPr>
          <p:cNvPr id="3" name="Content Placeholder 2">
            <a:extLst>
              <a:ext uri="{FF2B5EF4-FFF2-40B4-BE49-F238E27FC236}">
                <a16:creationId xmlns:a16="http://schemas.microsoft.com/office/drawing/2014/main" id="{C4426414-AE58-4D3A-B5E9-C1655DAA8E05}"/>
              </a:ext>
            </a:extLst>
          </p:cNvPr>
          <p:cNvSpPr>
            <a:spLocks noGrp="1"/>
          </p:cNvSpPr>
          <p:nvPr>
            <p:ph idx="1"/>
          </p:nvPr>
        </p:nvSpPr>
        <p:spPr>
          <a:xfrm>
            <a:off x="838199" y="1453415"/>
            <a:ext cx="10885371" cy="5039460"/>
          </a:xfrm>
        </p:spPr>
        <p:txBody>
          <a:bodyPr>
            <a:normAutofit/>
          </a:bodyPr>
          <a:lstStyle/>
          <a:p>
            <a:r>
              <a:rPr lang="en-US" dirty="0"/>
              <a:t>There are three channel bonding services currently on the market, I think all use the same technology. </a:t>
            </a:r>
          </a:p>
          <a:p>
            <a:pPr lvl="1"/>
            <a:r>
              <a:rPr lang="en-US" dirty="0"/>
              <a:t>BGAN Converge by Inmarsat</a:t>
            </a:r>
          </a:p>
          <a:p>
            <a:pPr lvl="1"/>
            <a:r>
              <a:rPr lang="en-US" dirty="0"/>
              <a:t>BGAN HDR by Inmarsat</a:t>
            </a:r>
          </a:p>
          <a:p>
            <a:pPr lvl="1"/>
            <a:r>
              <a:rPr lang="en-US" dirty="0" err="1"/>
              <a:t>Skybond</a:t>
            </a:r>
            <a:r>
              <a:rPr lang="en-US" dirty="0"/>
              <a:t> by Satcom Direct</a:t>
            </a:r>
          </a:p>
          <a:p>
            <a:r>
              <a:rPr lang="en-US" dirty="0"/>
              <a:t>All bond Inmarsat’s L-band channels.</a:t>
            </a:r>
          </a:p>
          <a:p>
            <a:pPr lvl="1"/>
            <a:r>
              <a:rPr lang="en-US" dirty="0"/>
              <a:t>BGAN Converge and BGAN HDR bond 2 channels</a:t>
            </a:r>
          </a:p>
          <a:p>
            <a:pPr lvl="1"/>
            <a:r>
              <a:rPr lang="en-US" dirty="0" err="1"/>
              <a:t>Skybond</a:t>
            </a:r>
            <a:r>
              <a:rPr lang="en-US" dirty="0"/>
              <a:t> bond 2 or 4 channels, I think 2 and can aggregate 4 </a:t>
            </a:r>
          </a:p>
          <a:p>
            <a:r>
              <a:rPr lang="en-US" dirty="0"/>
              <a:t>BGAN Converge and BGAN HDR are more or less the same thing except </a:t>
            </a:r>
          </a:p>
          <a:p>
            <a:pPr lvl="1"/>
            <a:r>
              <a:rPr lang="en-US" dirty="0"/>
              <a:t>BGAN Converge is for SATCOM/mobile hotspots </a:t>
            </a:r>
          </a:p>
          <a:p>
            <a:pPr lvl="1"/>
            <a:r>
              <a:rPr lang="en-US" dirty="0"/>
              <a:t>BGAN HDR is for satellite broadcasters/news </a:t>
            </a:r>
          </a:p>
          <a:p>
            <a:endParaRPr lang="en-US" dirty="0"/>
          </a:p>
          <a:p>
            <a:endParaRPr lang="en-US" dirty="0"/>
          </a:p>
        </p:txBody>
      </p:sp>
    </p:spTree>
    <p:extLst>
      <p:ext uri="{BB962C8B-B14F-4D97-AF65-F5344CB8AC3E}">
        <p14:creationId xmlns:p14="http://schemas.microsoft.com/office/powerpoint/2010/main" val="425771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9B76-DE65-4F31-876D-156DAEB7B466}"/>
              </a:ext>
            </a:extLst>
          </p:cNvPr>
          <p:cNvSpPr/>
          <p:nvPr/>
        </p:nvSpPr>
        <p:spPr>
          <a:xfrm>
            <a:off x="12192000" y="337560"/>
            <a:ext cx="5807243" cy="646331"/>
          </a:xfrm>
          <a:prstGeom prst="rect">
            <a:avLst/>
          </a:prstGeom>
        </p:spPr>
        <p:txBody>
          <a:bodyPr wrap="square">
            <a:spAutoFit/>
          </a:bodyPr>
          <a:lstStyle/>
          <a:p>
            <a:r>
              <a:rPr lang="en-US" dirty="0"/>
              <a:t>https://govtribe.com/opportunity/federal-contract-opportunity/afica-skybond-fa445217r0040-2</a:t>
            </a:r>
          </a:p>
        </p:txBody>
      </p:sp>
      <p:sp>
        <p:nvSpPr>
          <p:cNvPr id="5" name="Rectangle 4">
            <a:extLst>
              <a:ext uri="{FF2B5EF4-FFF2-40B4-BE49-F238E27FC236}">
                <a16:creationId xmlns:a16="http://schemas.microsoft.com/office/drawing/2014/main" id="{8612F294-730B-477D-A034-EA8AB538ACC0}"/>
              </a:ext>
            </a:extLst>
          </p:cNvPr>
          <p:cNvSpPr/>
          <p:nvPr/>
        </p:nvSpPr>
        <p:spPr>
          <a:xfrm>
            <a:off x="12718774" y="1532096"/>
            <a:ext cx="6096000" cy="1477328"/>
          </a:xfrm>
          <a:prstGeom prst="rect">
            <a:avLst/>
          </a:prstGeom>
        </p:spPr>
        <p:txBody>
          <a:bodyPr>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7" name="Title 1">
            <a:extLst>
              <a:ext uri="{FF2B5EF4-FFF2-40B4-BE49-F238E27FC236}">
                <a16:creationId xmlns:a16="http://schemas.microsoft.com/office/drawing/2014/main" id="{D008BCDE-DEC9-4D22-AC7D-24246ACDFF0C}"/>
              </a:ext>
            </a:extLst>
          </p:cNvPr>
          <p:cNvSpPr txBox="1">
            <a:spLocks/>
          </p:cNvSpPr>
          <p:nvPr/>
        </p:nvSpPr>
        <p:spPr>
          <a:xfrm>
            <a:off x="907774" y="234722"/>
            <a:ext cx="10515600" cy="932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Government Awards</a:t>
            </a:r>
          </a:p>
        </p:txBody>
      </p:sp>
      <p:pic>
        <p:nvPicPr>
          <p:cNvPr id="9" name="Picture 8">
            <a:extLst>
              <a:ext uri="{FF2B5EF4-FFF2-40B4-BE49-F238E27FC236}">
                <a16:creationId xmlns:a16="http://schemas.microsoft.com/office/drawing/2014/main" id="{4C69AF4E-BC79-4ACA-8014-00664E67459C}"/>
              </a:ext>
            </a:extLst>
          </p:cNvPr>
          <p:cNvPicPr>
            <a:picLocks noChangeAspect="1"/>
          </p:cNvPicPr>
          <p:nvPr/>
        </p:nvPicPr>
        <p:blipFill>
          <a:blip r:embed="rId2"/>
          <a:stretch>
            <a:fillRect/>
          </a:stretch>
        </p:blipFill>
        <p:spPr>
          <a:xfrm>
            <a:off x="0" y="1166853"/>
            <a:ext cx="11755120" cy="5276629"/>
          </a:xfrm>
          <a:prstGeom prst="rect">
            <a:avLst/>
          </a:prstGeom>
        </p:spPr>
      </p:pic>
      <p:sp>
        <p:nvSpPr>
          <p:cNvPr id="10" name="Rectangle 9">
            <a:extLst>
              <a:ext uri="{FF2B5EF4-FFF2-40B4-BE49-F238E27FC236}">
                <a16:creationId xmlns:a16="http://schemas.microsoft.com/office/drawing/2014/main" id="{7DB0E89F-1EA6-4FD4-BEEB-917A4DF84849}"/>
              </a:ext>
            </a:extLst>
          </p:cNvPr>
          <p:cNvSpPr/>
          <p:nvPr/>
        </p:nvSpPr>
        <p:spPr>
          <a:xfrm>
            <a:off x="3061025" y="5954946"/>
            <a:ext cx="7527285" cy="5785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851A16-91DD-4A2D-AF2E-536062B27FDA}"/>
              </a:ext>
            </a:extLst>
          </p:cNvPr>
          <p:cNvSpPr/>
          <p:nvPr/>
        </p:nvSpPr>
        <p:spPr>
          <a:xfrm>
            <a:off x="8524460" y="1656351"/>
            <a:ext cx="2063850" cy="3844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64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2A49-B48F-4278-9C86-B044A693B599}"/>
              </a:ext>
            </a:extLst>
          </p:cNvPr>
          <p:cNvSpPr>
            <a:spLocks noGrp="1"/>
          </p:cNvSpPr>
          <p:nvPr>
            <p:ph type="title"/>
          </p:nvPr>
        </p:nvSpPr>
        <p:spPr>
          <a:xfrm>
            <a:off x="838200" y="18255"/>
            <a:ext cx="10515600" cy="1325563"/>
          </a:xfrm>
        </p:spPr>
        <p:txBody>
          <a:bodyPr/>
          <a:lstStyle/>
          <a:p>
            <a:r>
              <a:rPr lang="en-US" dirty="0"/>
              <a:t>Satcom Direct Government Awards</a:t>
            </a:r>
          </a:p>
        </p:txBody>
      </p:sp>
      <p:sp>
        <p:nvSpPr>
          <p:cNvPr id="3" name="Content Placeholder 2">
            <a:extLst>
              <a:ext uri="{FF2B5EF4-FFF2-40B4-BE49-F238E27FC236}">
                <a16:creationId xmlns:a16="http://schemas.microsoft.com/office/drawing/2014/main" id="{7BCF4113-F22C-4DEE-81B9-714C760B006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9203318-ADBB-4EB6-9993-E77EB70A3A9B}"/>
              </a:ext>
            </a:extLst>
          </p:cNvPr>
          <p:cNvPicPr>
            <a:picLocks noChangeAspect="1"/>
          </p:cNvPicPr>
          <p:nvPr/>
        </p:nvPicPr>
        <p:blipFill>
          <a:blip r:embed="rId2"/>
          <a:stretch>
            <a:fillRect/>
          </a:stretch>
        </p:blipFill>
        <p:spPr>
          <a:xfrm>
            <a:off x="314960" y="907332"/>
            <a:ext cx="5048250" cy="1556707"/>
          </a:xfrm>
          <a:prstGeom prst="rect">
            <a:avLst/>
          </a:prstGeom>
        </p:spPr>
      </p:pic>
      <p:pic>
        <p:nvPicPr>
          <p:cNvPr id="5" name="Picture 4">
            <a:extLst>
              <a:ext uri="{FF2B5EF4-FFF2-40B4-BE49-F238E27FC236}">
                <a16:creationId xmlns:a16="http://schemas.microsoft.com/office/drawing/2014/main" id="{DB4A831F-B528-4D78-893A-C858E4B38446}"/>
              </a:ext>
            </a:extLst>
          </p:cNvPr>
          <p:cNvPicPr>
            <a:picLocks noChangeAspect="1"/>
          </p:cNvPicPr>
          <p:nvPr/>
        </p:nvPicPr>
        <p:blipFill>
          <a:blip r:embed="rId3"/>
          <a:stretch>
            <a:fillRect/>
          </a:stretch>
        </p:blipFill>
        <p:spPr>
          <a:xfrm>
            <a:off x="514985" y="2345016"/>
            <a:ext cx="8439150" cy="3924300"/>
          </a:xfrm>
          <a:prstGeom prst="rect">
            <a:avLst/>
          </a:prstGeom>
        </p:spPr>
      </p:pic>
      <p:sp>
        <p:nvSpPr>
          <p:cNvPr id="6" name="Rectangle 5">
            <a:extLst>
              <a:ext uri="{FF2B5EF4-FFF2-40B4-BE49-F238E27FC236}">
                <a16:creationId xmlns:a16="http://schemas.microsoft.com/office/drawing/2014/main" id="{87937788-33B8-423B-B937-DD56CB45A7E4}"/>
              </a:ext>
            </a:extLst>
          </p:cNvPr>
          <p:cNvSpPr/>
          <p:nvPr/>
        </p:nvSpPr>
        <p:spPr>
          <a:xfrm>
            <a:off x="1262705" y="5690786"/>
            <a:ext cx="7527285" cy="5785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47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3E95-5E29-4EF9-ADE1-26EC9B2545CD}"/>
              </a:ext>
            </a:extLst>
          </p:cNvPr>
          <p:cNvSpPr>
            <a:spLocks noGrp="1"/>
          </p:cNvSpPr>
          <p:nvPr>
            <p:ph type="title"/>
          </p:nvPr>
        </p:nvSpPr>
        <p:spPr>
          <a:xfrm>
            <a:off x="838200" y="18255"/>
            <a:ext cx="10515600" cy="1325563"/>
          </a:xfrm>
        </p:spPr>
        <p:txBody>
          <a:bodyPr/>
          <a:lstStyle/>
          <a:p>
            <a:r>
              <a:rPr lang="en-US" dirty="0"/>
              <a:t>Satcom Direct Government Awards</a:t>
            </a:r>
          </a:p>
        </p:txBody>
      </p:sp>
      <p:pic>
        <p:nvPicPr>
          <p:cNvPr id="4" name="Content Placeholder 3">
            <a:extLst>
              <a:ext uri="{FF2B5EF4-FFF2-40B4-BE49-F238E27FC236}">
                <a16:creationId xmlns:a16="http://schemas.microsoft.com/office/drawing/2014/main" id="{334A84D4-37D1-40EE-A5C0-BD52C739DE64}"/>
              </a:ext>
            </a:extLst>
          </p:cNvPr>
          <p:cNvPicPr>
            <a:picLocks noGrp="1" noChangeAspect="1"/>
          </p:cNvPicPr>
          <p:nvPr>
            <p:ph idx="1"/>
          </p:nvPr>
        </p:nvPicPr>
        <p:blipFill>
          <a:blip r:embed="rId2"/>
          <a:stretch>
            <a:fillRect/>
          </a:stretch>
        </p:blipFill>
        <p:spPr>
          <a:xfrm>
            <a:off x="0" y="1028763"/>
            <a:ext cx="9083232" cy="1724597"/>
          </a:xfrm>
          <a:prstGeom prst="rect">
            <a:avLst/>
          </a:prstGeom>
        </p:spPr>
      </p:pic>
      <p:pic>
        <p:nvPicPr>
          <p:cNvPr id="5" name="Picture 4">
            <a:extLst>
              <a:ext uri="{FF2B5EF4-FFF2-40B4-BE49-F238E27FC236}">
                <a16:creationId xmlns:a16="http://schemas.microsoft.com/office/drawing/2014/main" id="{11D9410C-D35A-4234-97FC-EE2769E29212}"/>
              </a:ext>
            </a:extLst>
          </p:cNvPr>
          <p:cNvPicPr>
            <a:picLocks noChangeAspect="1"/>
          </p:cNvPicPr>
          <p:nvPr/>
        </p:nvPicPr>
        <p:blipFill>
          <a:blip r:embed="rId3"/>
          <a:stretch>
            <a:fillRect/>
          </a:stretch>
        </p:blipFill>
        <p:spPr>
          <a:xfrm>
            <a:off x="0" y="2808562"/>
            <a:ext cx="9083232" cy="476949"/>
          </a:xfrm>
          <a:prstGeom prst="rect">
            <a:avLst/>
          </a:prstGeom>
        </p:spPr>
      </p:pic>
      <p:pic>
        <p:nvPicPr>
          <p:cNvPr id="6" name="Picture 5">
            <a:extLst>
              <a:ext uri="{FF2B5EF4-FFF2-40B4-BE49-F238E27FC236}">
                <a16:creationId xmlns:a16="http://schemas.microsoft.com/office/drawing/2014/main" id="{B3895268-1240-4B34-9458-18D5F59BE06D}"/>
              </a:ext>
            </a:extLst>
          </p:cNvPr>
          <p:cNvPicPr>
            <a:picLocks noChangeAspect="1"/>
          </p:cNvPicPr>
          <p:nvPr/>
        </p:nvPicPr>
        <p:blipFill>
          <a:blip r:embed="rId4"/>
          <a:stretch>
            <a:fillRect/>
          </a:stretch>
        </p:blipFill>
        <p:spPr>
          <a:xfrm>
            <a:off x="0" y="3269859"/>
            <a:ext cx="9083232" cy="560106"/>
          </a:xfrm>
          <a:prstGeom prst="rect">
            <a:avLst/>
          </a:prstGeom>
        </p:spPr>
      </p:pic>
      <p:pic>
        <p:nvPicPr>
          <p:cNvPr id="3" name="Picture 2">
            <a:extLst>
              <a:ext uri="{FF2B5EF4-FFF2-40B4-BE49-F238E27FC236}">
                <a16:creationId xmlns:a16="http://schemas.microsoft.com/office/drawing/2014/main" id="{F9257AC9-C72D-456E-B3BB-AE6950D9873E}"/>
              </a:ext>
            </a:extLst>
          </p:cNvPr>
          <p:cNvPicPr>
            <a:picLocks noChangeAspect="1"/>
          </p:cNvPicPr>
          <p:nvPr/>
        </p:nvPicPr>
        <p:blipFill>
          <a:blip r:embed="rId5"/>
          <a:stretch>
            <a:fillRect/>
          </a:stretch>
        </p:blipFill>
        <p:spPr>
          <a:xfrm>
            <a:off x="1193533" y="3829965"/>
            <a:ext cx="8940616" cy="2959344"/>
          </a:xfrm>
          <a:prstGeom prst="rect">
            <a:avLst/>
          </a:prstGeom>
        </p:spPr>
      </p:pic>
    </p:spTree>
    <p:extLst>
      <p:ext uri="{BB962C8B-B14F-4D97-AF65-F5344CB8AC3E}">
        <p14:creationId xmlns:p14="http://schemas.microsoft.com/office/powerpoint/2010/main" val="284941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2824-7AE1-4C68-84B3-C23169FD5823}"/>
              </a:ext>
            </a:extLst>
          </p:cNvPr>
          <p:cNvSpPr>
            <a:spLocks noGrp="1"/>
          </p:cNvSpPr>
          <p:nvPr>
            <p:ph type="title"/>
          </p:nvPr>
        </p:nvSpPr>
        <p:spPr>
          <a:xfrm>
            <a:off x="404261" y="182245"/>
            <a:ext cx="10949539" cy="1325563"/>
          </a:xfrm>
        </p:spPr>
        <p:txBody>
          <a:bodyPr/>
          <a:lstStyle/>
          <a:p>
            <a:r>
              <a:rPr lang="en-US" b="1" dirty="0"/>
              <a:t>Inmarsat Service </a:t>
            </a:r>
            <a:r>
              <a:rPr lang="en-US" b="1" dirty="0" err="1"/>
              <a:t>Swiftbroadband</a:t>
            </a:r>
            <a:r>
              <a:rPr lang="en-US" b="1" dirty="0"/>
              <a:t> (SBB) Overview</a:t>
            </a:r>
            <a:endParaRPr lang="en-US" dirty="0"/>
          </a:p>
        </p:txBody>
      </p:sp>
      <p:sp>
        <p:nvSpPr>
          <p:cNvPr id="3" name="Content Placeholder 2">
            <a:extLst>
              <a:ext uri="{FF2B5EF4-FFF2-40B4-BE49-F238E27FC236}">
                <a16:creationId xmlns:a16="http://schemas.microsoft.com/office/drawing/2014/main" id="{B95A1E70-8981-4406-B88B-8F8F429727A3}"/>
              </a:ext>
            </a:extLst>
          </p:cNvPr>
          <p:cNvSpPr>
            <a:spLocks noGrp="1"/>
          </p:cNvSpPr>
          <p:nvPr>
            <p:ph idx="1"/>
          </p:nvPr>
        </p:nvSpPr>
        <p:spPr>
          <a:xfrm>
            <a:off x="404262" y="1507808"/>
            <a:ext cx="11383478" cy="5075872"/>
          </a:xfrm>
        </p:spPr>
        <p:txBody>
          <a:bodyPr>
            <a:normAutofit fontScale="92500" lnSpcReduction="20000"/>
          </a:bodyPr>
          <a:lstStyle/>
          <a:p>
            <a:r>
              <a:rPr lang="en-US" dirty="0"/>
              <a:t>Hardware – Satcom direct router</a:t>
            </a:r>
          </a:p>
          <a:p>
            <a:r>
              <a:rPr lang="en-US" dirty="0"/>
              <a:t>Throughput - 432kbps per channel</a:t>
            </a:r>
          </a:p>
          <a:p>
            <a:r>
              <a:rPr lang="en-US" dirty="0"/>
              <a:t>Year Introduced – ~2008</a:t>
            </a:r>
          </a:p>
          <a:p>
            <a:r>
              <a:rPr lang="en-US" dirty="0"/>
              <a:t>The channels </a:t>
            </a:r>
            <a:r>
              <a:rPr lang="en-US" dirty="0" err="1"/>
              <a:t>Skybond</a:t>
            </a:r>
            <a:r>
              <a:rPr lang="en-US" dirty="0"/>
              <a:t>, bonds and aggregates</a:t>
            </a:r>
          </a:p>
          <a:p>
            <a:r>
              <a:rPr lang="en-US" dirty="0"/>
              <a:t>provided over a constellation of three Inmarsat 4 (I-4) satellites</a:t>
            </a:r>
          </a:p>
          <a:p>
            <a:r>
              <a:rPr lang="en-US" dirty="0"/>
              <a:t>IP-based packet-switched service offering 'always-on' data. </a:t>
            </a:r>
            <a:r>
              <a:rPr lang="en-US" dirty="0" err="1">
                <a:solidFill>
                  <a:schemeClr val="dk1"/>
                </a:solidFill>
              </a:rPr>
              <a:t>SwiftBroadband</a:t>
            </a:r>
            <a:r>
              <a:rPr lang="en-US" dirty="0">
                <a:solidFill>
                  <a:schemeClr val="dk1"/>
                </a:solidFill>
              </a:rPr>
              <a:t> will allow for a combination of packet switched services to run concurrently. For example, a streaming class can be used for video conferencing or used by an application while internet browsing and sending emails is also happening in the background over contended IP.</a:t>
            </a:r>
          </a:p>
          <a:p>
            <a:r>
              <a:rPr lang="en-US" dirty="0"/>
              <a:t>This is the same model that terrestrial broadband services use and for the end user this means that the performance experienced will vary depending on the number of users transferring data at any given point in time. Inmarsat allow up to for channels to be used per aircraft.</a:t>
            </a:r>
          </a:p>
          <a:p>
            <a:endParaRPr lang="en-US" dirty="0"/>
          </a:p>
        </p:txBody>
      </p:sp>
    </p:spTree>
    <p:extLst>
      <p:ext uri="{BB962C8B-B14F-4D97-AF65-F5344CB8AC3E}">
        <p14:creationId xmlns:p14="http://schemas.microsoft.com/office/powerpoint/2010/main" val="82751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12C7-2CA1-4EB5-AE64-8D55B205770D}"/>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031A3F8-DCAE-4D1D-A8BE-BD29D2E79FA6}"/>
              </a:ext>
            </a:extLst>
          </p:cNvPr>
          <p:cNvGraphicFramePr>
            <a:graphicFrameLocks noGrp="1"/>
          </p:cNvGraphicFramePr>
          <p:nvPr>
            <p:extLst>
              <p:ext uri="{D42A27DB-BD31-4B8C-83A1-F6EECF244321}">
                <p14:modId xmlns:p14="http://schemas.microsoft.com/office/powerpoint/2010/main" val="3633590821"/>
              </p:ext>
            </p:extLst>
          </p:nvPr>
        </p:nvGraphicFramePr>
        <p:xfrm>
          <a:off x="0" y="-4866"/>
          <a:ext cx="12244508" cy="8163570"/>
        </p:xfrm>
        <a:graphic>
          <a:graphicData uri="http://schemas.openxmlformats.org/drawingml/2006/table">
            <a:tbl>
              <a:tblPr firstRow="1" bandRow="1">
                <a:tableStyleId>{5C22544A-7EE6-4342-B048-85BDC9FD1C3A}</a:tableStyleId>
              </a:tblPr>
              <a:tblGrid>
                <a:gridCol w="2752825">
                  <a:extLst>
                    <a:ext uri="{9D8B030D-6E8A-4147-A177-3AD203B41FA5}">
                      <a16:colId xmlns:a16="http://schemas.microsoft.com/office/drawing/2014/main" val="2072097097"/>
                    </a:ext>
                  </a:extLst>
                </a:gridCol>
                <a:gridCol w="1876927">
                  <a:extLst>
                    <a:ext uri="{9D8B030D-6E8A-4147-A177-3AD203B41FA5}">
                      <a16:colId xmlns:a16="http://schemas.microsoft.com/office/drawing/2014/main" val="8866635"/>
                    </a:ext>
                  </a:extLst>
                </a:gridCol>
                <a:gridCol w="7614756">
                  <a:extLst>
                    <a:ext uri="{9D8B030D-6E8A-4147-A177-3AD203B41FA5}">
                      <a16:colId xmlns:a16="http://schemas.microsoft.com/office/drawing/2014/main" val="794509964"/>
                    </a:ext>
                  </a:extLst>
                </a:gridCol>
              </a:tblGrid>
              <a:tr h="381554">
                <a:tc>
                  <a:txBody>
                    <a:bodyPr/>
                    <a:lstStyle/>
                    <a:p>
                      <a:r>
                        <a:rPr lang="en-US" dirty="0"/>
                        <a:t>Service </a:t>
                      </a:r>
                    </a:p>
                  </a:txBody>
                  <a:tcPr/>
                </a:tc>
                <a:tc>
                  <a:txBody>
                    <a:bodyPr/>
                    <a:lstStyle/>
                    <a:p>
                      <a:r>
                        <a:rPr lang="en-US" dirty="0"/>
                        <a:t>Throughput </a:t>
                      </a:r>
                    </a:p>
                  </a:txBody>
                  <a:tcPr/>
                </a:tc>
                <a:tc>
                  <a:txBody>
                    <a:bodyPr/>
                    <a:lstStyle/>
                    <a:p>
                      <a:endParaRPr lang="en-US" dirty="0"/>
                    </a:p>
                  </a:txBody>
                  <a:tcPr/>
                </a:tc>
                <a:extLst>
                  <a:ext uri="{0D108BD9-81ED-4DB2-BD59-A6C34878D82A}">
                    <a16:rowId xmlns:a16="http://schemas.microsoft.com/office/drawing/2014/main" val="223028310"/>
                  </a:ext>
                </a:extLst>
              </a:tr>
              <a:tr h="65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Inmarsat - BGAN Converge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Hardware - </a:t>
                      </a:r>
                      <a:r>
                        <a:rPr lang="en-US" b="1" dirty="0" err="1"/>
                        <a:t>Cobham</a:t>
                      </a:r>
                      <a:r>
                        <a:rPr lang="en-US" b="1" dirty="0"/>
                        <a:t> SATCOM EXPLORER 710</a:t>
                      </a:r>
                    </a:p>
                  </a:txBody>
                  <a:tcPr/>
                </a:tc>
                <a:tc>
                  <a:txBody>
                    <a:bodyPr/>
                    <a:lstStyle/>
                    <a:p>
                      <a:r>
                        <a:rPr lang="en-US" dirty="0"/>
                        <a:t>800 kbps bi-directionally</a:t>
                      </a:r>
                    </a:p>
                  </a:txBody>
                  <a:tcPr/>
                </a:tc>
                <a:tc>
                  <a:txBody>
                    <a:bodyPr/>
                    <a:lstStyle/>
                    <a:p>
                      <a:r>
                        <a:rPr lang="en-US" dirty="0"/>
                        <a:t>uses reliable commercial BGAN channel bonding to deliver high-speed, secure mission-critical communications</a:t>
                      </a:r>
                    </a:p>
                  </a:txBody>
                  <a:tcPr/>
                </a:tc>
                <a:extLst>
                  <a:ext uri="{0D108BD9-81ED-4DB2-BD59-A6C34878D82A}">
                    <a16:rowId xmlns:a16="http://schemas.microsoft.com/office/drawing/2014/main" val="747533784"/>
                  </a:ext>
                </a:extLst>
              </a:tr>
              <a:tr h="65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Inmarasat</a:t>
                      </a:r>
                      <a:r>
                        <a:rPr lang="en-US" b="1" dirty="0"/>
                        <a:t> Service - BGAN HDR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Hardware - </a:t>
                      </a:r>
                      <a:r>
                        <a:rPr lang="en-US" b="1" dirty="0" err="1"/>
                        <a:t>Cobham</a:t>
                      </a:r>
                      <a:r>
                        <a:rPr lang="en-US" b="1" dirty="0"/>
                        <a:t> SATCOM EXPLORER 710</a:t>
                      </a:r>
                    </a:p>
                  </a:txBody>
                  <a:tcPr/>
                </a:tc>
                <a:tc>
                  <a:txBody>
                    <a:bodyPr/>
                    <a:lstStyle/>
                    <a:p>
                      <a:r>
                        <a:rPr lang="en-US" dirty="0"/>
                        <a:t>1Mbps</a:t>
                      </a:r>
                    </a:p>
                  </a:txBody>
                  <a:tcPr/>
                </a:tc>
                <a:tc>
                  <a:txBody>
                    <a:bodyPr/>
                    <a:lstStyle/>
                    <a:p>
                      <a:r>
                        <a:rPr lang="en-US" dirty="0"/>
                        <a:t>You can double the streaming rates by bonding two terminals together, enabling connection speeds over 1Mbps, which was previously only possible on a VSAT uplink.</a:t>
                      </a:r>
                    </a:p>
                    <a:p>
                      <a:r>
                        <a:rPr lang="en-US" dirty="0" err="1"/>
                        <a:t>Cobham's</a:t>
                      </a:r>
                      <a:r>
                        <a:rPr lang="en-US" dirty="0"/>
                        <a:t> small and light EXPLORER 710 is a plug-and-play device. It features a built-in bonding capability, enabling connection speeds of more than 1Mbps – previously only possible on a VSAT uplink.</a:t>
                      </a:r>
                    </a:p>
                  </a:txBody>
                  <a:tcPr/>
                </a:tc>
                <a:extLst>
                  <a:ext uri="{0D108BD9-81ED-4DB2-BD59-A6C34878D82A}">
                    <a16:rowId xmlns:a16="http://schemas.microsoft.com/office/drawing/2014/main" val="4032673419"/>
                  </a:ext>
                </a:extLst>
              </a:tr>
              <a:tr h="1223064">
                <a:tc>
                  <a:txBody>
                    <a:bodyPr/>
                    <a:lstStyle/>
                    <a:p>
                      <a:r>
                        <a:rPr lang="en-US" dirty="0"/>
                        <a:t>Satcom Direct - </a:t>
                      </a:r>
                      <a:r>
                        <a:rPr lang="en-US" dirty="0" err="1"/>
                        <a:t>SkyBond</a:t>
                      </a:r>
                      <a:endParaRPr lang="en-US" dirty="0"/>
                    </a:p>
                  </a:txBody>
                  <a:tcPr>
                    <a:solidFill>
                      <a:schemeClr val="accent2">
                        <a:lumMod val="20000"/>
                        <a:lumOff val="80000"/>
                      </a:schemeClr>
                    </a:solidFill>
                  </a:tcPr>
                </a:tc>
                <a:tc>
                  <a:txBody>
                    <a:bodyPr/>
                    <a:lstStyle/>
                    <a:p>
                      <a:r>
                        <a:rPr lang="en-US" dirty="0"/>
                        <a:t>1.4 </a:t>
                      </a:r>
                      <a:r>
                        <a:rPr lang="en-US" dirty="0" err="1"/>
                        <a:t>mbps</a:t>
                      </a:r>
                      <a:endParaRPr lang="en-US" dirty="0"/>
                    </a:p>
                  </a:txBody>
                  <a:tcPr>
                    <a:solidFill>
                      <a:schemeClr val="accent2">
                        <a:lumMod val="20000"/>
                        <a:lumOff val="80000"/>
                      </a:schemeClr>
                    </a:solidFill>
                  </a:tcPr>
                </a:tc>
                <a:tc>
                  <a:txBody>
                    <a:bodyPr/>
                    <a:lstStyle/>
                    <a:p>
                      <a:r>
                        <a:rPr lang="en-US" dirty="0"/>
                        <a:t>can aggregate up to four channels together, providing a larger data pipe delivers fast inflight data speeds worldwide by combining multiple streaming channels from Inmarsat’s </a:t>
                      </a:r>
                      <a:r>
                        <a:rPr lang="en-US" dirty="0" err="1"/>
                        <a:t>SwiftBroadband</a:t>
                      </a:r>
                      <a:r>
                        <a:rPr lang="en-US" dirty="0"/>
                        <a:t> service</a:t>
                      </a:r>
                    </a:p>
                  </a:txBody>
                  <a:tcPr>
                    <a:solidFill>
                      <a:schemeClr val="accent2">
                        <a:lumMod val="20000"/>
                        <a:lumOff val="80000"/>
                      </a:schemeClr>
                    </a:solidFill>
                  </a:tcPr>
                </a:tc>
                <a:extLst>
                  <a:ext uri="{0D108BD9-81ED-4DB2-BD59-A6C34878D82A}">
                    <a16:rowId xmlns:a16="http://schemas.microsoft.com/office/drawing/2014/main" val="3084965628"/>
                  </a:ext>
                </a:extLst>
              </a:tr>
              <a:tr h="1529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Inmarsat – </a:t>
                      </a:r>
                      <a:r>
                        <a:rPr lang="en-US" b="1" dirty="0" err="1"/>
                        <a:t>SwiftBroadband</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SkyBondSM</a:t>
                      </a:r>
                      <a:r>
                        <a:rPr lang="en-US" sz="1800" kern="1200" dirty="0">
                          <a:solidFill>
                            <a:schemeClr val="dk1"/>
                          </a:solidFill>
                          <a:effectLst/>
                          <a:latin typeface="+mn-lt"/>
                          <a:ea typeface="+mn-ea"/>
                          <a:cs typeface="+mn-cs"/>
                        </a:rPr>
                        <a:t> (Satcom direct) streaming combines up to 4 channels for speeds up to 1.4 </a:t>
                      </a:r>
                      <a:r>
                        <a:rPr lang="en-US" sz="1800" kern="1200" dirty="0" err="1">
                          <a:solidFill>
                            <a:schemeClr val="dk1"/>
                          </a:solidFill>
                          <a:effectLst/>
                          <a:latin typeface="+mn-lt"/>
                          <a:ea typeface="+mn-ea"/>
                          <a:cs typeface="+mn-cs"/>
                        </a:rPr>
                        <a:t>mbps</a:t>
                      </a:r>
                      <a:endParaRPr lang="en-US" b="1" dirty="0"/>
                    </a:p>
                  </a:txBody>
                  <a:tcPr>
                    <a:solidFill>
                      <a:schemeClr val="accent2">
                        <a:lumMod val="40000"/>
                        <a:lumOff val="60000"/>
                      </a:schemeClr>
                    </a:solidFill>
                  </a:tcPr>
                </a:tc>
                <a:tc>
                  <a:txBody>
                    <a:bodyPr/>
                    <a:lstStyle/>
                    <a:p>
                      <a:r>
                        <a:rPr lang="en-US" dirty="0"/>
                        <a:t>432kbps per channel</a:t>
                      </a:r>
                    </a:p>
                  </a:txBody>
                  <a:tcPr>
                    <a:solidFill>
                      <a:schemeClr val="accent2">
                        <a:lumMod val="40000"/>
                        <a:lumOff val="60000"/>
                      </a:schemeClr>
                    </a:solidFill>
                  </a:tcPr>
                </a:tc>
                <a:tc>
                  <a:txBody>
                    <a:bodyPr/>
                    <a:lstStyle/>
                    <a:p>
                      <a:r>
                        <a:rPr lang="en-US" dirty="0"/>
                        <a:t>IP-based packet-switched service offering 'always-on' data. </a:t>
                      </a:r>
                      <a:r>
                        <a:rPr lang="en-US" sz="1800" kern="1200" dirty="0" err="1">
                          <a:solidFill>
                            <a:schemeClr val="dk1"/>
                          </a:solidFill>
                          <a:effectLst/>
                          <a:latin typeface="+mn-lt"/>
                          <a:ea typeface="+mn-ea"/>
                          <a:cs typeface="+mn-cs"/>
                        </a:rPr>
                        <a:t>SwiftBroadband</a:t>
                      </a:r>
                      <a:r>
                        <a:rPr lang="en-US" sz="1800" kern="1200" dirty="0">
                          <a:solidFill>
                            <a:schemeClr val="dk1"/>
                          </a:solidFill>
                          <a:effectLst/>
                          <a:latin typeface="+mn-lt"/>
                          <a:ea typeface="+mn-ea"/>
                          <a:cs typeface="+mn-cs"/>
                        </a:rPr>
                        <a:t> will allow for a combination of packet switched services to run concurrently. For example, a streaming class can be used for video conferencing or used by an application while internet browsing and sending emails is also happening in the background over contended IP.</a:t>
                      </a:r>
                      <a:endParaRPr lang="en-US" dirty="0"/>
                    </a:p>
                  </a:txBody>
                  <a:tcPr>
                    <a:solidFill>
                      <a:schemeClr val="accent2">
                        <a:lumMod val="40000"/>
                        <a:lumOff val="60000"/>
                      </a:schemeClr>
                    </a:solidFill>
                  </a:tcPr>
                </a:tc>
                <a:extLst>
                  <a:ext uri="{0D108BD9-81ED-4DB2-BD59-A6C34878D82A}">
                    <a16:rowId xmlns:a16="http://schemas.microsoft.com/office/drawing/2014/main" val="446912295"/>
                  </a:ext>
                </a:extLst>
              </a:tr>
              <a:tr h="381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Inmarsat - Global Xpress </a:t>
                      </a:r>
                    </a:p>
                  </a:txBody>
                  <a:tcPr/>
                </a:tc>
                <a:tc>
                  <a:txBody>
                    <a:bodyPr/>
                    <a:lstStyle/>
                    <a:p>
                      <a:r>
                        <a:rPr lang="en-US" sz="1800" kern="1200" dirty="0">
                          <a:solidFill>
                            <a:schemeClr val="dk1"/>
                          </a:solidFill>
                          <a:effectLst/>
                          <a:latin typeface="+mn-lt"/>
                          <a:ea typeface="+mn-ea"/>
                          <a:cs typeface="+mn-cs"/>
                        </a:rPr>
                        <a:t>50Mbps downlink</a:t>
                      </a:r>
                    </a:p>
                    <a:p>
                      <a:r>
                        <a:rPr lang="en-US" sz="1800" kern="1200" dirty="0">
                          <a:solidFill>
                            <a:schemeClr val="dk1"/>
                          </a:solidFill>
                          <a:effectLst/>
                          <a:latin typeface="+mn-lt"/>
                          <a:ea typeface="+mn-ea"/>
                          <a:cs typeface="+mn-cs"/>
                        </a:rPr>
                        <a:t>5Mbps uplink</a:t>
                      </a:r>
                      <a:endParaRPr lang="en-US" dirty="0"/>
                    </a:p>
                  </a:txBody>
                  <a:tcPr/>
                </a:tc>
                <a:tc>
                  <a:txBody>
                    <a:bodyPr/>
                    <a:lstStyle/>
                    <a:p>
                      <a:r>
                        <a:rPr lang="en-US" dirty="0"/>
                        <a:t>Inmarsat Global Xpress Interoperable with MILSATCOM </a:t>
                      </a:r>
                      <a:r>
                        <a:rPr lang="en-US" b="1" dirty="0"/>
                        <a:t>Ka-band</a:t>
                      </a:r>
                    </a:p>
                  </a:txBody>
                  <a:tcPr/>
                </a:tc>
                <a:extLst>
                  <a:ext uri="{0D108BD9-81ED-4DB2-BD59-A6C34878D82A}">
                    <a16:rowId xmlns:a16="http://schemas.microsoft.com/office/drawing/2014/main" val="3664841928"/>
                  </a:ext>
                </a:extLst>
              </a:tr>
              <a:tr h="381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Satcom Direct Router (SDR™) - Hardware</a:t>
                      </a:r>
                    </a:p>
                  </a:txBody>
                  <a:tcPr/>
                </a:tc>
                <a:tc>
                  <a:txBody>
                    <a:bodyPr/>
                    <a:lstStyle/>
                    <a:p>
                      <a:r>
                        <a:rPr lang="en-US" sz="1800" kern="1200" dirty="0">
                          <a:solidFill>
                            <a:schemeClr val="dk1"/>
                          </a:solidFill>
                          <a:effectLst/>
                          <a:latin typeface="+mn-lt"/>
                          <a:ea typeface="+mn-ea"/>
                          <a:cs typeface="+mn-cs"/>
                        </a:rPr>
                        <a:t>L-Band, Ku-Band, Ka-Band, X-Band, and ATG communications</a:t>
                      </a:r>
                      <a:endParaRPr lang="en-US" dirty="0"/>
                    </a:p>
                  </a:txBody>
                  <a:tcPr/>
                </a:tc>
                <a:tc>
                  <a:txBody>
                    <a:bodyPr/>
                    <a:lstStyle/>
                    <a:p>
                      <a:r>
                        <a:rPr lang="en-US" dirty="0"/>
                        <a:t>It automatically selects the preferred connection and keeps it updated continuously. It is loaded with services that compress and cache data, so that you have maximum bandwidth for the transmission of information. The SDR is so smart, that when it senses the aircraft is on the ground, it seamlessly switches from a satellite network to 3G service, maintaining your connection continuously as you switch from terrestrial to airborne networks and back.</a:t>
                      </a:r>
                    </a:p>
                  </a:txBody>
                  <a:tcPr/>
                </a:tc>
                <a:extLst>
                  <a:ext uri="{0D108BD9-81ED-4DB2-BD59-A6C34878D82A}">
                    <a16:rowId xmlns:a16="http://schemas.microsoft.com/office/drawing/2014/main" val="3507305380"/>
                  </a:ext>
                </a:extLst>
              </a:tr>
            </a:tbl>
          </a:graphicData>
        </a:graphic>
      </p:graphicFrame>
      <p:sp>
        <p:nvSpPr>
          <p:cNvPr id="6" name="Rectangle 5">
            <a:extLst>
              <a:ext uri="{FF2B5EF4-FFF2-40B4-BE49-F238E27FC236}">
                <a16:creationId xmlns:a16="http://schemas.microsoft.com/office/drawing/2014/main" id="{7030B268-E502-433A-B125-5673A55CCB99}"/>
              </a:ext>
            </a:extLst>
          </p:cNvPr>
          <p:cNvSpPr/>
          <p:nvPr/>
        </p:nvSpPr>
        <p:spPr>
          <a:xfrm>
            <a:off x="107479" y="8075947"/>
            <a:ext cx="9830603" cy="369332"/>
          </a:xfrm>
          <a:prstGeom prst="rect">
            <a:avLst/>
          </a:prstGeom>
        </p:spPr>
        <p:txBody>
          <a:bodyPr wrap="square">
            <a:spAutoFit/>
          </a:bodyPr>
          <a:lstStyle/>
          <a:p>
            <a:r>
              <a:rPr lang="en-US" dirty="0"/>
              <a:t>https://www.inmarsat.com/news/bgan-converge-offers-higher-data-rates-for-mission-critical-comms/</a:t>
            </a:r>
          </a:p>
        </p:txBody>
      </p:sp>
      <p:sp>
        <p:nvSpPr>
          <p:cNvPr id="7" name="Rectangle 6">
            <a:extLst>
              <a:ext uri="{FF2B5EF4-FFF2-40B4-BE49-F238E27FC236}">
                <a16:creationId xmlns:a16="http://schemas.microsoft.com/office/drawing/2014/main" id="{69B49AF9-4C6D-4847-89D5-228A783A2BC4}"/>
              </a:ext>
            </a:extLst>
          </p:cNvPr>
          <p:cNvSpPr/>
          <p:nvPr/>
        </p:nvSpPr>
        <p:spPr>
          <a:xfrm>
            <a:off x="-105878" y="8364640"/>
            <a:ext cx="12612303" cy="369332"/>
          </a:xfrm>
          <a:prstGeom prst="rect">
            <a:avLst/>
          </a:prstGeom>
        </p:spPr>
        <p:txBody>
          <a:bodyPr wrap="square">
            <a:spAutoFit/>
          </a:bodyPr>
          <a:lstStyle/>
          <a:p>
            <a:r>
              <a:rPr lang="en-US" dirty="0"/>
              <a:t>https://www.ainonline.com/aviation-news/business-aviation/2015-11-04/satcom-direct-sets-gold-standard-connectivity</a:t>
            </a:r>
          </a:p>
        </p:txBody>
      </p:sp>
      <p:sp>
        <p:nvSpPr>
          <p:cNvPr id="8" name="Rectangle 7">
            <a:extLst>
              <a:ext uri="{FF2B5EF4-FFF2-40B4-BE49-F238E27FC236}">
                <a16:creationId xmlns:a16="http://schemas.microsoft.com/office/drawing/2014/main" id="{6EAE5760-9C90-4CBB-9C4E-B167F09AA263}"/>
              </a:ext>
            </a:extLst>
          </p:cNvPr>
          <p:cNvSpPr/>
          <p:nvPr/>
        </p:nvSpPr>
        <p:spPr>
          <a:xfrm>
            <a:off x="107479" y="9147903"/>
            <a:ext cx="6110006" cy="369332"/>
          </a:xfrm>
          <a:prstGeom prst="rect">
            <a:avLst/>
          </a:prstGeom>
        </p:spPr>
        <p:txBody>
          <a:bodyPr wrap="none">
            <a:spAutoFit/>
          </a:bodyPr>
          <a:lstStyle/>
          <a:p>
            <a:r>
              <a:rPr lang="en-US" dirty="0"/>
              <a:t>https://www.inmarsat.com/service-collection/swiftbroadband/</a:t>
            </a:r>
          </a:p>
        </p:txBody>
      </p:sp>
      <p:sp>
        <p:nvSpPr>
          <p:cNvPr id="9" name="Rectangle 8">
            <a:extLst>
              <a:ext uri="{FF2B5EF4-FFF2-40B4-BE49-F238E27FC236}">
                <a16:creationId xmlns:a16="http://schemas.microsoft.com/office/drawing/2014/main" id="{041E77C0-8C34-44ED-AE9A-0C03865A1DB7}"/>
              </a:ext>
            </a:extLst>
          </p:cNvPr>
          <p:cNvSpPr/>
          <p:nvPr/>
        </p:nvSpPr>
        <p:spPr>
          <a:xfrm>
            <a:off x="-105878" y="8649097"/>
            <a:ext cx="12206006" cy="369332"/>
          </a:xfrm>
          <a:prstGeom prst="rect">
            <a:avLst/>
          </a:prstGeom>
        </p:spPr>
        <p:txBody>
          <a:bodyPr wrap="square">
            <a:spAutoFit/>
          </a:bodyPr>
          <a:lstStyle/>
          <a:p>
            <a:r>
              <a:rPr lang="en-US" dirty="0"/>
              <a:t>https://www.inmarsat.com/wp-content/uploads/2013/10/Inmarsat_Introduction_to_SwiftBroadband.pdf</a:t>
            </a:r>
          </a:p>
        </p:txBody>
      </p:sp>
      <p:sp>
        <p:nvSpPr>
          <p:cNvPr id="10" name="Rectangle 9">
            <a:extLst>
              <a:ext uri="{FF2B5EF4-FFF2-40B4-BE49-F238E27FC236}">
                <a16:creationId xmlns:a16="http://schemas.microsoft.com/office/drawing/2014/main" id="{CB111A67-1D8C-40EB-B6DC-CD33423B6CC8}"/>
              </a:ext>
            </a:extLst>
          </p:cNvPr>
          <p:cNvSpPr/>
          <p:nvPr/>
        </p:nvSpPr>
        <p:spPr>
          <a:xfrm>
            <a:off x="9626029" y="8519094"/>
            <a:ext cx="10629499" cy="369332"/>
          </a:xfrm>
          <a:prstGeom prst="rect">
            <a:avLst/>
          </a:prstGeom>
        </p:spPr>
        <p:txBody>
          <a:bodyPr wrap="square">
            <a:spAutoFit/>
          </a:bodyPr>
          <a:lstStyle/>
          <a:p>
            <a:r>
              <a:rPr lang="en-US" dirty="0"/>
              <a:t>https://www.satcomdirect.com/wp-content/uploads/2019/01/inmarsat-swiftbroadband-spec-sheet.pdf</a:t>
            </a:r>
          </a:p>
        </p:txBody>
      </p:sp>
      <p:sp>
        <p:nvSpPr>
          <p:cNvPr id="11" name="Rectangle 10">
            <a:extLst>
              <a:ext uri="{FF2B5EF4-FFF2-40B4-BE49-F238E27FC236}">
                <a16:creationId xmlns:a16="http://schemas.microsoft.com/office/drawing/2014/main" id="{E1CDA08B-8791-4D60-8BE0-0A8EFA7DA144}"/>
              </a:ext>
            </a:extLst>
          </p:cNvPr>
          <p:cNvSpPr/>
          <p:nvPr/>
        </p:nvSpPr>
        <p:spPr>
          <a:xfrm>
            <a:off x="-205340" y="8362522"/>
            <a:ext cx="8348312" cy="369332"/>
          </a:xfrm>
          <a:prstGeom prst="rect">
            <a:avLst/>
          </a:prstGeom>
        </p:spPr>
        <p:txBody>
          <a:bodyPr wrap="square">
            <a:spAutoFit/>
          </a:bodyPr>
          <a:lstStyle/>
          <a:p>
            <a:r>
              <a:rPr lang="en-US" dirty="0"/>
              <a:t>https://www.satcomdirect.com/content/files/SDR_brochure_102116-2.pdf</a:t>
            </a:r>
          </a:p>
        </p:txBody>
      </p:sp>
    </p:spTree>
    <p:extLst>
      <p:ext uri="{BB962C8B-B14F-4D97-AF65-F5344CB8AC3E}">
        <p14:creationId xmlns:p14="http://schemas.microsoft.com/office/powerpoint/2010/main" val="252811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64E446-4130-43D1-AF17-4167E087692A}"/>
              </a:ext>
            </a:extLst>
          </p:cNvPr>
          <p:cNvGraphicFramePr>
            <a:graphicFrameLocks noGrp="1"/>
          </p:cNvGraphicFramePr>
          <p:nvPr/>
        </p:nvGraphicFramePr>
        <p:xfrm>
          <a:off x="-9625" y="0"/>
          <a:ext cx="11770627" cy="7498080"/>
        </p:xfrm>
        <a:graphic>
          <a:graphicData uri="http://schemas.openxmlformats.org/drawingml/2006/table">
            <a:tbl>
              <a:tblPr firstRow="1" bandRow="1">
                <a:tableStyleId>{5C22544A-7EE6-4342-B048-85BDC9FD1C3A}</a:tableStyleId>
              </a:tblPr>
              <a:tblGrid>
                <a:gridCol w="1250215">
                  <a:extLst>
                    <a:ext uri="{9D8B030D-6E8A-4147-A177-3AD203B41FA5}">
                      <a16:colId xmlns:a16="http://schemas.microsoft.com/office/drawing/2014/main" val="3216179753"/>
                    </a:ext>
                  </a:extLst>
                </a:gridCol>
                <a:gridCol w="2781701">
                  <a:extLst>
                    <a:ext uri="{9D8B030D-6E8A-4147-A177-3AD203B41FA5}">
                      <a16:colId xmlns:a16="http://schemas.microsoft.com/office/drawing/2014/main" val="338086930"/>
                    </a:ext>
                  </a:extLst>
                </a:gridCol>
                <a:gridCol w="1299410">
                  <a:extLst>
                    <a:ext uri="{9D8B030D-6E8A-4147-A177-3AD203B41FA5}">
                      <a16:colId xmlns:a16="http://schemas.microsoft.com/office/drawing/2014/main" val="106445052"/>
                    </a:ext>
                  </a:extLst>
                </a:gridCol>
                <a:gridCol w="933651">
                  <a:extLst>
                    <a:ext uri="{9D8B030D-6E8A-4147-A177-3AD203B41FA5}">
                      <a16:colId xmlns:a16="http://schemas.microsoft.com/office/drawing/2014/main" val="2211702760"/>
                    </a:ext>
                  </a:extLst>
                </a:gridCol>
                <a:gridCol w="1010653">
                  <a:extLst>
                    <a:ext uri="{9D8B030D-6E8A-4147-A177-3AD203B41FA5}">
                      <a16:colId xmlns:a16="http://schemas.microsoft.com/office/drawing/2014/main" val="2363831492"/>
                    </a:ext>
                  </a:extLst>
                </a:gridCol>
                <a:gridCol w="4494997">
                  <a:extLst>
                    <a:ext uri="{9D8B030D-6E8A-4147-A177-3AD203B41FA5}">
                      <a16:colId xmlns:a16="http://schemas.microsoft.com/office/drawing/2014/main" val="3756567827"/>
                    </a:ext>
                  </a:extLst>
                </a:gridCol>
              </a:tblGrid>
              <a:tr h="370840">
                <a:tc>
                  <a:txBody>
                    <a:bodyPr/>
                    <a:lstStyle/>
                    <a:p>
                      <a:r>
                        <a:rPr lang="en-US" dirty="0"/>
                        <a:t>Product </a:t>
                      </a:r>
                    </a:p>
                  </a:txBody>
                  <a:tcPr/>
                </a:tc>
                <a:tc>
                  <a:txBody>
                    <a:bodyPr/>
                    <a:lstStyle/>
                    <a:p>
                      <a:r>
                        <a:rPr lang="en-US" dirty="0"/>
                        <a:t>Band Used</a:t>
                      </a:r>
                    </a:p>
                  </a:txBody>
                  <a:tcPr/>
                </a:tc>
                <a:tc>
                  <a:txBody>
                    <a:bodyPr/>
                    <a:lstStyle/>
                    <a:p>
                      <a:r>
                        <a:rPr lang="en-US" dirty="0"/>
                        <a:t>Bandwidth</a:t>
                      </a:r>
                    </a:p>
                  </a:txBody>
                  <a:tcPr/>
                </a:tc>
                <a:tc>
                  <a:txBody>
                    <a:bodyPr/>
                    <a:lstStyle/>
                    <a:p>
                      <a:r>
                        <a:rPr lang="en-US" dirty="0"/>
                        <a:t>Unit Cost</a:t>
                      </a:r>
                    </a:p>
                  </a:txBody>
                  <a:tcPr/>
                </a:tc>
                <a:tc>
                  <a:txBody>
                    <a:bodyPr/>
                    <a:lstStyle/>
                    <a:p>
                      <a:r>
                        <a:rPr lang="en-US" dirty="0"/>
                        <a:t>Monthly Cost</a:t>
                      </a:r>
                    </a:p>
                  </a:txBody>
                  <a:tcPr/>
                </a:tc>
                <a:tc>
                  <a:txBody>
                    <a:bodyPr/>
                    <a:lstStyle/>
                    <a:p>
                      <a:r>
                        <a:rPr lang="en-US" dirty="0"/>
                        <a:t>Notes</a:t>
                      </a:r>
                    </a:p>
                  </a:txBody>
                  <a:tcPr/>
                </a:tc>
                <a:extLst>
                  <a:ext uri="{0D108BD9-81ED-4DB2-BD59-A6C34878D82A}">
                    <a16:rowId xmlns:a16="http://schemas.microsoft.com/office/drawing/2014/main" val="2861322923"/>
                  </a:ext>
                </a:extLst>
              </a:tr>
              <a:tr h="370840">
                <a:tc>
                  <a:txBody>
                    <a:bodyPr/>
                    <a:lstStyle/>
                    <a:p>
                      <a:r>
                        <a:rPr lang="en-US" dirty="0"/>
                        <a:t>Iridium Go!</a:t>
                      </a:r>
                    </a:p>
                  </a:txBody>
                  <a:tcPr/>
                </a:tc>
                <a:tc>
                  <a:txBody>
                    <a:bodyPr/>
                    <a:lstStyle/>
                    <a:p>
                      <a:r>
                        <a:rPr lang="en-US" dirty="0"/>
                        <a:t>Intersatellite and ground control links take place in the Ka-band frequencies. Telephone and messaging communications take place in the L-band frequencies.</a:t>
                      </a:r>
                    </a:p>
                  </a:txBody>
                  <a:tcPr/>
                </a:tc>
                <a:tc>
                  <a:txBody>
                    <a:bodyPr/>
                    <a:lstStyle/>
                    <a:p>
                      <a:r>
                        <a:rPr lang="en-US" dirty="0"/>
                        <a:t>Data speed up to 2.4 kbps</a:t>
                      </a:r>
                    </a:p>
                  </a:txBody>
                  <a:tcPr/>
                </a:tc>
                <a:tc>
                  <a:txBody>
                    <a:bodyPr/>
                    <a:lstStyle/>
                    <a:p>
                      <a:r>
                        <a:rPr lang="en-US" dirty="0"/>
                        <a:t>~$690</a:t>
                      </a:r>
                    </a:p>
                  </a:txBody>
                  <a:tcPr/>
                </a:tc>
                <a:tc>
                  <a:txBody>
                    <a:bodyPr/>
                    <a:lstStyle/>
                    <a:p>
                      <a:r>
                        <a:rPr lang="en-US" dirty="0"/>
                        <a:t>~$60</a:t>
                      </a:r>
                    </a:p>
                  </a:txBody>
                  <a:tcPr/>
                </a:tc>
                <a:tc>
                  <a:txBody>
                    <a:bodyPr/>
                    <a:lstStyle/>
                    <a:p>
                      <a:r>
                        <a:rPr lang="en-US" dirty="0"/>
                        <a:t>Email attachments of any size will take minute or hours to transfer, and a single webpage would take 5 to 10 minutes to load. Connectivity to the Internet with the Iridium Go should be considered an emergency backup solution</a:t>
                      </a:r>
                    </a:p>
                  </a:txBody>
                  <a:tcPr/>
                </a:tc>
                <a:extLst>
                  <a:ext uri="{0D108BD9-81ED-4DB2-BD59-A6C34878D82A}">
                    <a16:rowId xmlns:a16="http://schemas.microsoft.com/office/drawing/2014/main" val="4131619697"/>
                  </a:ext>
                </a:extLst>
              </a:tr>
              <a:tr h="370840">
                <a:tc>
                  <a:txBody>
                    <a:bodyPr/>
                    <a:lstStyle/>
                    <a:p>
                      <a:r>
                        <a:rPr lang="en-US" dirty="0" err="1"/>
                        <a:t>Globalstar</a:t>
                      </a:r>
                      <a:r>
                        <a:rPr lang="en-US" dirty="0"/>
                        <a:t> Sat-Fi2 Satellite Hotspot</a:t>
                      </a:r>
                    </a:p>
                  </a:txBody>
                  <a:tcPr/>
                </a:tc>
                <a:tc>
                  <a:txBody>
                    <a:bodyPr/>
                    <a:lstStyle/>
                    <a:p>
                      <a:r>
                        <a:rPr lang="en-US" dirty="0"/>
                        <a:t>Gateways are in the </a:t>
                      </a:r>
                      <a:r>
                        <a:rPr lang="en-US" sz="1800" kern="1200" dirty="0">
                          <a:solidFill>
                            <a:schemeClr val="dk1"/>
                          </a:solidFill>
                          <a:effectLst/>
                          <a:latin typeface="+mn-lt"/>
                          <a:ea typeface="+mn-ea"/>
                          <a:cs typeface="+mn-cs"/>
                        </a:rPr>
                        <a:t>C-Band(6875-7055 MHz) and C-Band(5091-5250 MHz) and downlinks are S-Band(2483.5-2500 MHz) and L-Band(1610-1618.725), respectively.</a:t>
                      </a:r>
                      <a:endParaRPr lang="en-US" dirty="0"/>
                    </a:p>
                  </a:txBody>
                  <a:tcPr/>
                </a:tc>
                <a:tc>
                  <a:txBody>
                    <a:bodyPr/>
                    <a:lstStyle/>
                    <a:p>
                      <a:r>
                        <a:rPr lang="en-US" dirty="0"/>
                        <a:t>data speeds up to 72 kbps </a:t>
                      </a:r>
                    </a:p>
                  </a:txBody>
                  <a:tcPr/>
                </a:tc>
                <a:tc>
                  <a:txBody>
                    <a:bodyPr/>
                    <a:lstStyle/>
                    <a:p>
                      <a:r>
                        <a:rPr lang="en-US" dirty="0"/>
                        <a:t>~$500</a:t>
                      </a:r>
                    </a:p>
                  </a:txBody>
                  <a:tcPr/>
                </a:tc>
                <a:tc>
                  <a:txBody>
                    <a:bodyPr/>
                    <a:lstStyle/>
                    <a:p>
                      <a:r>
                        <a:rPr lang="en-US" dirty="0"/>
                        <a:t>~$50</a:t>
                      </a:r>
                    </a:p>
                  </a:txBody>
                  <a:tcPr/>
                </a:tc>
                <a:tc>
                  <a:txBody>
                    <a:bodyPr/>
                    <a:lstStyle/>
                    <a:p>
                      <a:r>
                        <a:rPr lang="en-US" dirty="0"/>
                        <a:t>Browse the web with our customized and compressed browser, Sat-Browse. </a:t>
                      </a:r>
                    </a:p>
                    <a:p>
                      <a:r>
                        <a:rPr lang="en-US" dirty="0"/>
                        <a:t>Mostly only North America coverage. </a:t>
                      </a:r>
                    </a:p>
                    <a:p>
                      <a:r>
                        <a:rPr lang="en-US" sz="1800" kern="1200" dirty="0">
                          <a:solidFill>
                            <a:schemeClr val="dk1"/>
                          </a:solidFill>
                          <a:effectLst/>
                          <a:latin typeface="+mn-lt"/>
                          <a:ea typeface="+mn-ea"/>
                          <a:cs typeface="+mn-cs"/>
                        </a:rPr>
                        <a:t>Leverages </a:t>
                      </a:r>
                      <a:r>
                        <a:rPr lang="en-US" sz="1800" kern="1200" dirty="0" err="1">
                          <a:solidFill>
                            <a:schemeClr val="dk1"/>
                          </a:solidFill>
                          <a:effectLst/>
                          <a:latin typeface="+mn-lt"/>
                          <a:ea typeface="+mn-ea"/>
                          <a:cs typeface="+mn-cs"/>
                        </a:rPr>
                        <a:t>Globalstar’ssecond</a:t>
                      </a:r>
                      <a:r>
                        <a:rPr lang="en-US" sz="1800" kern="1200" dirty="0">
                          <a:solidFill>
                            <a:schemeClr val="dk1"/>
                          </a:solidFill>
                          <a:effectLst/>
                          <a:latin typeface="+mn-lt"/>
                          <a:ea typeface="+mn-ea"/>
                          <a:cs typeface="+mn-cs"/>
                        </a:rPr>
                        <a:t>-generation ground infrastructure –higher speeds, enhanced capacity, improved performance</a:t>
                      </a:r>
                      <a:endParaRPr lang="en-US" dirty="0"/>
                    </a:p>
                  </a:txBody>
                  <a:tcPr/>
                </a:tc>
                <a:extLst>
                  <a:ext uri="{0D108BD9-81ED-4DB2-BD59-A6C34878D82A}">
                    <a16:rowId xmlns:a16="http://schemas.microsoft.com/office/drawing/2014/main" val="20048902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Wideye</a:t>
                      </a:r>
                      <a:r>
                        <a:rPr lang="en-US" b="1" dirty="0"/>
                        <a:t> </a:t>
                      </a:r>
                      <a:r>
                        <a:rPr lang="en-US" b="1" dirty="0" err="1"/>
                        <a:t>iSavi</a:t>
                      </a:r>
                      <a:r>
                        <a:rPr lang="en-US" b="1" dirty="0"/>
                        <a:t> </a:t>
                      </a:r>
                      <a:r>
                        <a:rPr lang="en-US" b="1" dirty="0" err="1"/>
                        <a:t>IsatHub</a:t>
                      </a:r>
                      <a:endParaRPr lang="en-US" b="1" dirty="0"/>
                    </a:p>
                    <a:p>
                      <a:endParaRPr lang="en-US" dirty="0"/>
                    </a:p>
                  </a:txBody>
                  <a:tcPr/>
                </a:tc>
                <a:tc>
                  <a:txBody>
                    <a:bodyPr/>
                    <a:lstStyle/>
                    <a:p>
                      <a:r>
                        <a:rPr lang="en-US" dirty="0"/>
                        <a:t>L-band constellation</a:t>
                      </a:r>
                    </a:p>
                    <a:p>
                      <a:r>
                        <a:rPr lang="en-US" dirty="0"/>
                        <a:t>FYI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Inmarsat’s sixth-generation (I-6) fleet</a:t>
                      </a:r>
                      <a:r>
                        <a:rPr lang="en-US" dirty="0"/>
                        <a:t> represent a step change in the capacity of Inmarsat’s L-band services feature Ka-band payloads hosted on L-band satellites. The first satellite is scheduled for launch in 2020.</a:t>
                      </a:r>
                    </a:p>
                  </a:txBody>
                  <a:tcPr/>
                </a:tc>
                <a:tc>
                  <a:txBody>
                    <a:bodyPr/>
                    <a:lstStyle/>
                    <a:p>
                      <a:r>
                        <a:rPr lang="en-US" dirty="0"/>
                        <a:t>up to 384 kbps download; 240 kbps upload (Standard TCP-IP)</a:t>
                      </a:r>
                    </a:p>
                  </a:txBody>
                  <a:tcPr/>
                </a:tc>
                <a:tc>
                  <a:txBody>
                    <a:bodyPr/>
                    <a:lstStyle/>
                    <a:p>
                      <a:r>
                        <a:rPr lang="en-US" dirty="0"/>
                        <a:t>~$1200</a:t>
                      </a:r>
                    </a:p>
                  </a:txBody>
                  <a:tcPr/>
                </a:tc>
                <a:tc>
                  <a:txBody>
                    <a:bodyPr/>
                    <a:lstStyle/>
                    <a:p>
                      <a:r>
                        <a:rPr lang="en-US" dirty="0"/>
                        <a:t>~$20</a:t>
                      </a:r>
                    </a:p>
                  </a:txBody>
                  <a:tcPr/>
                </a:tc>
                <a:tc>
                  <a:txBody>
                    <a:bodyPr/>
                    <a:lstStyle/>
                    <a:p>
                      <a:r>
                        <a:rPr lang="en-US" dirty="0"/>
                        <a:t>Wi-Fi 802.11 b/g/n up to 100’ (30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comprehensive narrowband services provide simultaneous voice and data, globally. They include Standard IP for office applications and guaranteed, on-demand Streaming IP rates for mission-critical operational needs.</a:t>
                      </a:r>
                    </a:p>
                  </a:txBody>
                  <a:tcPr/>
                </a:tc>
                <a:extLst>
                  <a:ext uri="{0D108BD9-81ED-4DB2-BD59-A6C34878D82A}">
                    <a16:rowId xmlns:a16="http://schemas.microsoft.com/office/drawing/2014/main" val="2145012279"/>
                  </a:ext>
                </a:extLst>
              </a:tr>
            </a:tbl>
          </a:graphicData>
        </a:graphic>
      </p:graphicFrame>
    </p:spTree>
    <p:extLst>
      <p:ext uri="{BB962C8B-B14F-4D97-AF65-F5344CB8AC3E}">
        <p14:creationId xmlns:p14="http://schemas.microsoft.com/office/powerpoint/2010/main" val="209617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380ADAEA-630B-4681-9E2C-84BE49591A3F}"/>
              </a:ext>
            </a:extLst>
          </p:cNvPr>
          <p:cNvGraphicFramePr>
            <a:graphicFrameLocks noGrp="1"/>
          </p:cNvGraphicFramePr>
          <p:nvPr/>
        </p:nvGraphicFramePr>
        <p:xfrm>
          <a:off x="0" y="0"/>
          <a:ext cx="11761002" cy="3937000"/>
        </p:xfrm>
        <a:graphic>
          <a:graphicData uri="http://schemas.openxmlformats.org/drawingml/2006/table">
            <a:tbl>
              <a:tblPr firstRow="1" bandRow="1">
                <a:tableStyleId>{5C22544A-7EE6-4342-B048-85BDC9FD1C3A}</a:tableStyleId>
              </a:tblPr>
              <a:tblGrid>
                <a:gridCol w="1240590">
                  <a:extLst>
                    <a:ext uri="{9D8B030D-6E8A-4147-A177-3AD203B41FA5}">
                      <a16:colId xmlns:a16="http://schemas.microsoft.com/office/drawing/2014/main" val="3216179753"/>
                    </a:ext>
                  </a:extLst>
                </a:gridCol>
                <a:gridCol w="2781701">
                  <a:extLst>
                    <a:ext uri="{9D8B030D-6E8A-4147-A177-3AD203B41FA5}">
                      <a16:colId xmlns:a16="http://schemas.microsoft.com/office/drawing/2014/main" val="338086930"/>
                    </a:ext>
                  </a:extLst>
                </a:gridCol>
                <a:gridCol w="1299410">
                  <a:extLst>
                    <a:ext uri="{9D8B030D-6E8A-4147-A177-3AD203B41FA5}">
                      <a16:colId xmlns:a16="http://schemas.microsoft.com/office/drawing/2014/main" val="106445052"/>
                    </a:ext>
                  </a:extLst>
                </a:gridCol>
                <a:gridCol w="933651">
                  <a:extLst>
                    <a:ext uri="{9D8B030D-6E8A-4147-A177-3AD203B41FA5}">
                      <a16:colId xmlns:a16="http://schemas.microsoft.com/office/drawing/2014/main" val="2211702760"/>
                    </a:ext>
                  </a:extLst>
                </a:gridCol>
                <a:gridCol w="1010653">
                  <a:extLst>
                    <a:ext uri="{9D8B030D-6E8A-4147-A177-3AD203B41FA5}">
                      <a16:colId xmlns:a16="http://schemas.microsoft.com/office/drawing/2014/main" val="2363831492"/>
                    </a:ext>
                  </a:extLst>
                </a:gridCol>
                <a:gridCol w="4494997">
                  <a:extLst>
                    <a:ext uri="{9D8B030D-6E8A-4147-A177-3AD203B41FA5}">
                      <a16:colId xmlns:a16="http://schemas.microsoft.com/office/drawing/2014/main" val="3756567827"/>
                    </a:ext>
                  </a:extLst>
                </a:gridCol>
              </a:tblGrid>
              <a:tr h="370840">
                <a:tc>
                  <a:txBody>
                    <a:bodyPr/>
                    <a:lstStyle/>
                    <a:p>
                      <a:r>
                        <a:rPr lang="en-US" dirty="0"/>
                        <a:t>Product </a:t>
                      </a:r>
                    </a:p>
                  </a:txBody>
                  <a:tcPr/>
                </a:tc>
                <a:tc>
                  <a:txBody>
                    <a:bodyPr/>
                    <a:lstStyle/>
                    <a:p>
                      <a:r>
                        <a:rPr lang="en-US" dirty="0"/>
                        <a:t>Band Used</a:t>
                      </a:r>
                    </a:p>
                  </a:txBody>
                  <a:tcPr/>
                </a:tc>
                <a:tc>
                  <a:txBody>
                    <a:bodyPr/>
                    <a:lstStyle/>
                    <a:p>
                      <a:r>
                        <a:rPr lang="en-US" dirty="0"/>
                        <a:t>Bandwidth</a:t>
                      </a:r>
                    </a:p>
                  </a:txBody>
                  <a:tcPr/>
                </a:tc>
                <a:tc>
                  <a:txBody>
                    <a:bodyPr/>
                    <a:lstStyle/>
                    <a:p>
                      <a:r>
                        <a:rPr lang="en-US" dirty="0"/>
                        <a:t>Unit Cost</a:t>
                      </a:r>
                    </a:p>
                  </a:txBody>
                  <a:tcPr/>
                </a:tc>
                <a:tc>
                  <a:txBody>
                    <a:bodyPr/>
                    <a:lstStyle/>
                    <a:p>
                      <a:r>
                        <a:rPr lang="en-US" dirty="0"/>
                        <a:t>Monthly Cost</a:t>
                      </a:r>
                    </a:p>
                  </a:txBody>
                  <a:tcPr/>
                </a:tc>
                <a:tc>
                  <a:txBody>
                    <a:bodyPr/>
                    <a:lstStyle/>
                    <a:p>
                      <a:r>
                        <a:rPr lang="en-US" dirty="0"/>
                        <a:t>Notes</a:t>
                      </a:r>
                    </a:p>
                  </a:txBody>
                  <a:tcPr/>
                </a:tc>
                <a:extLst>
                  <a:ext uri="{0D108BD9-81ED-4DB2-BD59-A6C34878D82A}">
                    <a16:rowId xmlns:a16="http://schemas.microsoft.com/office/drawing/2014/main" val="2861322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Cobham Explorer 510 BGAN Terminal</a:t>
                      </a:r>
                    </a:p>
                  </a:txBody>
                  <a:tcPr/>
                </a:tc>
                <a:tc>
                  <a:txBody>
                    <a:bodyPr/>
                    <a:lstStyle/>
                    <a:p>
                      <a:r>
                        <a:rPr lang="en-US" dirty="0"/>
                        <a:t>Operates on the Inmarsat L-band satellite network</a:t>
                      </a:r>
                    </a:p>
                  </a:txBody>
                  <a:tcPr/>
                </a:tc>
                <a:tc>
                  <a:txBody>
                    <a:bodyPr/>
                    <a:lstStyle/>
                    <a:p>
                      <a:r>
                        <a:rPr lang="en-US" dirty="0"/>
                        <a:t>up to 464 Kbps</a:t>
                      </a:r>
                    </a:p>
                  </a:txBody>
                  <a:tcPr/>
                </a:tc>
                <a:tc>
                  <a:txBody>
                    <a:bodyPr/>
                    <a:lstStyle/>
                    <a:p>
                      <a:r>
                        <a:rPr lang="en-US" dirty="0"/>
                        <a:t>$2,425.00</a:t>
                      </a:r>
                    </a:p>
                  </a:txBody>
                  <a:tcPr/>
                </a:tc>
                <a:tc>
                  <a:txBody>
                    <a:bodyPr/>
                    <a:lstStyle/>
                    <a:p>
                      <a:r>
                        <a:rPr lang="en-US" dirty="0"/>
                        <a:t>~$125</a:t>
                      </a:r>
                    </a:p>
                  </a:txBody>
                  <a:tcPr/>
                </a:tc>
                <a:tc>
                  <a:txBody>
                    <a:bodyPr/>
                    <a:lstStyle/>
                    <a:p>
                      <a:r>
                        <a:rPr lang="en-US" dirty="0"/>
                        <a:t>Next level up if we are interested</a:t>
                      </a:r>
                    </a:p>
                  </a:txBody>
                  <a:tcPr/>
                </a:tc>
                <a:extLst>
                  <a:ext uri="{0D108BD9-81ED-4DB2-BD59-A6C34878D82A}">
                    <a16:rowId xmlns:a16="http://schemas.microsoft.com/office/drawing/2014/main" val="4131619697"/>
                  </a:ext>
                </a:extLst>
              </a:tr>
              <a:tr h="370840">
                <a:tc>
                  <a:txBody>
                    <a:bodyPr/>
                    <a:lstStyle/>
                    <a:p>
                      <a:r>
                        <a:rPr lang="pt-BR" b="1" dirty="0"/>
                        <a:t>Cobham Explorer 710 BGAN Terminal</a:t>
                      </a:r>
                      <a:endParaRPr lang="en-US" dirty="0"/>
                    </a:p>
                  </a:txBody>
                  <a:tcPr/>
                </a:tc>
                <a:tc>
                  <a:txBody>
                    <a:bodyPr/>
                    <a:lstStyle/>
                    <a:p>
                      <a:r>
                        <a:rPr lang="en-US" dirty="0"/>
                        <a:t>Operates on the Inmarsat L-band satellite network</a:t>
                      </a:r>
                    </a:p>
                  </a:txBody>
                  <a:tcPr/>
                </a:tc>
                <a:tc>
                  <a:txBody>
                    <a:bodyPr/>
                    <a:lstStyle/>
                    <a:p>
                      <a:r>
                        <a:rPr lang="en-US" dirty="0"/>
                        <a:t>Delivers an expected streaming rate of about 650 kbps</a:t>
                      </a:r>
                    </a:p>
                  </a:txBody>
                  <a:tcPr/>
                </a:tc>
                <a:tc>
                  <a:txBody>
                    <a:bodyPr/>
                    <a:lstStyle/>
                    <a:p>
                      <a:r>
                        <a:rPr lang="en-US" dirty="0"/>
                        <a:t>$5,465.00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~$125</a:t>
                      </a:r>
                    </a:p>
                    <a:p>
                      <a:endParaRPr lang="en-US" dirty="0"/>
                    </a:p>
                  </a:txBody>
                  <a:tcPr/>
                </a:tc>
                <a:tc>
                  <a:txBody>
                    <a:bodyPr/>
                    <a:lstStyle/>
                    <a:p>
                      <a:endParaRPr lang="en-US" dirty="0"/>
                    </a:p>
                  </a:txBody>
                  <a:tcPr/>
                </a:tc>
                <a:extLst>
                  <a:ext uri="{0D108BD9-81ED-4DB2-BD59-A6C34878D82A}">
                    <a16:rowId xmlns:a16="http://schemas.microsoft.com/office/drawing/2014/main" val="200489022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p>
                  </a:txBody>
                  <a:tcPr/>
                </a:tc>
                <a:extLst>
                  <a:ext uri="{0D108BD9-81ED-4DB2-BD59-A6C34878D82A}">
                    <a16:rowId xmlns:a16="http://schemas.microsoft.com/office/drawing/2014/main" val="2145012279"/>
                  </a:ext>
                </a:extLst>
              </a:tr>
            </a:tbl>
          </a:graphicData>
        </a:graphic>
      </p:graphicFrame>
    </p:spTree>
    <p:extLst>
      <p:ext uri="{BB962C8B-B14F-4D97-AF65-F5344CB8AC3E}">
        <p14:creationId xmlns:p14="http://schemas.microsoft.com/office/powerpoint/2010/main" val="6660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30B268-E502-433A-B125-5673A55CCB99}"/>
              </a:ext>
            </a:extLst>
          </p:cNvPr>
          <p:cNvSpPr/>
          <p:nvPr/>
        </p:nvSpPr>
        <p:spPr>
          <a:xfrm>
            <a:off x="192225" y="4208041"/>
            <a:ext cx="9830603" cy="369332"/>
          </a:xfrm>
          <a:prstGeom prst="rect">
            <a:avLst/>
          </a:prstGeom>
        </p:spPr>
        <p:txBody>
          <a:bodyPr wrap="square">
            <a:spAutoFit/>
          </a:bodyPr>
          <a:lstStyle/>
          <a:p>
            <a:r>
              <a:rPr lang="en-US" dirty="0"/>
              <a:t>https://www.inmarsat.com/news/bgan-converge-offers-higher-data-rates-for-mission-critical-comms/</a:t>
            </a:r>
          </a:p>
        </p:txBody>
      </p:sp>
      <p:sp>
        <p:nvSpPr>
          <p:cNvPr id="7" name="Rectangle 6">
            <a:extLst>
              <a:ext uri="{FF2B5EF4-FFF2-40B4-BE49-F238E27FC236}">
                <a16:creationId xmlns:a16="http://schemas.microsoft.com/office/drawing/2014/main" id="{69B49AF9-4C6D-4847-89D5-228A783A2BC4}"/>
              </a:ext>
            </a:extLst>
          </p:cNvPr>
          <p:cNvSpPr/>
          <p:nvPr/>
        </p:nvSpPr>
        <p:spPr>
          <a:xfrm>
            <a:off x="107479" y="5437098"/>
            <a:ext cx="12612303" cy="369332"/>
          </a:xfrm>
          <a:prstGeom prst="rect">
            <a:avLst/>
          </a:prstGeom>
        </p:spPr>
        <p:txBody>
          <a:bodyPr wrap="square">
            <a:spAutoFit/>
          </a:bodyPr>
          <a:lstStyle/>
          <a:p>
            <a:r>
              <a:rPr lang="en-US" dirty="0"/>
              <a:t>https://www.ainonline.com/aviation-news/business-aviation/2015-11-04/satcom-direct-sets-gold-standard-connectivity</a:t>
            </a:r>
          </a:p>
        </p:txBody>
      </p:sp>
      <p:sp>
        <p:nvSpPr>
          <p:cNvPr id="8" name="Rectangle 7">
            <a:extLst>
              <a:ext uri="{FF2B5EF4-FFF2-40B4-BE49-F238E27FC236}">
                <a16:creationId xmlns:a16="http://schemas.microsoft.com/office/drawing/2014/main" id="{6EAE5760-9C90-4CBB-9C4E-B167F09AA263}"/>
              </a:ext>
            </a:extLst>
          </p:cNvPr>
          <p:cNvSpPr/>
          <p:nvPr/>
        </p:nvSpPr>
        <p:spPr>
          <a:xfrm>
            <a:off x="303624" y="3122272"/>
            <a:ext cx="6110006" cy="369332"/>
          </a:xfrm>
          <a:prstGeom prst="rect">
            <a:avLst/>
          </a:prstGeom>
        </p:spPr>
        <p:txBody>
          <a:bodyPr wrap="none">
            <a:spAutoFit/>
          </a:bodyPr>
          <a:lstStyle/>
          <a:p>
            <a:r>
              <a:rPr lang="en-US" dirty="0"/>
              <a:t>https://www.inmarsat.com/service-collection/swiftbroadband/</a:t>
            </a:r>
          </a:p>
        </p:txBody>
      </p:sp>
      <p:sp>
        <p:nvSpPr>
          <p:cNvPr id="9" name="Rectangle 8">
            <a:extLst>
              <a:ext uri="{FF2B5EF4-FFF2-40B4-BE49-F238E27FC236}">
                <a16:creationId xmlns:a16="http://schemas.microsoft.com/office/drawing/2014/main" id="{041E77C0-8C34-44ED-AE9A-0C03865A1DB7}"/>
              </a:ext>
            </a:extLst>
          </p:cNvPr>
          <p:cNvSpPr/>
          <p:nvPr/>
        </p:nvSpPr>
        <p:spPr>
          <a:xfrm>
            <a:off x="192225" y="6093005"/>
            <a:ext cx="12206006" cy="369332"/>
          </a:xfrm>
          <a:prstGeom prst="rect">
            <a:avLst/>
          </a:prstGeom>
        </p:spPr>
        <p:txBody>
          <a:bodyPr wrap="square">
            <a:spAutoFit/>
          </a:bodyPr>
          <a:lstStyle/>
          <a:p>
            <a:r>
              <a:rPr lang="en-US" dirty="0"/>
              <a:t>https://www.inmarsat.com/wp-content/uploads/2013/10/Inmarsat_Introduction_to_SwiftBroadband.pdf</a:t>
            </a:r>
          </a:p>
        </p:txBody>
      </p:sp>
      <p:sp>
        <p:nvSpPr>
          <p:cNvPr id="10" name="Rectangle 9">
            <a:extLst>
              <a:ext uri="{FF2B5EF4-FFF2-40B4-BE49-F238E27FC236}">
                <a16:creationId xmlns:a16="http://schemas.microsoft.com/office/drawing/2014/main" id="{CB111A67-1D8C-40EB-B6DC-CD33423B6CC8}"/>
              </a:ext>
            </a:extLst>
          </p:cNvPr>
          <p:cNvSpPr/>
          <p:nvPr/>
        </p:nvSpPr>
        <p:spPr>
          <a:xfrm>
            <a:off x="192225" y="3695422"/>
            <a:ext cx="10629499" cy="369332"/>
          </a:xfrm>
          <a:prstGeom prst="rect">
            <a:avLst/>
          </a:prstGeom>
        </p:spPr>
        <p:txBody>
          <a:bodyPr wrap="square">
            <a:spAutoFit/>
          </a:bodyPr>
          <a:lstStyle/>
          <a:p>
            <a:r>
              <a:rPr lang="en-US" dirty="0"/>
              <a:t>https://www.satcomdirect.com/wp-content/uploads/2019/01/inmarsat-swiftbroadband-spec-sheet.pdf</a:t>
            </a:r>
          </a:p>
        </p:txBody>
      </p:sp>
      <p:sp>
        <p:nvSpPr>
          <p:cNvPr id="11" name="Rectangle 10">
            <a:extLst>
              <a:ext uri="{FF2B5EF4-FFF2-40B4-BE49-F238E27FC236}">
                <a16:creationId xmlns:a16="http://schemas.microsoft.com/office/drawing/2014/main" id="{E1CDA08B-8791-4D60-8BE0-0A8EFA7DA144}"/>
              </a:ext>
            </a:extLst>
          </p:cNvPr>
          <p:cNvSpPr/>
          <p:nvPr/>
        </p:nvSpPr>
        <p:spPr>
          <a:xfrm>
            <a:off x="192225" y="4863948"/>
            <a:ext cx="8348312" cy="369332"/>
          </a:xfrm>
          <a:prstGeom prst="rect">
            <a:avLst/>
          </a:prstGeom>
        </p:spPr>
        <p:txBody>
          <a:bodyPr wrap="square">
            <a:spAutoFit/>
          </a:bodyPr>
          <a:lstStyle/>
          <a:p>
            <a:r>
              <a:rPr lang="en-US" dirty="0"/>
              <a:t>https://www.satcomdirect.com/content/files/SDR_brochure_102116-2.pdf</a:t>
            </a:r>
          </a:p>
        </p:txBody>
      </p:sp>
      <p:sp>
        <p:nvSpPr>
          <p:cNvPr id="3" name="Rectangle 2">
            <a:extLst>
              <a:ext uri="{FF2B5EF4-FFF2-40B4-BE49-F238E27FC236}">
                <a16:creationId xmlns:a16="http://schemas.microsoft.com/office/drawing/2014/main" id="{2029274B-C8C8-4C19-A022-7B6C5174A483}"/>
              </a:ext>
            </a:extLst>
          </p:cNvPr>
          <p:cNvSpPr/>
          <p:nvPr/>
        </p:nvSpPr>
        <p:spPr>
          <a:xfrm>
            <a:off x="444886" y="2549122"/>
            <a:ext cx="10124176" cy="369332"/>
          </a:xfrm>
          <a:prstGeom prst="rect">
            <a:avLst/>
          </a:prstGeom>
        </p:spPr>
        <p:txBody>
          <a:bodyPr wrap="square">
            <a:spAutoFit/>
          </a:bodyPr>
          <a:lstStyle/>
          <a:p>
            <a:r>
              <a:rPr lang="en-US" dirty="0"/>
              <a:t>https://www.gsaadvantage.gov/ref_text/GS35F0221R/0V1LV3.3QRYWM_GS-35F-0221R_GSACATALOG.PDF</a:t>
            </a:r>
          </a:p>
        </p:txBody>
      </p:sp>
      <p:sp>
        <p:nvSpPr>
          <p:cNvPr id="5" name="Rectangle 4">
            <a:extLst>
              <a:ext uri="{FF2B5EF4-FFF2-40B4-BE49-F238E27FC236}">
                <a16:creationId xmlns:a16="http://schemas.microsoft.com/office/drawing/2014/main" id="{40350381-73BE-4829-982D-0AF2E0431EB6}"/>
              </a:ext>
            </a:extLst>
          </p:cNvPr>
          <p:cNvSpPr/>
          <p:nvPr/>
        </p:nvSpPr>
        <p:spPr>
          <a:xfrm>
            <a:off x="444886" y="2066768"/>
            <a:ext cx="10720419" cy="369332"/>
          </a:xfrm>
          <a:prstGeom prst="rect">
            <a:avLst/>
          </a:prstGeom>
        </p:spPr>
        <p:txBody>
          <a:bodyPr wrap="square">
            <a:spAutoFit/>
          </a:bodyPr>
          <a:lstStyle/>
          <a:p>
            <a:r>
              <a:rPr lang="en-US"/>
              <a:t>https://www.inmarsat.com/wp-content/uploads/2013/10/Inmarsat_Introduction_to_SwiftBroadband.pdf</a:t>
            </a:r>
            <a:endParaRPr lang="en-US" dirty="0"/>
          </a:p>
        </p:txBody>
      </p:sp>
      <p:sp>
        <p:nvSpPr>
          <p:cNvPr id="12" name="Rectangle 11">
            <a:extLst>
              <a:ext uri="{FF2B5EF4-FFF2-40B4-BE49-F238E27FC236}">
                <a16:creationId xmlns:a16="http://schemas.microsoft.com/office/drawing/2014/main" id="{8CFE0396-3976-4587-BD2E-12F5381EDFD0}"/>
              </a:ext>
            </a:extLst>
          </p:cNvPr>
          <p:cNvSpPr/>
          <p:nvPr/>
        </p:nvSpPr>
        <p:spPr>
          <a:xfrm>
            <a:off x="107479" y="1734795"/>
            <a:ext cx="10324673" cy="369332"/>
          </a:xfrm>
          <a:prstGeom prst="rect">
            <a:avLst/>
          </a:prstGeom>
        </p:spPr>
        <p:txBody>
          <a:bodyPr wrap="square">
            <a:spAutoFit/>
          </a:bodyPr>
          <a:lstStyle/>
          <a:p>
            <a:r>
              <a:rPr lang="en-US" dirty="0"/>
              <a:t>https://govtribe.com/award/federal-contract-award/purchase-order-fa445217p0016#updates-table</a:t>
            </a:r>
          </a:p>
        </p:txBody>
      </p:sp>
      <p:sp>
        <p:nvSpPr>
          <p:cNvPr id="13" name="Rectangle 12">
            <a:extLst>
              <a:ext uri="{FF2B5EF4-FFF2-40B4-BE49-F238E27FC236}">
                <a16:creationId xmlns:a16="http://schemas.microsoft.com/office/drawing/2014/main" id="{F6810AA1-7EC1-4FB8-B51E-0B7ADC1209D8}"/>
              </a:ext>
            </a:extLst>
          </p:cNvPr>
          <p:cNvSpPr/>
          <p:nvPr/>
        </p:nvSpPr>
        <p:spPr>
          <a:xfrm>
            <a:off x="192225" y="875070"/>
            <a:ext cx="11339925" cy="923330"/>
          </a:xfrm>
          <a:prstGeom prst="rect">
            <a:avLst/>
          </a:prstGeom>
        </p:spPr>
        <p:txBody>
          <a:bodyPr wrap="square">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14" name="Rectangle 13">
            <a:extLst>
              <a:ext uri="{FF2B5EF4-FFF2-40B4-BE49-F238E27FC236}">
                <a16:creationId xmlns:a16="http://schemas.microsoft.com/office/drawing/2014/main" id="{C91B4679-E7F1-44CF-A17D-F54FF047FDAA}"/>
              </a:ext>
            </a:extLst>
          </p:cNvPr>
          <p:cNvSpPr/>
          <p:nvPr/>
        </p:nvSpPr>
        <p:spPr>
          <a:xfrm>
            <a:off x="192225" y="403829"/>
            <a:ext cx="5770169" cy="369332"/>
          </a:xfrm>
          <a:prstGeom prst="rect">
            <a:avLst/>
          </a:prstGeom>
        </p:spPr>
        <p:txBody>
          <a:bodyPr wrap="none">
            <a:spAutoFit/>
          </a:bodyPr>
          <a:lstStyle/>
          <a:p>
            <a:r>
              <a:rPr lang="en-US" dirty="0"/>
              <a:t>https://www.satcomdirect.com/about/sd-communications/</a:t>
            </a:r>
          </a:p>
        </p:txBody>
      </p:sp>
      <p:sp>
        <p:nvSpPr>
          <p:cNvPr id="15" name="Rectangle 14">
            <a:extLst>
              <a:ext uri="{FF2B5EF4-FFF2-40B4-BE49-F238E27FC236}">
                <a16:creationId xmlns:a16="http://schemas.microsoft.com/office/drawing/2014/main" id="{521D351C-E2D7-4367-828B-B5F6017224BF}"/>
              </a:ext>
            </a:extLst>
          </p:cNvPr>
          <p:cNvSpPr/>
          <p:nvPr/>
        </p:nvSpPr>
        <p:spPr>
          <a:xfrm>
            <a:off x="107479" y="135461"/>
            <a:ext cx="10298544" cy="369332"/>
          </a:xfrm>
          <a:prstGeom prst="rect">
            <a:avLst/>
          </a:prstGeom>
        </p:spPr>
        <p:txBody>
          <a:bodyPr wrap="square">
            <a:spAutoFit/>
          </a:bodyPr>
          <a:lstStyle/>
          <a:p>
            <a:r>
              <a:rPr lang="en-US" dirty="0"/>
              <a:t>https://www.inmarsat.com/news/high-data-rate-bgan-terminal-starts-video-revolution/</a:t>
            </a:r>
          </a:p>
        </p:txBody>
      </p:sp>
    </p:spTree>
    <p:extLst>
      <p:ext uri="{BB962C8B-B14F-4D97-AF65-F5344CB8AC3E}">
        <p14:creationId xmlns:p14="http://schemas.microsoft.com/office/powerpoint/2010/main" val="199257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62A2-B809-4A79-A8FB-AFC6E22E7CC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B844CD-21EF-45F4-9E7D-8DC7D733DCA6}"/>
              </a:ext>
            </a:extLst>
          </p:cNvPr>
          <p:cNvSpPr>
            <a:spLocks noGrp="1"/>
          </p:cNvSpPr>
          <p:nvPr>
            <p:ph idx="1"/>
          </p:nvPr>
        </p:nvSpPr>
        <p:spPr>
          <a:xfrm>
            <a:off x="838200" y="1690688"/>
            <a:ext cx="10515600" cy="4351338"/>
          </a:xfrm>
        </p:spPr>
        <p:txBody>
          <a:bodyPr/>
          <a:lstStyle/>
          <a:p>
            <a:r>
              <a:rPr lang="en-US" dirty="0"/>
              <a:t>What services should we purchase?</a:t>
            </a:r>
          </a:p>
          <a:p>
            <a:r>
              <a:rPr lang="en-US" dirty="0"/>
              <a:t>How do we compare to the current bonding services? What are we doing different better?</a:t>
            </a:r>
          </a:p>
          <a:p>
            <a:r>
              <a:rPr lang="en-US" dirty="0"/>
              <a:t>Which market would be better, or different strategies, defense, individual?</a:t>
            </a:r>
          </a:p>
          <a:p>
            <a:r>
              <a:rPr lang="en-US" dirty="0"/>
              <a:t>How can we use IFT innovations in other ways?  </a:t>
            </a:r>
          </a:p>
        </p:txBody>
      </p:sp>
    </p:spTree>
    <p:extLst>
      <p:ext uri="{BB962C8B-B14F-4D97-AF65-F5344CB8AC3E}">
        <p14:creationId xmlns:p14="http://schemas.microsoft.com/office/powerpoint/2010/main" val="25531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0D516264-10CA-4521-8EBE-32848DE6FEB9}"/>
              </a:ext>
            </a:extLst>
          </p:cNvPr>
          <p:cNvCxnSpPr>
            <a:cxnSpLocks/>
          </p:cNvCxnSpPr>
          <p:nvPr/>
        </p:nvCxnSpPr>
        <p:spPr>
          <a:xfrm>
            <a:off x="2302466" y="4051112"/>
            <a:ext cx="0" cy="18727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424E898-3073-413D-B5F8-661C602ABFC7}"/>
              </a:ext>
            </a:extLst>
          </p:cNvPr>
          <p:cNvGrpSpPr>
            <a:grpSpLocks noChangeAspect="1"/>
          </p:cNvGrpSpPr>
          <p:nvPr/>
        </p:nvGrpSpPr>
        <p:grpSpPr>
          <a:xfrm>
            <a:off x="9907304" y="-1142369"/>
            <a:ext cx="2461378" cy="969625"/>
            <a:chOff x="3200576" y="2602137"/>
            <a:chExt cx="2351669" cy="927234"/>
          </a:xfrm>
        </p:grpSpPr>
        <p:grpSp>
          <p:nvGrpSpPr>
            <p:cNvPr id="9" name="Group 8">
              <a:extLst>
                <a:ext uri="{FF2B5EF4-FFF2-40B4-BE49-F238E27FC236}">
                  <a16:creationId xmlns:a16="http://schemas.microsoft.com/office/drawing/2014/main" id="{8D48CA56-90D6-44D5-9888-DC72D581E381}"/>
                </a:ext>
              </a:extLst>
            </p:cNvPr>
            <p:cNvGrpSpPr/>
            <p:nvPr/>
          </p:nvGrpSpPr>
          <p:grpSpPr>
            <a:xfrm>
              <a:off x="3200576" y="2602137"/>
              <a:ext cx="2351669" cy="927234"/>
              <a:chOff x="1066480" y="1716101"/>
              <a:chExt cx="2164206" cy="842949"/>
            </a:xfrm>
          </p:grpSpPr>
          <p:pic>
            <p:nvPicPr>
              <p:cNvPr id="12" name="Picture 11">
                <a:extLst>
                  <a:ext uri="{FF2B5EF4-FFF2-40B4-BE49-F238E27FC236}">
                    <a16:creationId xmlns:a16="http://schemas.microsoft.com/office/drawing/2014/main" id="{67337050-BFF8-4E54-9E62-871CEEE2EAE5}"/>
                  </a:ext>
                </a:extLst>
              </p:cNvPr>
              <p:cNvPicPr>
                <a:picLocks noChangeAspect="1"/>
              </p:cNvPicPr>
              <p:nvPr/>
            </p:nvPicPr>
            <p:blipFill>
              <a:blip r:embed="rId2"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66480" y="1822592"/>
                <a:ext cx="377364" cy="377364"/>
              </a:xfrm>
              <a:prstGeom prst="rect">
                <a:avLst/>
              </a:prstGeom>
              <a:noFill/>
              <a:ln>
                <a:noFill/>
              </a:ln>
            </p:spPr>
          </p:pic>
          <p:pic>
            <p:nvPicPr>
              <p:cNvPr id="13" name="Picture 12">
                <a:extLst>
                  <a:ext uri="{FF2B5EF4-FFF2-40B4-BE49-F238E27FC236}">
                    <a16:creationId xmlns:a16="http://schemas.microsoft.com/office/drawing/2014/main" id="{FFBF34E4-296F-4F49-B81E-5FD4822FDE33}"/>
                  </a:ext>
                </a:extLst>
              </p:cNvPr>
              <p:cNvPicPr>
                <a:picLocks noChangeAspect="1"/>
              </p:cNvPicPr>
              <p:nvPr/>
            </p:nvPicPr>
            <p:blipFill>
              <a:blip r:embed="rId3"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26535" y="2137110"/>
                <a:ext cx="421941" cy="421940"/>
              </a:xfrm>
              <a:prstGeom prst="rect">
                <a:avLst/>
              </a:prstGeom>
              <a:noFill/>
              <a:ln>
                <a:noFill/>
              </a:ln>
            </p:spPr>
          </p:pic>
          <p:pic>
            <p:nvPicPr>
              <p:cNvPr id="14" name="Picture 13">
                <a:extLst>
                  <a:ext uri="{FF2B5EF4-FFF2-40B4-BE49-F238E27FC236}">
                    <a16:creationId xmlns:a16="http://schemas.microsoft.com/office/drawing/2014/main" id="{03608DCF-0E3A-4160-846D-F501B578C98C}"/>
                  </a:ext>
                </a:extLst>
              </p:cNvPr>
              <p:cNvPicPr>
                <a:picLocks noChangeAspect="1"/>
              </p:cNvPicPr>
              <p:nvPr/>
            </p:nvPicPr>
            <p:blipFill>
              <a:blip r:embed="rId4"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9911350">
                <a:off x="2768014" y="1716101"/>
                <a:ext cx="462672" cy="462670"/>
              </a:xfrm>
              <a:prstGeom prst="rect">
                <a:avLst/>
              </a:prstGeom>
              <a:noFill/>
              <a:ln>
                <a:noFill/>
              </a:ln>
            </p:spPr>
          </p:pic>
        </p:grpSp>
        <p:cxnSp>
          <p:nvCxnSpPr>
            <p:cNvPr id="10" name="Straight Connector 9">
              <a:extLst>
                <a:ext uri="{FF2B5EF4-FFF2-40B4-BE49-F238E27FC236}">
                  <a16:creationId xmlns:a16="http://schemas.microsoft.com/office/drawing/2014/main" id="{FFF8CCAA-D12E-42E2-B557-7BC86D1C928C}"/>
                </a:ext>
              </a:extLst>
            </p:cNvPr>
            <p:cNvCxnSpPr>
              <a:cxnSpLocks/>
            </p:cNvCxnSpPr>
            <p:nvPr/>
          </p:nvCxnSpPr>
          <p:spPr>
            <a:xfrm flipH="1" flipV="1">
              <a:off x="3705173" y="2981953"/>
              <a:ext cx="299230" cy="217707"/>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223FC9-9FF3-4A3E-8B99-AD94880458BC}"/>
                </a:ext>
              </a:extLst>
            </p:cNvPr>
            <p:cNvCxnSpPr>
              <a:cxnSpLocks/>
            </p:cNvCxnSpPr>
            <p:nvPr/>
          </p:nvCxnSpPr>
          <p:spPr>
            <a:xfrm flipV="1">
              <a:off x="4658360" y="2912758"/>
              <a:ext cx="351936" cy="269263"/>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C784CC57-A148-4737-98F8-D026D31F4F6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7051" y="-1198309"/>
            <a:ext cx="1535743" cy="1025564"/>
          </a:xfrm>
          <a:prstGeom prst="rect">
            <a:avLst/>
          </a:prstGeom>
        </p:spPr>
      </p:pic>
      <p:sp>
        <p:nvSpPr>
          <p:cNvPr id="6" name="TextBox 5">
            <a:extLst>
              <a:ext uri="{FF2B5EF4-FFF2-40B4-BE49-F238E27FC236}">
                <a16:creationId xmlns:a16="http://schemas.microsoft.com/office/drawing/2014/main" id="{BA5A8497-69F1-40CF-93E0-D80E05526EA1}"/>
              </a:ext>
            </a:extLst>
          </p:cNvPr>
          <p:cNvSpPr txBox="1"/>
          <p:nvPr/>
        </p:nvSpPr>
        <p:spPr>
          <a:xfrm>
            <a:off x="2054289" y="-1293770"/>
            <a:ext cx="10051291" cy="646331"/>
          </a:xfrm>
          <a:prstGeom prst="rect">
            <a:avLst/>
          </a:prstGeom>
          <a:noFill/>
        </p:spPr>
        <p:txBody>
          <a:bodyPr wrap="square" rtlCol="0">
            <a:spAutoFit/>
          </a:bodyPr>
          <a:lstStyle/>
          <a:p>
            <a:r>
              <a:rPr lang="en-US" sz="3600" b="1" dirty="0">
                <a:solidFill>
                  <a:srgbClr val="002060"/>
                </a:solidFill>
                <a:latin typeface="Lato" panose="020F0502020204030203" pitchFamily="34" charset="0"/>
              </a:rPr>
              <a:t>Intelligent Fusion Technology, Inc.</a:t>
            </a:r>
          </a:p>
        </p:txBody>
      </p:sp>
      <p:sp>
        <p:nvSpPr>
          <p:cNvPr id="7" name="TextBox 6">
            <a:extLst>
              <a:ext uri="{FF2B5EF4-FFF2-40B4-BE49-F238E27FC236}">
                <a16:creationId xmlns:a16="http://schemas.microsoft.com/office/drawing/2014/main" id="{61FBBB29-8335-4B74-AF5D-07F0B8D27F50}"/>
              </a:ext>
            </a:extLst>
          </p:cNvPr>
          <p:cNvSpPr txBox="1"/>
          <p:nvPr/>
        </p:nvSpPr>
        <p:spPr>
          <a:xfrm>
            <a:off x="1997387" y="1045801"/>
            <a:ext cx="4246959" cy="400110"/>
          </a:xfrm>
          <a:prstGeom prst="rect">
            <a:avLst/>
          </a:prstGeom>
          <a:noFill/>
        </p:spPr>
        <p:txBody>
          <a:bodyPr wrap="square" rtlCol="0">
            <a:spAutoFit/>
          </a:bodyPr>
          <a:lstStyle/>
          <a:p>
            <a:r>
              <a:rPr lang="en-US" sz="2000" b="1" dirty="0">
                <a:solidFill>
                  <a:srgbClr val="002060"/>
                </a:solidFill>
                <a:latin typeface="Lato" panose="020F0502020204030203" pitchFamily="34" charset="0"/>
              </a:rPr>
              <a:t>Satellite Market Sector Breakdown</a:t>
            </a:r>
          </a:p>
        </p:txBody>
      </p:sp>
      <p:sp>
        <p:nvSpPr>
          <p:cNvPr id="8" name="TextBox 7">
            <a:extLst>
              <a:ext uri="{FF2B5EF4-FFF2-40B4-BE49-F238E27FC236}">
                <a16:creationId xmlns:a16="http://schemas.microsoft.com/office/drawing/2014/main" id="{21864BFB-6C83-4DD3-8190-E4F5125D0DED}"/>
              </a:ext>
            </a:extLst>
          </p:cNvPr>
          <p:cNvSpPr txBox="1"/>
          <p:nvPr/>
        </p:nvSpPr>
        <p:spPr>
          <a:xfrm>
            <a:off x="2114463" y="-437007"/>
            <a:ext cx="4696114" cy="338554"/>
          </a:xfrm>
          <a:prstGeom prst="rect">
            <a:avLst/>
          </a:prstGeom>
          <a:noFill/>
        </p:spPr>
        <p:txBody>
          <a:bodyPr wrap="square" rtlCol="0">
            <a:spAutoFit/>
          </a:bodyPr>
          <a:lstStyle/>
          <a:p>
            <a:r>
              <a:rPr lang="en-US" sz="1600" b="1" dirty="0">
                <a:solidFill>
                  <a:srgbClr val="002060"/>
                </a:solidFill>
                <a:latin typeface="Lato" panose="020F0502020204030203" pitchFamily="34" charset="0"/>
              </a:rPr>
              <a:t>For the present and future</a:t>
            </a:r>
          </a:p>
        </p:txBody>
      </p:sp>
      <p:grpSp>
        <p:nvGrpSpPr>
          <p:cNvPr id="49" name="Group 48">
            <a:extLst>
              <a:ext uri="{FF2B5EF4-FFF2-40B4-BE49-F238E27FC236}">
                <a16:creationId xmlns:a16="http://schemas.microsoft.com/office/drawing/2014/main" id="{C804EE2A-42B1-476F-9767-EE3F9FCB4AB4}"/>
              </a:ext>
            </a:extLst>
          </p:cNvPr>
          <p:cNvGrpSpPr/>
          <p:nvPr/>
        </p:nvGrpSpPr>
        <p:grpSpPr>
          <a:xfrm>
            <a:off x="2034613" y="2101720"/>
            <a:ext cx="8819695" cy="1031914"/>
            <a:chOff x="1686152" y="1698308"/>
            <a:chExt cx="8819695" cy="1031914"/>
          </a:xfrm>
        </p:grpSpPr>
        <p:grpSp>
          <p:nvGrpSpPr>
            <p:cNvPr id="36" name="Group 35">
              <a:extLst>
                <a:ext uri="{FF2B5EF4-FFF2-40B4-BE49-F238E27FC236}">
                  <a16:creationId xmlns:a16="http://schemas.microsoft.com/office/drawing/2014/main" id="{B1E3D6FF-F14A-425C-95BA-DF491AD13C69}"/>
                </a:ext>
              </a:extLst>
            </p:cNvPr>
            <p:cNvGrpSpPr/>
            <p:nvPr/>
          </p:nvGrpSpPr>
          <p:grpSpPr>
            <a:xfrm>
              <a:off x="1686152" y="1704658"/>
              <a:ext cx="8819695" cy="1025564"/>
              <a:chOff x="1686152" y="1933258"/>
              <a:chExt cx="8819695" cy="1025564"/>
            </a:xfrm>
          </p:grpSpPr>
          <p:grpSp>
            <p:nvGrpSpPr>
              <p:cNvPr id="25" name="Group 24">
                <a:extLst>
                  <a:ext uri="{FF2B5EF4-FFF2-40B4-BE49-F238E27FC236}">
                    <a16:creationId xmlns:a16="http://schemas.microsoft.com/office/drawing/2014/main" id="{3BA7DD6C-7477-4389-82F2-FF28BAA34B69}"/>
                  </a:ext>
                </a:extLst>
              </p:cNvPr>
              <p:cNvGrpSpPr/>
              <p:nvPr/>
            </p:nvGrpSpPr>
            <p:grpSpPr>
              <a:xfrm>
                <a:off x="1686152" y="1933258"/>
                <a:ext cx="8819695" cy="1025564"/>
                <a:chOff x="1686152" y="1933258"/>
                <a:chExt cx="8819695" cy="1025564"/>
              </a:xfrm>
            </p:grpSpPr>
            <p:grpSp>
              <p:nvGrpSpPr>
                <p:cNvPr id="24" name="Group 23">
                  <a:extLst>
                    <a:ext uri="{FF2B5EF4-FFF2-40B4-BE49-F238E27FC236}">
                      <a16:creationId xmlns:a16="http://schemas.microsoft.com/office/drawing/2014/main" id="{9B7A1A1D-2A14-4F39-99A4-12244265EAD5}"/>
                    </a:ext>
                  </a:extLst>
                </p:cNvPr>
                <p:cNvGrpSpPr/>
                <p:nvPr/>
              </p:nvGrpSpPr>
              <p:grpSpPr>
                <a:xfrm>
                  <a:off x="1686152" y="1933258"/>
                  <a:ext cx="8819695" cy="1025564"/>
                  <a:chOff x="1686152" y="1933258"/>
                  <a:chExt cx="8819695" cy="1025564"/>
                </a:xfrm>
              </p:grpSpPr>
              <p:grpSp>
                <p:nvGrpSpPr>
                  <p:cNvPr id="23" name="Group 22">
                    <a:extLst>
                      <a:ext uri="{FF2B5EF4-FFF2-40B4-BE49-F238E27FC236}">
                        <a16:creationId xmlns:a16="http://schemas.microsoft.com/office/drawing/2014/main" id="{ABF07810-4617-4DCD-8CD6-39780C8C17D1}"/>
                      </a:ext>
                    </a:extLst>
                  </p:cNvPr>
                  <p:cNvGrpSpPr/>
                  <p:nvPr/>
                </p:nvGrpSpPr>
                <p:grpSpPr>
                  <a:xfrm>
                    <a:off x="1686152" y="1933258"/>
                    <a:ext cx="8819695" cy="1025564"/>
                    <a:chOff x="1686152" y="1933258"/>
                    <a:chExt cx="8819695" cy="1025564"/>
                  </a:xfrm>
                </p:grpSpPr>
                <p:sp>
                  <p:nvSpPr>
                    <p:cNvPr id="15" name="Rectangle 14">
                      <a:extLst>
                        <a:ext uri="{FF2B5EF4-FFF2-40B4-BE49-F238E27FC236}">
                          <a16:creationId xmlns:a16="http://schemas.microsoft.com/office/drawing/2014/main" id="{5DD5EE01-08E5-4D23-B6C8-6921A228D3DB}"/>
                        </a:ext>
                      </a:extLst>
                    </p:cNvPr>
                    <p:cNvSpPr/>
                    <p:nvPr/>
                  </p:nvSpPr>
                  <p:spPr>
                    <a:xfrm>
                      <a:off x="1686152" y="1933258"/>
                      <a:ext cx="8819695" cy="1025564"/>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123762-65B0-4FFA-BC7A-A8FCA88E1F70}"/>
                        </a:ext>
                      </a:extLst>
                    </p:cNvPr>
                    <p:cNvSpPr txBox="1"/>
                    <p:nvPr/>
                  </p:nvSpPr>
                  <p:spPr>
                    <a:xfrm>
                      <a:off x="2487707" y="2279476"/>
                      <a:ext cx="1373510" cy="369332"/>
                    </a:xfrm>
                    <a:prstGeom prst="rect">
                      <a:avLst/>
                    </a:prstGeom>
                    <a:noFill/>
                  </p:spPr>
                  <p:txBody>
                    <a:bodyPr wrap="square" rtlCol="0">
                      <a:spAutoFit/>
                    </a:bodyPr>
                    <a:lstStyle/>
                    <a:p>
                      <a:pPr algn="ctr"/>
                      <a:r>
                        <a:rPr lang="en-US" dirty="0">
                          <a:latin typeface="Lato" panose="020F0502020204030203" pitchFamily="34" charset="0"/>
                        </a:rPr>
                        <a:t>Satellites</a:t>
                      </a:r>
                    </a:p>
                  </p:txBody>
                </p:sp>
                <p:sp>
                  <p:nvSpPr>
                    <p:cNvPr id="17" name="TextBox 16">
                      <a:extLst>
                        <a:ext uri="{FF2B5EF4-FFF2-40B4-BE49-F238E27FC236}">
                          <a16:creationId xmlns:a16="http://schemas.microsoft.com/office/drawing/2014/main" id="{221B9065-BA5D-4451-BA3B-CCCB20D7CF3A}"/>
                        </a:ext>
                      </a:extLst>
                    </p:cNvPr>
                    <p:cNvSpPr txBox="1"/>
                    <p:nvPr/>
                  </p:nvSpPr>
                  <p:spPr>
                    <a:xfrm>
                      <a:off x="5100918" y="2279476"/>
                      <a:ext cx="1990165" cy="369332"/>
                    </a:xfrm>
                    <a:prstGeom prst="rect">
                      <a:avLst/>
                    </a:prstGeom>
                    <a:noFill/>
                  </p:spPr>
                  <p:txBody>
                    <a:bodyPr wrap="square" rtlCol="0">
                      <a:spAutoFit/>
                    </a:bodyPr>
                    <a:lstStyle/>
                    <a:p>
                      <a:pPr algn="ctr"/>
                      <a:r>
                        <a:rPr lang="en-US" dirty="0">
                          <a:latin typeface="Lato" panose="020F0502020204030203" pitchFamily="34" charset="0"/>
                        </a:rPr>
                        <a:t>Operators</a:t>
                      </a:r>
                    </a:p>
                  </p:txBody>
                </p:sp>
                <p:sp>
                  <p:nvSpPr>
                    <p:cNvPr id="18" name="TextBox 17">
                      <a:extLst>
                        <a:ext uri="{FF2B5EF4-FFF2-40B4-BE49-F238E27FC236}">
                          <a16:creationId xmlns:a16="http://schemas.microsoft.com/office/drawing/2014/main" id="{9611F9F0-9240-49EC-BC0D-1C36A9D7E5B6}"/>
                        </a:ext>
                      </a:extLst>
                    </p:cNvPr>
                    <p:cNvSpPr txBox="1"/>
                    <p:nvPr/>
                  </p:nvSpPr>
                  <p:spPr>
                    <a:xfrm>
                      <a:off x="8330785" y="2279476"/>
                      <a:ext cx="1990165" cy="369332"/>
                    </a:xfrm>
                    <a:prstGeom prst="rect">
                      <a:avLst/>
                    </a:prstGeom>
                    <a:noFill/>
                  </p:spPr>
                  <p:txBody>
                    <a:bodyPr wrap="square" rtlCol="0">
                      <a:spAutoFit/>
                    </a:bodyPr>
                    <a:lstStyle/>
                    <a:p>
                      <a:pPr algn="ctr"/>
                      <a:r>
                        <a:rPr lang="en-US" dirty="0">
                          <a:latin typeface="Lato" panose="020F0502020204030203" pitchFamily="34" charset="0"/>
                        </a:rPr>
                        <a:t>Service Providers</a:t>
                      </a:r>
                    </a:p>
                  </p:txBody>
                </p:sp>
              </p:grpSp>
              <p:sp>
                <p:nvSpPr>
                  <p:cNvPr id="19" name="Rectangle 18">
                    <a:extLst>
                      <a:ext uri="{FF2B5EF4-FFF2-40B4-BE49-F238E27FC236}">
                        <a16:creationId xmlns:a16="http://schemas.microsoft.com/office/drawing/2014/main" id="{A54900CB-0F25-4934-B569-C7969F7B2209}"/>
                      </a:ext>
                    </a:extLst>
                  </p:cNvPr>
                  <p:cNvSpPr/>
                  <p:nvPr/>
                </p:nvSpPr>
                <p:spPr>
                  <a:xfrm>
                    <a:off x="1686152" y="1933258"/>
                    <a:ext cx="2939636"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356D36C-AAEC-458E-ACE2-DDBA219C5329}"/>
                    </a:ext>
                  </a:extLst>
                </p:cNvPr>
                <p:cNvSpPr/>
                <p:nvPr/>
              </p:nvSpPr>
              <p:spPr>
                <a:xfrm>
                  <a:off x="7566211" y="1933258"/>
                  <a:ext cx="2939636"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9534C29A-D556-4D4A-8DD5-10E38F94722E}"/>
                  </a:ext>
                </a:extLst>
              </p:cNvPr>
              <p:cNvSpPr/>
              <p:nvPr/>
            </p:nvSpPr>
            <p:spPr>
              <a:xfrm>
                <a:off x="4622431" y="1933258"/>
                <a:ext cx="2953512"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Connector: Curved 45">
              <a:extLst>
                <a:ext uri="{FF2B5EF4-FFF2-40B4-BE49-F238E27FC236}">
                  <a16:creationId xmlns:a16="http://schemas.microsoft.com/office/drawing/2014/main" id="{EB82BDFB-D000-4A12-9ACD-C703AFE1535E}"/>
                </a:ext>
              </a:extLst>
            </p:cNvPr>
            <p:cNvCxnSpPr>
              <a:cxnSpLocks/>
              <a:stCxn id="22" idx="0"/>
              <a:endCxn id="21" idx="0"/>
            </p:cNvCxnSpPr>
            <p:nvPr/>
          </p:nvCxnSpPr>
          <p:spPr>
            <a:xfrm rot="5400000" flipH="1" flipV="1">
              <a:off x="7567608" y="236237"/>
              <a:ext cx="12700" cy="2936842"/>
            </a:xfrm>
            <a:prstGeom prst="curvedConnector3">
              <a:avLst>
                <a:gd name="adj1" fmla="val 3917646"/>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45B9824E-1988-4D74-9175-561B039E3913}"/>
              </a:ext>
            </a:extLst>
          </p:cNvPr>
          <p:cNvSpPr/>
          <p:nvPr/>
        </p:nvSpPr>
        <p:spPr>
          <a:xfrm>
            <a:off x="5605679" y="3723899"/>
            <a:ext cx="1677562" cy="575513"/>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Administer/</a:t>
            </a:r>
          </a:p>
          <a:p>
            <a:pPr algn="ctr"/>
            <a:r>
              <a:rPr lang="en-US" dirty="0">
                <a:solidFill>
                  <a:schemeClr val="tx1"/>
                </a:solidFill>
              </a:rPr>
              <a:t>Maintain</a:t>
            </a:r>
          </a:p>
        </p:txBody>
      </p:sp>
      <p:sp>
        <p:nvSpPr>
          <p:cNvPr id="51" name="Rectangle 50">
            <a:extLst>
              <a:ext uri="{FF2B5EF4-FFF2-40B4-BE49-F238E27FC236}">
                <a16:creationId xmlns:a16="http://schemas.microsoft.com/office/drawing/2014/main" id="{5EFF0246-6528-4BBD-945D-438E680B0217}"/>
              </a:ext>
            </a:extLst>
          </p:cNvPr>
          <p:cNvSpPr/>
          <p:nvPr/>
        </p:nvSpPr>
        <p:spPr>
          <a:xfrm>
            <a:off x="1158606" y="3715039"/>
            <a:ext cx="1677562"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Manufacturer</a:t>
            </a:r>
          </a:p>
        </p:txBody>
      </p:sp>
      <p:sp>
        <p:nvSpPr>
          <p:cNvPr id="52" name="Rectangle 51">
            <a:extLst>
              <a:ext uri="{FF2B5EF4-FFF2-40B4-BE49-F238E27FC236}">
                <a16:creationId xmlns:a16="http://schemas.microsoft.com/office/drawing/2014/main" id="{EBC8AFCC-C6E6-4CF5-BEB2-A3CAF4969EB7}"/>
              </a:ext>
            </a:extLst>
          </p:cNvPr>
          <p:cNvSpPr/>
          <p:nvPr/>
        </p:nvSpPr>
        <p:spPr>
          <a:xfrm>
            <a:off x="3215864" y="3715039"/>
            <a:ext cx="1677562"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53" name="Rectangle 52">
            <a:extLst>
              <a:ext uri="{FF2B5EF4-FFF2-40B4-BE49-F238E27FC236}">
                <a16:creationId xmlns:a16="http://schemas.microsoft.com/office/drawing/2014/main" id="{A6C2E342-84DA-4305-80BC-FE72CA6D5E46}"/>
              </a:ext>
            </a:extLst>
          </p:cNvPr>
          <p:cNvSpPr/>
          <p:nvPr/>
        </p:nvSpPr>
        <p:spPr>
          <a:xfrm>
            <a:off x="357051" y="4632517"/>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a:t>
            </a:r>
          </a:p>
        </p:txBody>
      </p:sp>
      <p:sp>
        <p:nvSpPr>
          <p:cNvPr id="54" name="Rectangle 53">
            <a:extLst>
              <a:ext uri="{FF2B5EF4-FFF2-40B4-BE49-F238E27FC236}">
                <a16:creationId xmlns:a16="http://schemas.microsoft.com/office/drawing/2014/main" id="{03DE89AA-D642-41D6-9286-2E8E40D40607}"/>
              </a:ext>
            </a:extLst>
          </p:cNvPr>
          <p:cNvSpPr/>
          <p:nvPr/>
        </p:nvSpPr>
        <p:spPr>
          <a:xfrm>
            <a:off x="1112879" y="5254506"/>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a:t>
            </a:r>
          </a:p>
        </p:txBody>
      </p:sp>
      <p:sp>
        <p:nvSpPr>
          <p:cNvPr id="55" name="Rectangle 54">
            <a:extLst>
              <a:ext uri="{FF2B5EF4-FFF2-40B4-BE49-F238E27FC236}">
                <a16:creationId xmlns:a16="http://schemas.microsoft.com/office/drawing/2014/main" id="{5DDD82A6-9B58-415A-9816-6E6DE4699399}"/>
              </a:ext>
            </a:extLst>
          </p:cNvPr>
          <p:cNvSpPr/>
          <p:nvPr/>
        </p:nvSpPr>
        <p:spPr>
          <a:xfrm>
            <a:off x="1571511" y="5923899"/>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Assembly</a:t>
            </a:r>
          </a:p>
        </p:txBody>
      </p:sp>
      <p:sp>
        <p:nvSpPr>
          <p:cNvPr id="57" name="Rectangle 56">
            <a:extLst>
              <a:ext uri="{FF2B5EF4-FFF2-40B4-BE49-F238E27FC236}">
                <a16:creationId xmlns:a16="http://schemas.microsoft.com/office/drawing/2014/main" id="{11FB04B6-FD4B-4E8E-86B3-AC6A7BB1A2EF}"/>
              </a:ext>
            </a:extLst>
          </p:cNvPr>
          <p:cNvSpPr/>
          <p:nvPr/>
        </p:nvSpPr>
        <p:spPr>
          <a:xfrm>
            <a:off x="5763147" y="4961571"/>
            <a:ext cx="1362626" cy="274436"/>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a:t>
            </a:r>
          </a:p>
        </p:txBody>
      </p:sp>
      <p:sp>
        <p:nvSpPr>
          <p:cNvPr id="58" name="Rectangle 57">
            <a:extLst>
              <a:ext uri="{FF2B5EF4-FFF2-40B4-BE49-F238E27FC236}">
                <a16:creationId xmlns:a16="http://schemas.microsoft.com/office/drawing/2014/main" id="{599F6880-2E1A-4D85-8CA9-2D75D1CF2CAF}"/>
              </a:ext>
            </a:extLst>
          </p:cNvPr>
          <p:cNvSpPr/>
          <p:nvPr/>
        </p:nvSpPr>
        <p:spPr>
          <a:xfrm>
            <a:off x="10352081" y="3723899"/>
            <a:ext cx="1482413" cy="485348"/>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 Hardware</a:t>
            </a:r>
          </a:p>
        </p:txBody>
      </p:sp>
      <p:sp>
        <p:nvSpPr>
          <p:cNvPr id="59" name="Rectangle 58">
            <a:extLst>
              <a:ext uri="{FF2B5EF4-FFF2-40B4-BE49-F238E27FC236}">
                <a16:creationId xmlns:a16="http://schemas.microsoft.com/office/drawing/2014/main" id="{BE60438A-B575-48A4-9949-37E27470AF7B}"/>
              </a:ext>
            </a:extLst>
          </p:cNvPr>
          <p:cNvSpPr/>
          <p:nvPr/>
        </p:nvSpPr>
        <p:spPr>
          <a:xfrm>
            <a:off x="8384374" y="3723899"/>
            <a:ext cx="1482413" cy="485348"/>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 Service</a:t>
            </a:r>
          </a:p>
        </p:txBody>
      </p:sp>
      <p:sp>
        <p:nvSpPr>
          <p:cNvPr id="60" name="TextBox 59">
            <a:extLst>
              <a:ext uri="{FF2B5EF4-FFF2-40B4-BE49-F238E27FC236}">
                <a16:creationId xmlns:a16="http://schemas.microsoft.com/office/drawing/2014/main" id="{3629EB23-6242-4B81-A652-FDF7778CA4CC}"/>
              </a:ext>
            </a:extLst>
          </p:cNvPr>
          <p:cNvSpPr txBox="1"/>
          <p:nvPr/>
        </p:nvSpPr>
        <p:spPr>
          <a:xfrm>
            <a:off x="7135311" y="1011987"/>
            <a:ext cx="1876989" cy="646331"/>
          </a:xfrm>
          <a:prstGeom prst="rect">
            <a:avLst/>
          </a:prstGeom>
          <a:noFill/>
        </p:spPr>
        <p:txBody>
          <a:bodyPr wrap="none" rtlCol="0">
            <a:spAutoFit/>
          </a:bodyPr>
          <a:lstStyle/>
          <a:p>
            <a:r>
              <a:rPr lang="en-US" dirty="0"/>
              <a:t>Can be the same </a:t>
            </a:r>
          </a:p>
          <a:p>
            <a:r>
              <a:rPr lang="en-US" dirty="0"/>
              <a:t>or have a contract</a:t>
            </a:r>
          </a:p>
        </p:txBody>
      </p:sp>
      <p:cxnSp>
        <p:nvCxnSpPr>
          <p:cNvPr id="62" name="Straight Arrow Connector 61">
            <a:extLst>
              <a:ext uri="{FF2B5EF4-FFF2-40B4-BE49-F238E27FC236}">
                <a16:creationId xmlns:a16="http://schemas.microsoft.com/office/drawing/2014/main" id="{E4003F43-06BE-44DA-8518-0D8D20997DDC}"/>
              </a:ext>
            </a:extLst>
          </p:cNvPr>
          <p:cNvCxnSpPr/>
          <p:nvPr/>
        </p:nvCxnSpPr>
        <p:spPr>
          <a:xfrm>
            <a:off x="2203839" y="313363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852776C-D5BE-40C6-9593-6622EF641E0A}"/>
              </a:ext>
            </a:extLst>
          </p:cNvPr>
          <p:cNvCxnSpPr/>
          <p:nvPr/>
        </p:nvCxnSpPr>
        <p:spPr>
          <a:xfrm>
            <a:off x="4057649"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16F0C83-9146-4150-B69B-EB0B27444B16}"/>
              </a:ext>
            </a:extLst>
          </p:cNvPr>
          <p:cNvCxnSpPr/>
          <p:nvPr/>
        </p:nvCxnSpPr>
        <p:spPr>
          <a:xfrm>
            <a:off x="1318931" y="4051112"/>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2121642-BDAF-4E36-B3CD-A0B8DAA9454F}"/>
              </a:ext>
            </a:extLst>
          </p:cNvPr>
          <p:cNvCxnSpPr>
            <a:cxnSpLocks/>
          </p:cNvCxnSpPr>
          <p:nvPr/>
        </p:nvCxnSpPr>
        <p:spPr>
          <a:xfrm>
            <a:off x="1843377" y="4051112"/>
            <a:ext cx="0" cy="120339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DA8136B-B5F2-42A2-83B9-2F18B90A5722}"/>
              </a:ext>
            </a:extLst>
          </p:cNvPr>
          <p:cNvCxnSpPr/>
          <p:nvPr/>
        </p:nvCxnSpPr>
        <p:spPr>
          <a:xfrm>
            <a:off x="6453998" y="3133633"/>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AA9F110-0348-44B3-A1FB-E1D0CFB5329F}"/>
              </a:ext>
            </a:extLst>
          </p:cNvPr>
          <p:cNvCxnSpPr>
            <a:cxnSpLocks/>
            <a:stCxn id="50" idx="2"/>
            <a:endCxn id="57" idx="0"/>
          </p:cNvCxnSpPr>
          <p:nvPr/>
        </p:nvCxnSpPr>
        <p:spPr>
          <a:xfrm>
            <a:off x="6444460" y="4299412"/>
            <a:ext cx="0" cy="662159"/>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51B9682-7FC3-4AFD-963E-D925E018056E}"/>
              </a:ext>
            </a:extLst>
          </p:cNvPr>
          <p:cNvCxnSpPr/>
          <p:nvPr/>
        </p:nvCxnSpPr>
        <p:spPr>
          <a:xfrm>
            <a:off x="9125580"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9204BE8-BCBD-4530-9917-F4BDFE7242C4}"/>
              </a:ext>
            </a:extLst>
          </p:cNvPr>
          <p:cNvCxnSpPr/>
          <p:nvPr/>
        </p:nvCxnSpPr>
        <p:spPr>
          <a:xfrm>
            <a:off x="10669411"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7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8F5DCB-F7EF-4C4A-B7A9-3F6D1AF9CB23}"/>
              </a:ext>
            </a:extLst>
          </p:cNvPr>
          <p:cNvPicPr>
            <a:picLocks noChangeAspect="1"/>
          </p:cNvPicPr>
          <p:nvPr/>
        </p:nvPicPr>
        <p:blipFill>
          <a:blip r:embed="rId2"/>
          <a:stretch>
            <a:fillRect/>
          </a:stretch>
        </p:blipFill>
        <p:spPr>
          <a:xfrm>
            <a:off x="0" y="1538652"/>
            <a:ext cx="12192000" cy="4950016"/>
          </a:xfrm>
          <a:prstGeom prst="rect">
            <a:avLst/>
          </a:prstGeom>
        </p:spPr>
      </p:pic>
      <p:sp>
        <p:nvSpPr>
          <p:cNvPr id="3" name="Rectangle 2">
            <a:extLst>
              <a:ext uri="{FF2B5EF4-FFF2-40B4-BE49-F238E27FC236}">
                <a16:creationId xmlns:a16="http://schemas.microsoft.com/office/drawing/2014/main" id="{81A75AF6-AF83-45A0-BF5C-6D2FA92D7488}"/>
              </a:ext>
            </a:extLst>
          </p:cNvPr>
          <p:cNvSpPr/>
          <p:nvPr/>
        </p:nvSpPr>
        <p:spPr>
          <a:xfrm>
            <a:off x="0" y="6488668"/>
            <a:ext cx="8502315" cy="369332"/>
          </a:xfrm>
          <a:prstGeom prst="rect">
            <a:avLst/>
          </a:prstGeom>
        </p:spPr>
        <p:txBody>
          <a:bodyPr wrap="square">
            <a:spAutoFit/>
          </a:bodyPr>
          <a:lstStyle/>
          <a:p>
            <a:r>
              <a:rPr lang="en-US" dirty="0"/>
              <a:t>http://www.satcomsource.com/Inmarsat-BGAN-Converge-PDF.pdf</a:t>
            </a:r>
          </a:p>
        </p:txBody>
      </p:sp>
      <p:sp>
        <p:nvSpPr>
          <p:cNvPr id="4" name="Title 1">
            <a:extLst>
              <a:ext uri="{FF2B5EF4-FFF2-40B4-BE49-F238E27FC236}">
                <a16:creationId xmlns:a16="http://schemas.microsoft.com/office/drawing/2014/main" id="{BC5B172F-1755-465E-A496-51D10E21B307}"/>
              </a:ext>
            </a:extLst>
          </p:cNvPr>
          <p:cNvSpPr txBox="1">
            <a:spLocks/>
          </p:cNvSpPr>
          <p:nvPr/>
        </p:nvSpPr>
        <p:spPr>
          <a:xfrm>
            <a:off x="838200" y="12785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Inmarsat BGAN Converge Overview</a:t>
            </a:r>
          </a:p>
        </p:txBody>
      </p:sp>
    </p:spTree>
    <p:extLst>
      <p:ext uri="{BB962C8B-B14F-4D97-AF65-F5344CB8AC3E}">
        <p14:creationId xmlns:p14="http://schemas.microsoft.com/office/powerpoint/2010/main" val="221423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gradFill>
          <a:gsLst>
            <a:gs pos="0">
              <a:schemeClr val="bg1"/>
            </a:gs>
            <a:gs pos="63000">
              <a:schemeClr val="bg1">
                <a:lumMod val="95000"/>
              </a:schemeClr>
            </a:gs>
            <a:gs pos="21000">
              <a:schemeClr val="bg2">
                <a:lumMod val="90000"/>
              </a:schemeClr>
            </a:gs>
            <a:gs pos="100000">
              <a:schemeClr val="bg2">
                <a:lumMod val="90000"/>
              </a:schemeClr>
            </a:gs>
          </a:gsLst>
          <a:lin ang="11400000" scaled="0"/>
        </a:gra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9B35A6CE-100D-4BC7-AEB8-F66EF3B511EF}"/>
              </a:ext>
            </a:extLst>
          </p:cNvPr>
          <p:cNvCxnSpPr>
            <a:cxnSpLocks/>
            <a:stCxn id="53" idx="1"/>
            <a:endCxn id="73" idx="2"/>
          </p:cNvCxnSpPr>
          <p:nvPr/>
        </p:nvCxnSpPr>
        <p:spPr>
          <a:xfrm flipV="1">
            <a:off x="3411788" y="4559698"/>
            <a:ext cx="531747" cy="1665329"/>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D53528-92CC-4FAE-86F9-711719ECC32C}"/>
              </a:ext>
            </a:extLst>
          </p:cNvPr>
          <p:cNvCxnSpPr>
            <a:cxnSpLocks/>
            <a:stCxn id="53" idx="1"/>
            <a:endCxn id="69" idx="3"/>
          </p:cNvCxnSpPr>
          <p:nvPr/>
        </p:nvCxnSpPr>
        <p:spPr>
          <a:xfrm flipH="1" flipV="1">
            <a:off x="2670217" y="6010558"/>
            <a:ext cx="741571" cy="214469"/>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F53E5C-FF8C-43F6-8783-4706442F160D}"/>
              </a:ext>
            </a:extLst>
          </p:cNvPr>
          <p:cNvCxnSpPr>
            <a:cxnSpLocks/>
            <a:stCxn id="138" idx="2"/>
            <a:endCxn id="54" idx="0"/>
          </p:cNvCxnSpPr>
          <p:nvPr/>
        </p:nvCxnSpPr>
        <p:spPr>
          <a:xfrm>
            <a:off x="5877700" y="4005824"/>
            <a:ext cx="246713" cy="528917"/>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D797C3-0BA5-46DB-990E-01303C6D2441}"/>
              </a:ext>
            </a:extLst>
          </p:cNvPr>
          <p:cNvCxnSpPr>
            <a:cxnSpLocks/>
          </p:cNvCxnSpPr>
          <p:nvPr/>
        </p:nvCxnSpPr>
        <p:spPr>
          <a:xfrm flipH="1" flipV="1">
            <a:off x="4470764" y="6251713"/>
            <a:ext cx="1613847" cy="347869"/>
          </a:xfrm>
          <a:prstGeom prst="line">
            <a:avLst/>
          </a:prstGeom>
          <a:ln w="28575">
            <a:solidFill>
              <a:srgbClr val="60004E"/>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B6A43-4B5D-4CA1-8AE9-08C256964138}"/>
              </a:ext>
            </a:extLst>
          </p:cNvPr>
          <p:cNvCxnSpPr>
            <a:cxnSpLocks/>
          </p:cNvCxnSpPr>
          <p:nvPr/>
        </p:nvCxnSpPr>
        <p:spPr>
          <a:xfrm>
            <a:off x="5007092" y="5711296"/>
            <a:ext cx="1077519" cy="888286"/>
          </a:xfrm>
          <a:prstGeom prst="line">
            <a:avLst/>
          </a:prstGeom>
          <a:ln w="28575">
            <a:solidFill>
              <a:srgbClr val="60004E"/>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B35A31-3437-45F5-8117-9815D8224722}"/>
              </a:ext>
            </a:extLst>
          </p:cNvPr>
          <p:cNvCxnSpPr>
            <a:cxnSpLocks/>
            <a:stCxn id="54" idx="2"/>
          </p:cNvCxnSpPr>
          <p:nvPr/>
        </p:nvCxnSpPr>
        <p:spPr>
          <a:xfrm>
            <a:off x="6124413" y="5083381"/>
            <a:ext cx="0" cy="1433078"/>
          </a:xfrm>
          <a:prstGeom prst="line">
            <a:avLst/>
          </a:prstGeom>
          <a:ln w="28575">
            <a:solidFill>
              <a:srgbClr val="60004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9D61CB-4FF7-4A88-9ED6-2A6B8C228806}"/>
              </a:ext>
            </a:extLst>
          </p:cNvPr>
          <p:cNvCxnSpPr>
            <a:cxnSpLocks/>
          </p:cNvCxnSpPr>
          <p:nvPr/>
        </p:nvCxnSpPr>
        <p:spPr>
          <a:xfrm flipV="1">
            <a:off x="6084611" y="5779015"/>
            <a:ext cx="1091443" cy="820567"/>
          </a:xfrm>
          <a:prstGeom prst="line">
            <a:avLst/>
          </a:prstGeom>
          <a:ln w="28575">
            <a:solidFill>
              <a:srgbClr val="60004E"/>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7CAB04-502E-4A5C-82DC-7AD545C46AAC}"/>
              </a:ext>
            </a:extLst>
          </p:cNvPr>
          <p:cNvCxnSpPr>
            <a:cxnSpLocks/>
          </p:cNvCxnSpPr>
          <p:nvPr/>
        </p:nvCxnSpPr>
        <p:spPr>
          <a:xfrm flipV="1">
            <a:off x="6084611" y="6251712"/>
            <a:ext cx="1616352" cy="347870"/>
          </a:xfrm>
          <a:prstGeom prst="line">
            <a:avLst/>
          </a:prstGeom>
          <a:ln w="28575">
            <a:solidFill>
              <a:srgbClr val="60004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B201-64C8-4A24-962C-F4D864AEEFCA}"/>
              </a:ext>
            </a:extLst>
          </p:cNvPr>
          <p:cNvCxnSpPr>
            <a:cxnSpLocks/>
            <a:stCxn id="119" idx="2"/>
            <a:endCxn id="111" idx="0"/>
          </p:cNvCxnSpPr>
          <p:nvPr/>
        </p:nvCxnSpPr>
        <p:spPr>
          <a:xfrm>
            <a:off x="2032548" y="2004396"/>
            <a:ext cx="1806637" cy="426349"/>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8D685E1-CC23-4D05-BFDD-A9C22BBA9F71}"/>
              </a:ext>
            </a:extLst>
          </p:cNvPr>
          <p:cNvCxnSpPr>
            <a:cxnSpLocks/>
            <a:stCxn id="119" idx="2"/>
            <a:endCxn id="196" idx="0"/>
          </p:cNvCxnSpPr>
          <p:nvPr/>
        </p:nvCxnSpPr>
        <p:spPr>
          <a:xfrm>
            <a:off x="2032548" y="2004396"/>
            <a:ext cx="4429735" cy="271161"/>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0B82CE3-F2F3-41EA-9481-9701D623FAF3}"/>
              </a:ext>
            </a:extLst>
          </p:cNvPr>
          <p:cNvCxnSpPr>
            <a:cxnSpLocks/>
            <a:stCxn id="193" idx="2"/>
            <a:endCxn id="196" idx="0"/>
          </p:cNvCxnSpPr>
          <p:nvPr/>
        </p:nvCxnSpPr>
        <p:spPr>
          <a:xfrm>
            <a:off x="6002777" y="1564493"/>
            <a:ext cx="459506" cy="711064"/>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78994F-245C-4BB8-863D-1135E20E2237}"/>
              </a:ext>
            </a:extLst>
          </p:cNvPr>
          <p:cNvCxnSpPr>
            <a:cxnSpLocks/>
            <a:stCxn id="195" idx="2"/>
            <a:endCxn id="198" idx="0"/>
          </p:cNvCxnSpPr>
          <p:nvPr/>
        </p:nvCxnSpPr>
        <p:spPr>
          <a:xfrm>
            <a:off x="8704428" y="1726168"/>
            <a:ext cx="93543" cy="652319"/>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76B39-B3F2-477E-A741-3C029BDBAA32}"/>
              </a:ext>
            </a:extLst>
          </p:cNvPr>
          <p:cNvCxnSpPr>
            <a:cxnSpLocks/>
            <a:stCxn id="198" idx="2"/>
            <a:endCxn id="88" idx="0"/>
          </p:cNvCxnSpPr>
          <p:nvPr/>
        </p:nvCxnSpPr>
        <p:spPr>
          <a:xfrm>
            <a:off x="8797971" y="2892218"/>
            <a:ext cx="306207" cy="1197569"/>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89B082-92EB-4746-B334-B1E596323679}"/>
              </a:ext>
            </a:extLst>
          </p:cNvPr>
          <p:cNvCxnSpPr>
            <a:cxnSpLocks/>
            <a:stCxn id="88" idx="2"/>
            <a:endCxn id="59" idx="3"/>
          </p:cNvCxnSpPr>
          <p:nvPr/>
        </p:nvCxnSpPr>
        <p:spPr>
          <a:xfrm flipH="1">
            <a:off x="8993222" y="4638427"/>
            <a:ext cx="110956" cy="1613284"/>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EC4548-055A-43E8-AD68-0AE64533C119}"/>
              </a:ext>
            </a:extLst>
          </p:cNvPr>
          <p:cNvCxnSpPr>
            <a:cxnSpLocks/>
            <a:stCxn id="88" idx="2"/>
            <a:endCxn id="57" idx="0"/>
          </p:cNvCxnSpPr>
          <p:nvPr/>
        </p:nvCxnSpPr>
        <p:spPr>
          <a:xfrm flipH="1">
            <a:off x="7260951" y="4638427"/>
            <a:ext cx="1843227" cy="549171"/>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D6675B-607C-471E-91AD-7687F9FA10D7}"/>
              </a:ext>
            </a:extLst>
          </p:cNvPr>
          <p:cNvCxnSpPr>
            <a:cxnSpLocks/>
            <a:stCxn id="54" idx="0"/>
            <a:endCxn id="88" idx="2"/>
          </p:cNvCxnSpPr>
          <p:nvPr/>
        </p:nvCxnSpPr>
        <p:spPr>
          <a:xfrm>
            <a:off x="6124413" y="4534741"/>
            <a:ext cx="2979765" cy="103686"/>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4047C78-537F-4095-BD18-186C9FB947EA}"/>
              </a:ext>
            </a:extLst>
          </p:cNvPr>
          <p:cNvCxnSpPr>
            <a:cxnSpLocks/>
            <a:stCxn id="192" idx="2"/>
            <a:endCxn id="57" idx="0"/>
          </p:cNvCxnSpPr>
          <p:nvPr/>
        </p:nvCxnSpPr>
        <p:spPr>
          <a:xfrm flipH="1">
            <a:off x="7260951" y="4165996"/>
            <a:ext cx="221089" cy="1021602"/>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E07241-0929-4755-A7D3-008E329936D1}"/>
              </a:ext>
            </a:extLst>
          </p:cNvPr>
          <p:cNvCxnSpPr>
            <a:cxnSpLocks/>
            <a:stCxn id="138" idx="2"/>
            <a:endCxn id="19" idx="0"/>
          </p:cNvCxnSpPr>
          <p:nvPr/>
        </p:nvCxnSpPr>
        <p:spPr>
          <a:xfrm flipH="1">
            <a:off x="4765633" y="4005824"/>
            <a:ext cx="1112067" cy="1190090"/>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3E549FC-A169-4A2C-BEAB-3584C6FFF03A}"/>
              </a:ext>
            </a:extLst>
          </p:cNvPr>
          <p:cNvCxnSpPr>
            <a:cxnSpLocks/>
            <a:stCxn id="138" idx="2"/>
            <a:endCxn id="57" idx="0"/>
          </p:cNvCxnSpPr>
          <p:nvPr/>
        </p:nvCxnSpPr>
        <p:spPr>
          <a:xfrm>
            <a:off x="5877700" y="4005824"/>
            <a:ext cx="1383251" cy="1181774"/>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7B4068F-FCC3-4C35-8413-955773618E6F}"/>
              </a:ext>
            </a:extLst>
          </p:cNvPr>
          <p:cNvCxnSpPr>
            <a:cxnSpLocks/>
            <a:stCxn id="111" idx="2"/>
            <a:endCxn id="138" idx="0"/>
          </p:cNvCxnSpPr>
          <p:nvPr/>
        </p:nvCxnSpPr>
        <p:spPr>
          <a:xfrm>
            <a:off x="3839185" y="2944476"/>
            <a:ext cx="2038515" cy="655449"/>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E1EB0AE-2EF6-46A5-B9DC-BFB882D94248}"/>
              </a:ext>
            </a:extLst>
          </p:cNvPr>
          <p:cNvCxnSpPr>
            <a:cxnSpLocks/>
            <a:stCxn id="196" idx="2"/>
            <a:endCxn id="88" idx="0"/>
          </p:cNvCxnSpPr>
          <p:nvPr/>
        </p:nvCxnSpPr>
        <p:spPr>
          <a:xfrm>
            <a:off x="6462283" y="2789288"/>
            <a:ext cx="2641895" cy="1300499"/>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C560E9-A239-4241-8F7B-09DB63937984}"/>
              </a:ext>
            </a:extLst>
          </p:cNvPr>
          <p:cNvCxnSpPr>
            <a:cxnSpLocks/>
            <a:stCxn id="138" idx="0"/>
            <a:endCxn id="198" idx="2"/>
          </p:cNvCxnSpPr>
          <p:nvPr/>
        </p:nvCxnSpPr>
        <p:spPr>
          <a:xfrm flipV="1">
            <a:off x="5877700" y="2892218"/>
            <a:ext cx="2920271" cy="707707"/>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5E9A89D-B2AB-4EE3-BB69-1A0EDDA4CE9A}"/>
              </a:ext>
            </a:extLst>
          </p:cNvPr>
          <p:cNvSpPr/>
          <p:nvPr/>
        </p:nvSpPr>
        <p:spPr>
          <a:xfrm>
            <a:off x="3770867" y="5195914"/>
            <a:ext cx="1989531"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Dynamic Resource Allocation</a:t>
            </a:r>
          </a:p>
        </p:txBody>
      </p:sp>
      <p:sp>
        <p:nvSpPr>
          <p:cNvPr id="53" name="Rectangle: Rounded Corners 52">
            <a:extLst>
              <a:ext uri="{FF2B5EF4-FFF2-40B4-BE49-F238E27FC236}">
                <a16:creationId xmlns:a16="http://schemas.microsoft.com/office/drawing/2014/main" id="{C081D2BC-C6F0-430D-B6D3-B4D890B6EB22}"/>
              </a:ext>
            </a:extLst>
          </p:cNvPr>
          <p:cNvSpPr/>
          <p:nvPr/>
        </p:nvSpPr>
        <p:spPr>
          <a:xfrm>
            <a:off x="3411788" y="5950707"/>
            <a:ext cx="1535743"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Physical Layer Simulations</a:t>
            </a:r>
          </a:p>
        </p:txBody>
      </p:sp>
      <p:sp>
        <p:nvSpPr>
          <p:cNvPr id="54" name="Rectangle: Rounded Corners 53">
            <a:extLst>
              <a:ext uri="{FF2B5EF4-FFF2-40B4-BE49-F238E27FC236}">
                <a16:creationId xmlns:a16="http://schemas.microsoft.com/office/drawing/2014/main" id="{96A644D1-8A9F-4DEC-8FC9-22A3305419D2}"/>
              </a:ext>
            </a:extLst>
          </p:cNvPr>
          <p:cNvSpPr/>
          <p:nvPr/>
        </p:nvSpPr>
        <p:spPr>
          <a:xfrm>
            <a:off x="5399112" y="4534741"/>
            <a:ext cx="1450602"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Data Visualization</a:t>
            </a:r>
          </a:p>
        </p:txBody>
      </p:sp>
      <p:sp>
        <p:nvSpPr>
          <p:cNvPr id="57" name="Rectangle: Rounded Corners 56">
            <a:extLst>
              <a:ext uri="{FF2B5EF4-FFF2-40B4-BE49-F238E27FC236}">
                <a16:creationId xmlns:a16="http://schemas.microsoft.com/office/drawing/2014/main" id="{0B41BBA0-715A-4D0B-A733-FECA9F84BC61}"/>
              </a:ext>
            </a:extLst>
          </p:cNvPr>
          <p:cNvSpPr/>
          <p:nvPr/>
        </p:nvSpPr>
        <p:spPr>
          <a:xfrm>
            <a:off x="6426613" y="5187598"/>
            <a:ext cx="1668676"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Network Layer Emulation</a:t>
            </a:r>
          </a:p>
        </p:txBody>
      </p:sp>
      <p:sp>
        <p:nvSpPr>
          <p:cNvPr id="59" name="Rectangle: Rounded Corners 58">
            <a:extLst>
              <a:ext uri="{FF2B5EF4-FFF2-40B4-BE49-F238E27FC236}">
                <a16:creationId xmlns:a16="http://schemas.microsoft.com/office/drawing/2014/main" id="{6EBBA034-D027-4901-A7D6-F9E1AB1AD27B}"/>
              </a:ext>
            </a:extLst>
          </p:cNvPr>
          <p:cNvSpPr/>
          <p:nvPr/>
        </p:nvSpPr>
        <p:spPr>
          <a:xfrm>
            <a:off x="7324546" y="5977391"/>
            <a:ext cx="1668676"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Physical Layer Emulation</a:t>
            </a:r>
          </a:p>
        </p:txBody>
      </p:sp>
      <p:sp>
        <p:nvSpPr>
          <p:cNvPr id="69" name="Rectangle: Rounded Corners 68">
            <a:extLst>
              <a:ext uri="{FF2B5EF4-FFF2-40B4-BE49-F238E27FC236}">
                <a16:creationId xmlns:a16="http://schemas.microsoft.com/office/drawing/2014/main" id="{D730BD96-9035-46C9-8852-69371DFB2A5C}"/>
              </a:ext>
            </a:extLst>
          </p:cNvPr>
          <p:cNvSpPr/>
          <p:nvPr/>
        </p:nvSpPr>
        <p:spPr>
          <a:xfrm>
            <a:off x="1134474" y="5736238"/>
            <a:ext cx="1535743"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SSB Hybrid Waveforms</a:t>
            </a:r>
          </a:p>
        </p:txBody>
      </p:sp>
      <p:sp>
        <p:nvSpPr>
          <p:cNvPr id="75" name="Rectangle: Rounded Corners 74">
            <a:extLst>
              <a:ext uri="{FF2B5EF4-FFF2-40B4-BE49-F238E27FC236}">
                <a16:creationId xmlns:a16="http://schemas.microsoft.com/office/drawing/2014/main" id="{CF8BF5F9-C212-42B2-B027-74677C093983}"/>
              </a:ext>
            </a:extLst>
          </p:cNvPr>
          <p:cNvSpPr/>
          <p:nvPr/>
        </p:nvSpPr>
        <p:spPr>
          <a:xfrm>
            <a:off x="187080" y="3816276"/>
            <a:ext cx="1535743" cy="548640"/>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Spectrum Sharing</a:t>
            </a:r>
          </a:p>
        </p:txBody>
      </p:sp>
      <p:cxnSp>
        <p:nvCxnSpPr>
          <p:cNvPr id="77" name="Straight Connector 76">
            <a:extLst>
              <a:ext uri="{FF2B5EF4-FFF2-40B4-BE49-F238E27FC236}">
                <a16:creationId xmlns:a16="http://schemas.microsoft.com/office/drawing/2014/main" id="{6D1DCA54-1EBA-4887-BCE7-BFAD23A97B1E}"/>
              </a:ext>
            </a:extLst>
          </p:cNvPr>
          <p:cNvCxnSpPr>
            <a:cxnSpLocks/>
            <a:stCxn id="69" idx="0"/>
            <a:endCxn id="75" idx="2"/>
          </p:cNvCxnSpPr>
          <p:nvPr/>
        </p:nvCxnSpPr>
        <p:spPr>
          <a:xfrm flipH="1" flipV="1">
            <a:off x="954952" y="4364916"/>
            <a:ext cx="947394" cy="137132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8A6ADBB7-91CF-456B-8232-BD5B10E36367}"/>
              </a:ext>
            </a:extLst>
          </p:cNvPr>
          <p:cNvSpPr/>
          <p:nvPr/>
        </p:nvSpPr>
        <p:spPr>
          <a:xfrm>
            <a:off x="8269840" y="4089787"/>
            <a:ext cx="1668676"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Modeling &amp; Simulation Tool</a:t>
            </a:r>
          </a:p>
        </p:txBody>
      </p:sp>
      <p:sp>
        <p:nvSpPr>
          <p:cNvPr id="111" name="Rectangle: Rounded Corners 110">
            <a:extLst>
              <a:ext uri="{FF2B5EF4-FFF2-40B4-BE49-F238E27FC236}">
                <a16:creationId xmlns:a16="http://schemas.microsoft.com/office/drawing/2014/main" id="{99F8AAF0-C30E-4F54-9AC2-A7577AB1BD24}"/>
              </a:ext>
            </a:extLst>
          </p:cNvPr>
          <p:cNvSpPr/>
          <p:nvPr/>
        </p:nvSpPr>
        <p:spPr>
          <a:xfrm>
            <a:off x="2994475" y="2430745"/>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Space Combat Cloud</a:t>
            </a:r>
          </a:p>
        </p:txBody>
      </p:sp>
      <p:cxnSp>
        <p:nvCxnSpPr>
          <p:cNvPr id="116" name="Straight Connector 115">
            <a:extLst>
              <a:ext uri="{FF2B5EF4-FFF2-40B4-BE49-F238E27FC236}">
                <a16:creationId xmlns:a16="http://schemas.microsoft.com/office/drawing/2014/main" id="{A1AE553C-55E0-4DE0-B367-A899C6A758F9}"/>
              </a:ext>
            </a:extLst>
          </p:cNvPr>
          <p:cNvCxnSpPr>
            <a:cxnSpLocks/>
            <a:stCxn id="75" idx="0"/>
            <a:endCxn id="119" idx="2"/>
          </p:cNvCxnSpPr>
          <p:nvPr/>
        </p:nvCxnSpPr>
        <p:spPr>
          <a:xfrm flipV="1">
            <a:off x="954952" y="2004396"/>
            <a:ext cx="1077596" cy="1811880"/>
          </a:xfrm>
          <a:prstGeom prst="line">
            <a:avLst/>
          </a:prstGeom>
          <a:ln w="28575">
            <a:solidFill>
              <a:srgbClr val="960000"/>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9084A744-5051-496A-AD3F-E4ECB474EFE6}"/>
              </a:ext>
            </a:extLst>
          </p:cNvPr>
          <p:cNvSpPr/>
          <p:nvPr/>
        </p:nvSpPr>
        <p:spPr>
          <a:xfrm>
            <a:off x="1394879" y="1598497"/>
            <a:ext cx="1275338" cy="405899"/>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SATCOM</a:t>
            </a:r>
          </a:p>
        </p:txBody>
      </p:sp>
      <p:sp>
        <p:nvSpPr>
          <p:cNvPr id="138" name="Rectangle: Rounded Corners 137">
            <a:extLst>
              <a:ext uri="{FF2B5EF4-FFF2-40B4-BE49-F238E27FC236}">
                <a16:creationId xmlns:a16="http://schemas.microsoft.com/office/drawing/2014/main" id="{480686B0-7439-424E-B6BB-AD0FBC88850F}"/>
              </a:ext>
            </a:extLst>
          </p:cNvPr>
          <p:cNvSpPr/>
          <p:nvPr/>
        </p:nvSpPr>
        <p:spPr>
          <a:xfrm>
            <a:off x="5240031" y="3599925"/>
            <a:ext cx="1275338" cy="405899"/>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GNAT</a:t>
            </a:r>
          </a:p>
        </p:txBody>
      </p:sp>
      <p:sp>
        <p:nvSpPr>
          <p:cNvPr id="192" name="Rectangle: Rounded Corners 191">
            <a:extLst>
              <a:ext uri="{FF2B5EF4-FFF2-40B4-BE49-F238E27FC236}">
                <a16:creationId xmlns:a16="http://schemas.microsoft.com/office/drawing/2014/main" id="{A3EBBCC2-27D2-4F55-9A68-E4D7D8538208}"/>
              </a:ext>
            </a:extLst>
          </p:cNvPr>
          <p:cNvSpPr/>
          <p:nvPr/>
        </p:nvSpPr>
        <p:spPr>
          <a:xfrm>
            <a:off x="6844371" y="3760097"/>
            <a:ext cx="1275338" cy="405899"/>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TCP-GEN</a:t>
            </a:r>
          </a:p>
        </p:txBody>
      </p:sp>
      <p:sp>
        <p:nvSpPr>
          <p:cNvPr id="193" name="Rectangle: Rounded Corners 192">
            <a:extLst>
              <a:ext uri="{FF2B5EF4-FFF2-40B4-BE49-F238E27FC236}">
                <a16:creationId xmlns:a16="http://schemas.microsoft.com/office/drawing/2014/main" id="{25CED963-ADC8-4E4E-AC02-B34A53987CA7}"/>
              </a:ext>
            </a:extLst>
          </p:cNvPr>
          <p:cNvSpPr/>
          <p:nvPr/>
        </p:nvSpPr>
        <p:spPr>
          <a:xfrm>
            <a:off x="5365108" y="1158594"/>
            <a:ext cx="1275338" cy="405899"/>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GPS</a:t>
            </a:r>
          </a:p>
        </p:txBody>
      </p:sp>
      <p:sp>
        <p:nvSpPr>
          <p:cNvPr id="195" name="Rectangle: Rounded Corners 194">
            <a:extLst>
              <a:ext uri="{FF2B5EF4-FFF2-40B4-BE49-F238E27FC236}">
                <a16:creationId xmlns:a16="http://schemas.microsoft.com/office/drawing/2014/main" id="{E3983893-783B-40B4-916E-DC6CE83B7825}"/>
              </a:ext>
            </a:extLst>
          </p:cNvPr>
          <p:cNvSpPr/>
          <p:nvPr/>
        </p:nvSpPr>
        <p:spPr>
          <a:xfrm>
            <a:off x="8016740" y="1177083"/>
            <a:ext cx="1375375" cy="549085"/>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Mission Planning</a:t>
            </a:r>
          </a:p>
        </p:txBody>
      </p:sp>
      <p:sp>
        <p:nvSpPr>
          <p:cNvPr id="196" name="Rectangle: Rounded Corners 195">
            <a:extLst>
              <a:ext uri="{FF2B5EF4-FFF2-40B4-BE49-F238E27FC236}">
                <a16:creationId xmlns:a16="http://schemas.microsoft.com/office/drawing/2014/main" id="{587BC7B2-9883-4113-985D-5828302EF772}"/>
              </a:ext>
            </a:extLst>
          </p:cNvPr>
          <p:cNvSpPr/>
          <p:nvPr/>
        </p:nvSpPr>
        <p:spPr>
          <a:xfrm>
            <a:off x="5617573" y="2275557"/>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Optical Crosslinking</a:t>
            </a:r>
          </a:p>
        </p:txBody>
      </p:sp>
      <p:sp>
        <p:nvSpPr>
          <p:cNvPr id="198" name="Rectangle: Rounded Corners 197">
            <a:extLst>
              <a:ext uri="{FF2B5EF4-FFF2-40B4-BE49-F238E27FC236}">
                <a16:creationId xmlns:a16="http://schemas.microsoft.com/office/drawing/2014/main" id="{7AE4EB24-C068-43FF-B797-6937904145E4}"/>
              </a:ext>
            </a:extLst>
          </p:cNvPr>
          <p:cNvSpPr/>
          <p:nvPr/>
        </p:nvSpPr>
        <p:spPr>
          <a:xfrm>
            <a:off x="7953261" y="2378487"/>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Traffic Data Modeling</a:t>
            </a:r>
          </a:p>
        </p:txBody>
      </p:sp>
      <p:pic>
        <p:nvPicPr>
          <p:cNvPr id="3" name="Picture 2">
            <a:extLst>
              <a:ext uri="{FF2B5EF4-FFF2-40B4-BE49-F238E27FC236}">
                <a16:creationId xmlns:a16="http://schemas.microsoft.com/office/drawing/2014/main" id="{73EE0248-C57B-4CEF-862B-6C362449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341" y="5847889"/>
            <a:ext cx="1524099" cy="1017788"/>
          </a:xfrm>
          <a:prstGeom prst="rect">
            <a:avLst/>
          </a:prstGeom>
          <a:effectLst>
            <a:glow rad="495300">
              <a:schemeClr val="bg1">
                <a:alpha val="18000"/>
              </a:schemeClr>
            </a:glow>
            <a:outerShdw blurRad="76200" dist="50800" sx="102000" sy="102000" algn="ctr" rotWithShape="0">
              <a:prstClr val="black">
                <a:alpha val="40000"/>
              </a:prstClr>
            </a:outerShdw>
            <a:softEdge rad="25400"/>
          </a:effectLst>
        </p:spPr>
      </p:pic>
      <p:grpSp>
        <p:nvGrpSpPr>
          <p:cNvPr id="45" name="Group 44">
            <a:extLst>
              <a:ext uri="{FF2B5EF4-FFF2-40B4-BE49-F238E27FC236}">
                <a16:creationId xmlns:a16="http://schemas.microsoft.com/office/drawing/2014/main" id="{D3A26E47-CB66-4570-B907-B8864C71D16C}"/>
              </a:ext>
            </a:extLst>
          </p:cNvPr>
          <p:cNvGrpSpPr/>
          <p:nvPr/>
        </p:nvGrpSpPr>
        <p:grpSpPr>
          <a:xfrm>
            <a:off x="85965" y="-14053"/>
            <a:ext cx="12011631" cy="1195317"/>
            <a:chOff x="85965" y="-587122"/>
            <a:chExt cx="12011631" cy="1195317"/>
          </a:xfrm>
        </p:grpSpPr>
        <p:grpSp>
          <p:nvGrpSpPr>
            <p:cNvPr id="46" name="Group 45">
              <a:extLst>
                <a:ext uri="{FF2B5EF4-FFF2-40B4-BE49-F238E27FC236}">
                  <a16:creationId xmlns:a16="http://schemas.microsoft.com/office/drawing/2014/main" id="{141EAA09-8231-4EA6-8184-8A0235DA484D}"/>
                </a:ext>
              </a:extLst>
            </p:cNvPr>
            <p:cNvGrpSpPr>
              <a:grpSpLocks noChangeAspect="1"/>
            </p:cNvGrpSpPr>
            <p:nvPr/>
          </p:nvGrpSpPr>
          <p:grpSpPr>
            <a:xfrm>
              <a:off x="9636218" y="-435721"/>
              <a:ext cx="2461378" cy="969625"/>
              <a:chOff x="3200576" y="2602137"/>
              <a:chExt cx="2351669" cy="927234"/>
            </a:xfrm>
          </p:grpSpPr>
          <p:grpSp>
            <p:nvGrpSpPr>
              <p:cNvPr id="72" name="Group 71">
                <a:extLst>
                  <a:ext uri="{FF2B5EF4-FFF2-40B4-BE49-F238E27FC236}">
                    <a16:creationId xmlns:a16="http://schemas.microsoft.com/office/drawing/2014/main" id="{295F6B56-D78D-42FD-A877-5AC169E47A73}"/>
                  </a:ext>
                </a:extLst>
              </p:cNvPr>
              <p:cNvGrpSpPr/>
              <p:nvPr/>
            </p:nvGrpSpPr>
            <p:grpSpPr>
              <a:xfrm>
                <a:off x="3200576" y="2602137"/>
                <a:ext cx="2351669" cy="927234"/>
                <a:chOff x="1066480" y="1716101"/>
                <a:chExt cx="2164206" cy="842949"/>
              </a:xfrm>
            </p:grpSpPr>
            <p:pic>
              <p:nvPicPr>
                <p:cNvPr id="74" name="Picture 73">
                  <a:extLst>
                    <a:ext uri="{FF2B5EF4-FFF2-40B4-BE49-F238E27FC236}">
                      <a16:creationId xmlns:a16="http://schemas.microsoft.com/office/drawing/2014/main" id="{E7467B35-2F9C-447B-9223-9750D00A0FA3}"/>
                    </a:ext>
                  </a:extLst>
                </p:cNvPr>
                <p:cNvPicPr>
                  <a:picLocks noChangeAspect="1"/>
                </p:cNvPicPr>
                <p:nvPr/>
              </p:nvPicPr>
              <p:blipFill>
                <a:blip r:embed="rId3"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66480" y="1822592"/>
                  <a:ext cx="377364" cy="377364"/>
                </a:xfrm>
                <a:prstGeom prst="rect">
                  <a:avLst/>
                </a:prstGeom>
                <a:noFill/>
                <a:ln>
                  <a:noFill/>
                </a:ln>
              </p:spPr>
            </p:pic>
            <p:pic>
              <p:nvPicPr>
                <p:cNvPr id="76" name="Picture 75">
                  <a:extLst>
                    <a:ext uri="{FF2B5EF4-FFF2-40B4-BE49-F238E27FC236}">
                      <a16:creationId xmlns:a16="http://schemas.microsoft.com/office/drawing/2014/main" id="{620F3E8B-61BC-419B-9934-875BF29F2933}"/>
                    </a:ext>
                  </a:extLst>
                </p:cNvPr>
                <p:cNvPicPr>
                  <a:picLocks noChangeAspect="1"/>
                </p:cNvPicPr>
                <p:nvPr/>
              </p:nvPicPr>
              <p:blipFill>
                <a:blip r:embed="rId4"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26535" y="2137110"/>
                  <a:ext cx="421941" cy="421940"/>
                </a:xfrm>
                <a:prstGeom prst="rect">
                  <a:avLst/>
                </a:prstGeom>
                <a:noFill/>
                <a:ln>
                  <a:noFill/>
                </a:ln>
              </p:spPr>
            </p:pic>
            <p:pic>
              <p:nvPicPr>
                <p:cNvPr id="78" name="Picture 77">
                  <a:extLst>
                    <a:ext uri="{FF2B5EF4-FFF2-40B4-BE49-F238E27FC236}">
                      <a16:creationId xmlns:a16="http://schemas.microsoft.com/office/drawing/2014/main" id="{470DE6A7-FC5A-4115-9CDD-985B4DDB853C}"/>
                    </a:ext>
                  </a:extLst>
                </p:cNvPr>
                <p:cNvPicPr>
                  <a:picLocks noChangeAspect="1"/>
                </p:cNvPicPr>
                <p:nvPr/>
              </p:nvPicPr>
              <p:blipFill>
                <a:blip r:embed="rId5"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9911350">
                  <a:off x="2768014" y="1716101"/>
                  <a:ext cx="462672" cy="462670"/>
                </a:xfrm>
                <a:prstGeom prst="rect">
                  <a:avLst/>
                </a:prstGeom>
                <a:noFill/>
                <a:ln>
                  <a:noFill/>
                </a:ln>
              </p:spPr>
            </p:pic>
          </p:grpSp>
          <p:cxnSp>
            <p:nvCxnSpPr>
              <p:cNvPr id="61" name="Straight Connector 60">
                <a:extLst>
                  <a:ext uri="{FF2B5EF4-FFF2-40B4-BE49-F238E27FC236}">
                    <a16:creationId xmlns:a16="http://schemas.microsoft.com/office/drawing/2014/main" id="{5B2605B3-4BE7-49D3-B546-02825A66E79C}"/>
                  </a:ext>
                </a:extLst>
              </p:cNvPr>
              <p:cNvCxnSpPr>
                <a:cxnSpLocks/>
              </p:cNvCxnSpPr>
              <p:nvPr/>
            </p:nvCxnSpPr>
            <p:spPr>
              <a:xfrm flipH="1" flipV="1">
                <a:off x="3705173" y="2981953"/>
                <a:ext cx="299230" cy="217707"/>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3FB4B9-8342-4D4D-B0B4-1832CC32C94D}"/>
                  </a:ext>
                </a:extLst>
              </p:cNvPr>
              <p:cNvCxnSpPr>
                <a:cxnSpLocks/>
              </p:cNvCxnSpPr>
              <p:nvPr/>
            </p:nvCxnSpPr>
            <p:spPr>
              <a:xfrm flipV="1">
                <a:off x="4658360" y="2912758"/>
                <a:ext cx="351936" cy="269263"/>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5D62F96-786F-42D6-BC36-5798CA77015B}"/>
                </a:ext>
              </a:extLst>
            </p:cNvPr>
            <p:cNvGrpSpPr/>
            <p:nvPr/>
          </p:nvGrpSpPr>
          <p:grpSpPr>
            <a:xfrm>
              <a:off x="85965" y="-587122"/>
              <a:ext cx="11748529" cy="1195317"/>
              <a:chOff x="85965" y="-587122"/>
              <a:chExt cx="11748529" cy="1195317"/>
            </a:xfrm>
          </p:grpSpPr>
          <p:pic>
            <p:nvPicPr>
              <p:cNvPr id="49" name="Picture 48">
                <a:extLst>
                  <a:ext uri="{FF2B5EF4-FFF2-40B4-BE49-F238E27FC236}">
                    <a16:creationId xmlns:a16="http://schemas.microsoft.com/office/drawing/2014/main" id="{A6C90B43-5A3F-4831-8ABE-84B7C1C35E3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965" y="-491661"/>
                <a:ext cx="1535743" cy="1025564"/>
              </a:xfrm>
              <a:prstGeom prst="rect">
                <a:avLst/>
              </a:prstGeom>
            </p:spPr>
          </p:pic>
          <p:sp>
            <p:nvSpPr>
              <p:cNvPr id="50" name="TextBox 49">
                <a:extLst>
                  <a:ext uri="{FF2B5EF4-FFF2-40B4-BE49-F238E27FC236}">
                    <a16:creationId xmlns:a16="http://schemas.microsoft.com/office/drawing/2014/main" id="{E9FE8DCC-75CA-4F62-8F2D-E26D2F415C13}"/>
                  </a:ext>
                </a:extLst>
              </p:cNvPr>
              <p:cNvSpPr txBox="1"/>
              <p:nvPr/>
            </p:nvSpPr>
            <p:spPr>
              <a:xfrm>
                <a:off x="1783203" y="-587122"/>
                <a:ext cx="1005129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Intelligent Fusion Technology, Inc.</a:t>
                </a:r>
              </a:p>
            </p:txBody>
          </p:sp>
          <p:sp>
            <p:nvSpPr>
              <p:cNvPr id="51" name="TextBox 50">
                <a:extLst>
                  <a:ext uri="{FF2B5EF4-FFF2-40B4-BE49-F238E27FC236}">
                    <a16:creationId xmlns:a16="http://schemas.microsoft.com/office/drawing/2014/main" id="{826B4039-F59B-4D94-8CF4-8B28526A9EE3}"/>
                  </a:ext>
                </a:extLst>
              </p:cNvPr>
              <p:cNvSpPr txBox="1"/>
              <p:nvPr/>
            </p:nvSpPr>
            <p:spPr>
              <a:xfrm>
                <a:off x="1824068" y="-38541"/>
                <a:ext cx="424695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Space &amp; Satellite Technology</a:t>
                </a:r>
              </a:p>
            </p:txBody>
          </p:sp>
          <p:sp>
            <p:nvSpPr>
              <p:cNvPr id="55" name="TextBox 54">
                <a:extLst>
                  <a:ext uri="{FF2B5EF4-FFF2-40B4-BE49-F238E27FC236}">
                    <a16:creationId xmlns:a16="http://schemas.microsoft.com/office/drawing/2014/main" id="{A2159332-1F17-4570-AA27-ABD7DA1D72B0}"/>
                  </a:ext>
                </a:extLst>
              </p:cNvPr>
              <p:cNvSpPr txBox="1"/>
              <p:nvPr/>
            </p:nvSpPr>
            <p:spPr>
              <a:xfrm>
                <a:off x="1843377" y="269641"/>
                <a:ext cx="469611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For the present and future</a:t>
                </a:r>
              </a:p>
            </p:txBody>
          </p:sp>
        </p:grpSp>
      </p:grpSp>
      <p:sp>
        <p:nvSpPr>
          <p:cNvPr id="80" name="Rectangle: Rounded Corners 79">
            <a:extLst>
              <a:ext uri="{FF2B5EF4-FFF2-40B4-BE49-F238E27FC236}">
                <a16:creationId xmlns:a16="http://schemas.microsoft.com/office/drawing/2014/main" id="{1614D6AB-A2CB-476D-A13B-E2D2008B3EAB}"/>
              </a:ext>
            </a:extLst>
          </p:cNvPr>
          <p:cNvSpPr/>
          <p:nvPr/>
        </p:nvSpPr>
        <p:spPr>
          <a:xfrm>
            <a:off x="10582951" y="5739279"/>
            <a:ext cx="1570070"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Innovation/R&amp;D component</a:t>
            </a:r>
          </a:p>
        </p:txBody>
      </p:sp>
      <p:sp>
        <p:nvSpPr>
          <p:cNvPr id="85" name="Rectangle: Rounded Corners 84">
            <a:extLst>
              <a:ext uri="{FF2B5EF4-FFF2-40B4-BE49-F238E27FC236}">
                <a16:creationId xmlns:a16="http://schemas.microsoft.com/office/drawing/2014/main" id="{B14F5F7B-3252-4459-9261-DC987F346F3A}"/>
              </a:ext>
            </a:extLst>
          </p:cNvPr>
          <p:cNvSpPr/>
          <p:nvPr/>
        </p:nvSpPr>
        <p:spPr>
          <a:xfrm>
            <a:off x="10658499" y="4147538"/>
            <a:ext cx="1402612"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IFT Products</a:t>
            </a:r>
          </a:p>
        </p:txBody>
      </p:sp>
      <p:sp>
        <p:nvSpPr>
          <p:cNvPr id="87" name="Rectangle: Rounded Corners 86">
            <a:extLst>
              <a:ext uri="{FF2B5EF4-FFF2-40B4-BE49-F238E27FC236}">
                <a16:creationId xmlns:a16="http://schemas.microsoft.com/office/drawing/2014/main" id="{896A1562-CE1E-4806-9769-1DAA7B138EF6}"/>
              </a:ext>
            </a:extLst>
          </p:cNvPr>
          <p:cNvSpPr/>
          <p:nvPr/>
        </p:nvSpPr>
        <p:spPr>
          <a:xfrm>
            <a:off x="10658499" y="2675801"/>
            <a:ext cx="1375376" cy="58459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Specific Applications</a:t>
            </a:r>
          </a:p>
        </p:txBody>
      </p:sp>
      <p:sp>
        <p:nvSpPr>
          <p:cNvPr id="89" name="Rectangle: Rounded Corners 88">
            <a:extLst>
              <a:ext uri="{FF2B5EF4-FFF2-40B4-BE49-F238E27FC236}">
                <a16:creationId xmlns:a16="http://schemas.microsoft.com/office/drawing/2014/main" id="{42DE0D78-EB80-4C70-9699-2E014B16AFAF}"/>
              </a:ext>
            </a:extLst>
          </p:cNvPr>
          <p:cNvSpPr/>
          <p:nvPr/>
        </p:nvSpPr>
        <p:spPr>
          <a:xfrm>
            <a:off x="10658499" y="1470100"/>
            <a:ext cx="1375375" cy="549085"/>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Generic Applications</a:t>
            </a:r>
          </a:p>
        </p:txBody>
      </p:sp>
      <p:cxnSp>
        <p:nvCxnSpPr>
          <p:cNvPr id="90" name="Straight Connector 89">
            <a:extLst>
              <a:ext uri="{FF2B5EF4-FFF2-40B4-BE49-F238E27FC236}">
                <a16:creationId xmlns:a16="http://schemas.microsoft.com/office/drawing/2014/main" id="{6101F4B1-CFB8-4C64-8E65-F045F73678EF}"/>
              </a:ext>
            </a:extLst>
          </p:cNvPr>
          <p:cNvCxnSpPr>
            <a:cxnSpLocks/>
            <a:stCxn id="85" idx="2"/>
            <a:endCxn id="80" idx="0"/>
          </p:cNvCxnSpPr>
          <p:nvPr/>
        </p:nvCxnSpPr>
        <p:spPr>
          <a:xfrm>
            <a:off x="11359805" y="4696178"/>
            <a:ext cx="8181" cy="1043101"/>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57FBD4-C53E-4FC2-AFD7-6D2692CFC6AD}"/>
              </a:ext>
            </a:extLst>
          </p:cNvPr>
          <p:cNvCxnSpPr>
            <a:cxnSpLocks/>
            <a:stCxn id="87" idx="2"/>
            <a:endCxn id="85" idx="0"/>
          </p:cNvCxnSpPr>
          <p:nvPr/>
        </p:nvCxnSpPr>
        <p:spPr>
          <a:xfrm>
            <a:off x="11346187" y="3260392"/>
            <a:ext cx="13618" cy="887146"/>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B067061-DE7F-4404-B1CF-DA0383E64310}"/>
              </a:ext>
            </a:extLst>
          </p:cNvPr>
          <p:cNvCxnSpPr>
            <a:cxnSpLocks/>
            <a:stCxn id="89" idx="2"/>
            <a:endCxn id="87" idx="0"/>
          </p:cNvCxnSpPr>
          <p:nvPr/>
        </p:nvCxnSpPr>
        <p:spPr>
          <a:xfrm>
            <a:off x="11346187" y="2019185"/>
            <a:ext cx="0" cy="656616"/>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88DF2C4-AF05-4491-A021-91121FE399F6}"/>
              </a:ext>
            </a:extLst>
          </p:cNvPr>
          <p:cNvCxnSpPr>
            <a:cxnSpLocks/>
            <a:stCxn id="111" idx="2"/>
            <a:endCxn id="69" idx="0"/>
          </p:cNvCxnSpPr>
          <p:nvPr/>
        </p:nvCxnSpPr>
        <p:spPr>
          <a:xfrm flipH="1">
            <a:off x="1902346" y="2944476"/>
            <a:ext cx="1936839" cy="279176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D0A43A-F67F-4340-9CF3-FB6FCC7DCEF5}"/>
              </a:ext>
            </a:extLst>
          </p:cNvPr>
          <p:cNvCxnSpPr>
            <a:cxnSpLocks/>
            <a:stCxn id="192" idx="0"/>
            <a:endCxn id="198" idx="2"/>
          </p:cNvCxnSpPr>
          <p:nvPr/>
        </p:nvCxnSpPr>
        <p:spPr>
          <a:xfrm flipV="1">
            <a:off x="7482040" y="2892218"/>
            <a:ext cx="1315931" cy="867879"/>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121706AC-D0E0-4960-9E64-21D2CABF316A}"/>
              </a:ext>
            </a:extLst>
          </p:cNvPr>
          <p:cNvSpPr/>
          <p:nvPr/>
        </p:nvSpPr>
        <p:spPr>
          <a:xfrm>
            <a:off x="3359114" y="3963046"/>
            <a:ext cx="1168841" cy="596652"/>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HPA Linearizer</a:t>
            </a:r>
          </a:p>
        </p:txBody>
      </p:sp>
      <p:sp>
        <p:nvSpPr>
          <p:cNvPr id="79" name="Rectangle: Rounded Corners 78">
            <a:extLst>
              <a:ext uri="{FF2B5EF4-FFF2-40B4-BE49-F238E27FC236}">
                <a16:creationId xmlns:a16="http://schemas.microsoft.com/office/drawing/2014/main" id="{35081092-6F33-47B7-BEC3-45A2AE13753A}"/>
              </a:ext>
            </a:extLst>
          </p:cNvPr>
          <p:cNvSpPr/>
          <p:nvPr/>
        </p:nvSpPr>
        <p:spPr>
          <a:xfrm>
            <a:off x="2338149" y="4968957"/>
            <a:ext cx="1113884" cy="596652"/>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Smart AGC</a:t>
            </a:r>
          </a:p>
        </p:txBody>
      </p:sp>
      <p:sp>
        <p:nvSpPr>
          <p:cNvPr id="82" name="Rectangle: Rounded Corners 81">
            <a:extLst>
              <a:ext uri="{FF2B5EF4-FFF2-40B4-BE49-F238E27FC236}">
                <a16:creationId xmlns:a16="http://schemas.microsoft.com/office/drawing/2014/main" id="{0578F361-33C2-445A-B544-9CF310C7C8D3}"/>
              </a:ext>
            </a:extLst>
          </p:cNvPr>
          <p:cNvSpPr/>
          <p:nvPr/>
        </p:nvSpPr>
        <p:spPr>
          <a:xfrm>
            <a:off x="1420738" y="3312471"/>
            <a:ext cx="1435987" cy="461249"/>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Transponder</a:t>
            </a:r>
          </a:p>
        </p:txBody>
      </p:sp>
      <p:cxnSp>
        <p:nvCxnSpPr>
          <p:cNvPr id="91" name="Straight Connector 90">
            <a:extLst>
              <a:ext uri="{FF2B5EF4-FFF2-40B4-BE49-F238E27FC236}">
                <a16:creationId xmlns:a16="http://schemas.microsoft.com/office/drawing/2014/main" id="{B464E5B0-9A57-4802-A715-42EAB0E70C95}"/>
              </a:ext>
            </a:extLst>
          </p:cNvPr>
          <p:cNvCxnSpPr>
            <a:cxnSpLocks/>
            <a:stCxn id="79" idx="0"/>
            <a:endCxn id="82" idx="2"/>
          </p:cNvCxnSpPr>
          <p:nvPr/>
        </p:nvCxnSpPr>
        <p:spPr>
          <a:xfrm flipH="1" flipV="1">
            <a:off x="2138732" y="3773720"/>
            <a:ext cx="756359" cy="1195237"/>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D9517F-D683-4AC3-B968-D82C75DE353D}"/>
              </a:ext>
            </a:extLst>
          </p:cNvPr>
          <p:cNvCxnSpPr>
            <a:cxnSpLocks/>
            <a:stCxn id="69" idx="0"/>
            <a:endCxn id="82" idx="2"/>
          </p:cNvCxnSpPr>
          <p:nvPr/>
        </p:nvCxnSpPr>
        <p:spPr>
          <a:xfrm flipV="1">
            <a:off x="1902346" y="3773720"/>
            <a:ext cx="236386" cy="1962518"/>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7479DFA-4F69-446F-A74E-E7B8EDB4A605}"/>
              </a:ext>
            </a:extLst>
          </p:cNvPr>
          <p:cNvCxnSpPr>
            <a:cxnSpLocks/>
            <a:stCxn id="73" idx="1"/>
            <a:endCxn id="82" idx="2"/>
          </p:cNvCxnSpPr>
          <p:nvPr/>
        </p:nvCxnSpPr>
        <p:spPr>
          <a:xfrm flipH="1" flipV="1">
            <a:off x="2138732" y="3773720"/>
            <a:ext cx="1220382" cy="48765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E3A12A9-5A61-4CE0-950D-6B47415871FD}"/>
              </a:ext>
            </a:extLst>
          </p:cNvPr>
          <p:cNvCxnSpPr>
            <a:cxnSpLocks/>
            <a:stCxn id="82" idx="0"/>
            <a:endCxn id="119" idx="2"/>
          </p:cNvCxnSpPr>
          <p:nvPr/>
        </p:nvCxnSpPr>
        <p:spPr>
          <a:xfrm flipH="1" flipV="1">
            <a:off x="2032548" y="2004396"/>
            <a:ext cx="106184" cy="1308075"/>
          </a:xfrm>
          <a:prstGeom prst="line">
            <a:avLst/>
          </a:prstGeom>
          <a:ln w="28575">
            <a:solidFill>
              <a:srgbClr val="960000"/>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FE73811-D043-4022-89F1-A3D05E526924}"/>
              </a:ext>
            </a:extLst>
          </p:cNvPr>
          <p:cNvCxnSpPr>
            <a:cxnSpLocks/>
            <a:stCxn id="53" idx="1"/>
            <a:endCxn id="79" idx="2"/>
          </p:cNvCxnSpPr>
          <p:nvPr/>
        </p:nvCxnSpPr>
        <p:spPr>
          <a:xfrm flipH="1" flipV="1">
            <a:off x="2895091" y="5565609"/>
            <a:ext cx="516697" cy="659418"/>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012DE-CE78-4177-8FB1-960E433E7774}"/>
              </a:ext>
            </a:extLst>
          </p:cNvPr>
          <p:cNvCxnSpPr>
            <a:cxnSpLocks/>
            <a:stCxn id="111" idx="2"/>
            <a:endCxn id="192" idx="0"/>
          </p:cNvCxnSpPr>
          <p:nvPr/>
        </p:nvCxnSpPr>
        <p:spPr>
          <a:xfrm>
            <a:off x="3839185" y="2944476"/>
            <a:ext cx="3642855" cy="815621"/>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90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5660-13D2-47B1-9F81-6322023BA8E2}"/>
              </a:ext>
            </a:extLst>
          </p:cNvPr>
          <p:cNvSpPr>
            <a:spLocks noGrp="1"/>
          </p:cNvSpPr>
          <p:nvPr>
            <p:ph type="title"/>
          </p:nvPr>
        </p:nvSpPr>
        <p:spPr/>
        <p:txBody>
          <a:bodyPr/>
          <a:lstStyle/>
          <a:p>
            <a:r>
              <a:rPr lang="en-US" dirty="0"/>
              <a:t>Inmarsat Service BGAN Converge Overview</a:t>
            </a:r>
          </a:p>
        </p:txBody>
      </p:sp>
      <p:sp>
        <p:nvSpPr>
          <p:cNvPr id="3" name="Content Placeholder 2">
            <a:extLst>
              <a:ext uri="{FF2B5EF4-FFF2-40B4-BE49-F238E27FC236}">
                <a16:creationId xmlns:a16="http://schemas.microsoft.com/office/drawing/2014/main" id="{4FB831C6-6177-4EE6-9C7E-9C5126BB21ED}"/>
              </a:ext>
            </a:extLst>
          </p:cNvPr>
          <p:cNvSpPr>
            <a:spLocks noGrp="1"/>
          </p:cNvSpPr>
          <p:nvPr>
            <p:ph idx="1"/>
          </p:nvPr>
        </p:nvSpPr>
        <p:spPr/>
        <p:txBody>
          <a:bodyPr/>
          <a:lstStyle/>
          <a:p>
            <a:r>
              <a:rPr lang="en-US" dirty="0"/>
              <a:t>Hardware - </a:t>
            </a:r>
            <a:r>
              <a:rPr lang="en-US" dirty="0" err="1"/>
              <a:t>Cobham</a:t>
            </a:r>
            <a:r>
              <a:rPr lang="en-US" dirty="0"/>
              <a:t> SATCOM EXPLORER 710</a:t>
            </a:r>
          </a:p>
          <a:p>
            <a:r>
              <a:rPr lang="en-US" dirty="0"/>
              <a:t>Throughput - 800 kbps bi-directionally</a:t>
            </a:r>
          </a:p>
          <a:p>
            <a:r>
              <a:rPr lang="en-US" dirty="0"/>
              <a:t>Year introduced -2013</a:t>
            </a:r>
          </a:p>
          <a:p>
            <a:r>
              <a:rPr lang="en-US" dirty="0"/>
              <a:t>Uses reliable commercial BGAN channel bonding to deliver high-speed, secure mission-critical communications</a:t>
            </a:r>
          </a:p>
          <a:p>
            <a:r>
              <a:rPr lang="en-US" dirty="0"/>
              <a:t>Three I-4 satellites make up the INMARSAT BGAN, </a:t>
            </a:r>
            <a:r>
              <a:rPr lang="en-US" dirty="0" err="1"/>
              <a:t>FleetBroadband</a:t>
            </a:r>
            <a:r>
              <a:rPr lang="en-US" dirty="0"/>
              <a:t> and </a:t>
            </a:r>
            <a:r>
              <a:rPr lang="en-US" dirty="0" err="1"/>
              <a:t>SwiftBroadband</a:t>
            </a:r>
            <a:r>
              <a:rPr lang="en-US" dirty="0"/>
              <a:t> communications network. (L-band)</a:t>
            </a:r>
          </a:p>
          <a:p>
            <a:r>
              <a:rPr lang="en-US" dirty="0"/>
              <a:t>Sold to the US government and individual commercial users a mobile hotspot</a:t>
            </a:r>
          </a:p>
          <a:p>
            <a:endParaRPr lang="en-US" dirty="0"/>
          </a:p>
          <a:p>
            <a:endParaRPr lang="en-US" dirty="0"/>
          </a:p>
        </p:txBody>
      </p:sp>
    </p:spTree>
    <p:extLst>
      <p:ext uri="{BB962C8B-B14F-4D97-AF65-F5344CB8AC3E}">
        <p14:creationId xmlns:p14="http://schemas.microsoft.com/office/powerpoint/2010/main" val="307672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5336-2EE3-4C5D-AEF2-7CF3CDB4C026}"/>
              </a:ext>
            </a:extLst>
          </p:cNvPr>
          <p:cNvSpPr>
            <a:spLocks noGrp="1"/>
          </p:cNvSpPr>
          <p:nvPr>
            <p:ph type="title"/>
          </p:nvPr>
        </p:nvSpPr>
        <p:spPr/>
        <p:txBody>
          <a:bodyPr/>
          <a:lstStyle/>
          <a:p>
            <a:r>
              <a:rPr lang="en-US" b="1" dirty="0"/>
              <a:t>Inmarsat Service BGAN HDR Overview</a:t>
            </a:r>
            <a:endParaRPr lang="en-US" dirty="0"/>
          </a:p>
        </p:txBody>
      </p:sp>
      <p:sp>
        <p:nvSpPr>
          <p:cNvPr id="3" name="Content Placeholder 2">
            <a:extLst>
              <a:ext uri="{FF2B5EF4-FFF2-40B4-BE49-F238E27FC236}">
                <a16:creationId xmlns:a16="http://schemas.microsoft.com/office/drawing/2014/main" id="{FAD96A25-AC19-4349-96DF-4EFCEF3A2128}"/>
              </a:ext>
            </a:extLst>
          </p:cNvPr>
          <p:cNvSpPr>
            <a:spLocks noGrp="1"/>
          </p:cNvSpPr>
          <p:nvPr>
            <p:ph idx="1"/>
          </p:nvPr>
        </p:nvSpPr>
        <p:spPr>
          <a:xfrm>
            <a:off x="838200" y="1386038"/>
            <a:ext cx="10515600" cy="5236143"/>
          </a:xfrm>
        </p:spPr>
        <p:txBody>
          <a:bodyPr>
            <a:normAutofit/>
          </a:bodyPr>
          <a:lstStyle/>
          <a:p>
            <a:r>
              <a:rPr lang="en-US" dirty="0"/>
              <a:t>Hardware - </a:t>
            </a:r>
            <a:r>
              <a:rPr lang="en-US" dirty="0" err="1"/>
              <a:t>Cobham</a:t>
            </a:r>
            <a:r>
              <a:rPr lang="en-US" dirty="0"/>
              <a:t> SATCOM EXPLORER 710</a:t>
            </a:r>
          </a:p>
          <a:p>
            <a:r>
              <a:rPr lang="en-US" dirty="0"/>
              <a:t>Throughput – 1mpbs</a:t>
            </a:r>
          </a:p>
          <a:p>
            <a:r>
              <a:rPr lang="en-US" dirty="0"/>
              <a:t>Year introduced - 2013</a:t>
            </a:r>
          </a:p>
          <a:p>
            <a:r>
              <a:rPr lang="en-US" dirty="0"/>
              <a:t>You can double the streaming rates by bonding two terminals together, enabling connection speeds over 1Mbps, which was previously only possible on a VSAT uplink.</a:t>
            </a:r>
          </a:p>
          <a:p>
            <a:r>
              <a:rPr lang="en-US" dirty="0" err="1"/>
              <a:t>Cobham's</a:t>
            </a:r>
            <a:r>
              <a:rPr lang="en-US" dirty="0"/>
              <a:t> small and light EXPLORER 710 is a plug-and-play device. It features a built-in bonding capability, enabling connection speeds of more than 1Mbps – previously only possible on a VSAT uplink. </a:t>
            </a:r>
          </a:p>
          <a:p>
            <a:r>
              <a:rPr lang="en-US" dirty="0"/>
              <a:t>Sold to the US government and individual commercial users </a:t>
            </a:r>
          </a:p>
          <a:p>
            <a:endParaRPr lang="en-US" dirty="0"/>
          </a:p>
          <a:p>
            <a:endParaRPr lang="en-US" dirty="0"/>
          </a:p>
          <a:p>
            <a:endParaRPr lang="en-US" dirty="0"/>
          </a:p>
        </p:txBody>
      </p:sp>
    </p:spTree>
    <p:extLst>
      <p:ext uri="{BB962C8B-B14F-4D97-AF65-F5344CB8AC3E}">
        <p14:creationId xmlns:p14="http://schemas.microsoft.com/office/powerpoint/2010/main" val="250377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4737-A95A-4AA6-982B-EF113A9859F0}"/>
              </a:ext>
            </a:extLst>
          </p:cNvPr>
          <p:cNvSpPr>
            <a:spLocks noGrp="1"/>
          </p:cNvSpPr>
          <p:nvPr>
            <p:ph type="title"/>
          </p:nvPr>
        </p:nvSpPr>
        <p:spPr>
          <a:xfrm>
            <a:off x="395438" y="89351"/>
            <a:ext cx="10515600" cy="1325563"/>
          </a:xfrm>
        </p:spPr>
        <p:txBody>
          <a:bodyPr/>
          <a:lstStyle/>
          <a:p>
            <a:r>
              <a:rPr lang="en-US" dirty="0"/>
              <a:t>Satcom Direct Service </a:t>
            </a:r>
            <a:r>
              <a:rPr lang="en-US" dirty="0" err="1"/>
              <a:t>SkyBond</a:t>
            </a:r>
            <a:r>
              <a:rPr lang="en-US" dirty="0"/>
              <a:t> Overview</a:t>
            </a:r>
          </a:p>
        </p:txBody>
      </p:sp>
      <p:sp>
        <p:nvSpPr>
          <p:cNvPr id="3" name="Content Placeholder 2">
            <a:extLst>
              <a:ext uri="{FF2B5EF4-FFF2-40B4-BE49-F238E27FC236}">
                <a16:creationId xmlns:a16="http://schemas.microsoft.com/office/drawing/2014/main" id="{7F89D028-9809-4528-B440-00FE8553796B}"/>
              </a:ext>
            </a:extLst>
          </p:cNvPr>
          <p:cNvSpPr>
            <a:spLocks noGrp="1"/>
          </p:cNvSpPr>
          <p:nvPr>
            <p:ph idx="1"/>
          </p:nvPr>
        </p:nvSpPr>
        <p:spPr>
          <a:xfrm>
            <a:off x="838200" y="1049153"/>
            <a:ext cx="10515600" cy="6102417"/>
          </a:xfrm>
        </p:spPr>
        <p:txBody>
          <a:bodyPr>
            <a:normAutofit fontScale="70000" lnSpcReduction="20000"/>
          </a:bodyPr>
          <a:lstStyle/>
          <a:p>
            <a:r>
              <a:rPr lang="en-US" dirty="0"/>
              <a:t>Hardware – Satcom direct router</a:t>
            </a:r>
          </a:p>
          <a:p>
            <a:r>
              <a:rPr lang="en-US" dirty="0"/>
              <a:t>Throughput - 1.4 </a:t>
            </a:r>
            <a:r>
              <a:rPr lang="en-US" dirty="0" err="1"/>
              <a:t>mbps</a:t>
            </a:r>
            <a:r>
              <a:rPr lang="en-US" dirty="0"/>
              <a:t> (4 </a:t>
            </a:r>
            <a:r>
              <a:rPr lang="en-US" dirty="0" err="1"/>
              <a:t>Swiftbroadband</a:t>
            </a:r>
            <a:r>
              <a:rPr lang="en-US" dirty="0"/>
              <a:t> channels)</a:t>
            </a:r>
          </a:p>
          <a:p>
            <a:r>
              <a:rPr lang="en-US" dirty="0"/>
              <a:t>Year Introduced – 2015</a:t>
            </a:r>
          </a:p>
          <a:p>
            <a:pPr lvl="1"/>
            <a:r>
              <a:rPr lang="en-US" dirty="0"/>
              <a:t>2015 publication – “Customers with a Satcom Direct Router (SDR) can use Satcom </a:t>
            </a:r>
            <a:r>
              <a:rPr lang="en-US" dirty="0" err="1"/>
              <a:t>Direct's</a:t>
            </a:r>
            <a:r>
              <a:rPr lang="en-US" dirty="0"/>
              <a:t> exclusive </a:t>
            </a:r>
            <a:r>
              <a:rPr lang="en-US" dirty="0" err="1"/>
              <a:t>SkyBond</a:t>
            </a:r>
            <a:r>
              <a:rPr lang="en-US" dirty="0"/>
              <a:t> service to combine up to 2 channels, currently, providing speeds of up to 1.3 Mbps. This is approximately two times faster per channel than traditional </a:t>
            </a:r>
            <a:r>
              <a:rPr lang="en-US" dirty="0" err="1"/>
              <a:t>SwiftBroadband</a:t>
            </a:r>
            <a:r>
              <a:rPr lang="en-US" dirty="0"/>
              <a:t> in-flight connections.”</a:t>
            </a:r>
          </a:p>
          <a:p>
            <a:pPr lvl="1"/>
            <a:r>
              <a:rPr lang="en-US" dirty="0"/>
              <a:t>2014 publication – “</a:t>
            </a:r>
            <a:r>
              <a:rPr lang="en-US" b="1" dirty="0"/>
              <a:t>Satellite Beach, Florida | December 8, 2014–</a:t>
            </a:r>
            <a:r>
              <a:rPr lang="en-US" dirty="0"/>
              <a:t> Coming Q1 2015, the </a:t>
            </a:r>
            <a:r>
              <a:rPr lang="en-US" b="1" i="1" dirty="0"/>
              <a:t>SDR will support the ability to bond and aggregate multiple Inmarsat </a:t>
            </a:r>
            <a:r>
              <a:rPr lang="en-US" b="1" i="1" dirty="0" err="1"/>
              <a:t>SwiftBroadband</a:t>
            </a:r>
            <a:r>
              <a:rPr lang="en-US" b="1" i="1" dirty="0"/>
              <a:t> streaming connections</a:t>
            </a:r>
            <a:r>
              <a:rPr lang="en-US" dirty="0"/>
              <a:t>, allowing customers to achieve up to 1.6mbps of throughput. Customers will also have the additional benefits of acceleration, compression and caching that the SDR brings to the market. When available, </a:t>
            </a:r>
            <a:r>
              <a:rPr lang="en-US" b="1" dirty="0"/>
              <a:t>the SDR will also support Inmarsat’s new High Data Rate (HDR) streaming services.</a:t>
            </a:r>
          </a:p>
          <a:p>
            <a:r>
              <a:rPr lang="en-US" sz="3400" dirty="0">
                <a:solidFill>
                  <a:schemeClr val="dk1"/>
                </a:solidFill>
              </a:rPr>
              <a:t>With the Satcom Direct Router (SDR) and SDC’s custom built value-added services, such as </a:t>
            </a:r>
            <a:r>
              <a:rPr lang="en-US" sz="3400" dirty="0" err="1">
                <a:solidFill>
                  <a:schemeClr val="dk1"/>
                </a:solidFill>
              </a:rPr>
              <a:t>SkyBond</a:t>
            </a:r>
            <a:r>
              <a:rPr lang="en-US" sz="3400" dirty="0">
                <a:solidFill>
                  <a:schemeClr val="dk1"/>
                </a:solidFill>
              </a:rPr>
              <a:t> </a:t>
            </a:r>
            <a:r>
              <a:rPr lang="en-US" sz="3400" b="1" i="1" dirty="0">
                <a:solidFill>
                  <a:schemeClr val="dk1"/>
                </a:solidFill>
              </a:rPr>
              <a:t>channel bonding and aggregation </a:t>
            </a:r>
            <a:r>
              <a:rPr lang="en-US" sz="3400" dirty="0">
                <a:solidFill>
                  <a:schemeClr val="dk1"/>
                </a:solidFill>
              </a:rPr>
              <a:t>solution, </a:t>
            </a:r>
            <a:r>
              <a:rPr lang="en-US" sz="3400" dirty="0" err="1">
                <a:solidFill>
                  <a:schemeClr val="dk1"/>
                </a:solidFill>
              </a:rPr>
              <a:t>SDCalso</a:t>
            </a:r>
            <a:r>
              <a:rPr lang="en-US" sz="3400" dirty="0">
                <a:solidFill>
                  <a:schemeClr val="dk1"/>
                </a:solidFill>
              </a:rPr>
              <a:t> enables the fastest </a:t>
            </a:r>
            <a:r>
              <a:rPr lang="en-US" sz="3400" b="1" dirty="0" err="1">
                <a:solidFill>
                  <a:schemeClr val="dk1"/>
                </a:solidFill>
              </a:rPr>
              <a:t>SwiftBroadband</a:t>
            </a:r>
            <a:r>
              <a:rPr lang="en-US" sz="3400" b="1" dirty="0">
                <a:solidFill>
                  <a:schemeClr val="dk1"/>
                </a:solidFill>
              </a:rPr>
              <a:t> </a:t>
            </a:r>
            <a:r>
              <a:rPr lang="en-US" sz="3400" dirty="0">
                <a:solidFill>
                  <a:schemeClr val="dk1"/>
                </a:solidFill>
              </a:rPr>
              <a:t>inflight data speeds worldwide.</a:t>
            </a:r>
          </a:p>
          <a:p>
            <a:r>
              <a:rPr lang="en-US" sz="3400" dirty="0"/>
              <a:t>Another important aspect of the SDR is the </a:t>
            </a:r>
            <a:r>
              <a:rPr lang="en-US" sz="3400" dirty="0" err="1"/>
              <a:t>SkyBond</a:t>
            </a:r>
            <a:r>
              <a:rPr lang="en-US" sz="3400" dirty="0"/>
              <a:t> channel </a:t>
            </a:r>
            <a:r>
              <a:rPr lang="en-US" sz="3400" b="1" i="1" dirty="0"/>
              <a:t>bonding and aggregation service</a:t>
            </a:r>
            <a:r>
              <a:rPr lang="en-US" sz="3400" dirty="0"/>
              <a:t>. According to Satcom Direct, this delivers fast inflight data speeds worldwide by combining multiple streaming channels from Inmarsat’s </a:t>
            </a:r>
            <a:r>
              <a:rPr lang="en-US" sz="3400" dirty="0" err="1"/>
              <a:t>SwiftBroadband</a:t>
            </a:r>
            <a:r>
              <a:rPr lang="en-US" sz="3400" dirty="0"/>
              <a:t> service. This optimizes the streaming of video and music, and makes video conferencing more viable during flights.</a:t>
            </a:r>
          </a:p>
          <a:p>
            <a:r>
              <a:rPr lang="en-US" sz="3400" dirty="0"/>
              <a:t>I think it uses the same technology as BGAN services to bond 2 channels and then aggregate.</a:t>
            </a:r>
          </a:p>
          <a:p>
            <a:r>
              <a:rPr lang="en-US" sz="3400" dirty="0"/>
              <a:t>Sold to the US Government and commercial airlines </a:t>
            </a:r>
          </a:p>
        </p:txBody>
      </p:sp>
    </p:spTree>
    <p:extLst>
      <p:ext uri="{BB962C8B-B14F-4D97-AF65-F5344CB8AC3E}">
        <p14:creationId xmlns:p14="http://schemas.microsoft.com/office/powerpoint/2010/main" val="212932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pic>
        <p:nvPicPr>
          <p:cNvPr id="6" name="Picture 5">
            <a:extLst>
              <a:ext uri="{FF2B5EF4-FFF2-40B4-BE49-F238E27FC236}">
                <a16:creationId xmlns:a16="http://schemas.microsoft.com/office/drawing/2014/main" id="{90BA2423-45F2-4FCF-9192-9BD24162DF8A}"/>
              </a:ext>
            </a:extLst>
          </p:cNvPr>
          <p:cNvPicPr>
            <a:picLocks noChangeAspect="1"/>
          </p:cNvPicPr>
          <p:nvPr/>
        </p:nvPicPr>
        <p:blipFill>
          <a:blip r:embed="rId2"/>
          <a:stretch>
            <a:fillRect/>
          </a:stretch>
        </p:blipFill>
        <p:spPr>
          <a:xfrm>
            <a:off x="0" y="577080"/>
            <a:ext cx="8730084" cy="6280920"/>
          </a:xfrm>
          <a:prstGeom prst="rect">
            <a:avLst/>
          </a:prstGeom>
        </p:spPr>
      </p:pic>
      <p:sp>
        <p:nvSpPr>
          <p:cNvPr id="7" name="Rectangle 6">
            <a:extLst>
              <a:ext uri="{FF2B5EF4-FFF2-40B4-BE49-F238E27FC236}">
                <a16:creationId xmlns:a16="http://schemas.microsoft.com/office/drawing/2014/main" id="{A50B6C54-42C2-4326-A523-75E9C4CF4DD4}"/>
              </a:ext>
            </a:extLst>
          </p:cNvPr>
          <p:cNvSpPr/>
          <p:nvPr/>
        </p:nvSpPr>
        <p:spPr>
          <a:xfrm>
            <a:off x="395438" y="5678905"/>
            <a:ext cx="7766785" cy="8181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57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800ACE-679D-46BF-AB9E-73637AF2B3BD}"/>
              </a:ext>
            </a:extLst>
          </p:cNvPr>
          <p:cNvSpPr/>
          <p:nvPr/>
        </p:nvSpPr>
        <p:spPr>
          <a:xfrm>
            <a:off x="73794" y="731370"/>
            <a:ext cx="12044412" cy="646331"/>
          </a:xfrm>
          <a:prstGeom prst="rect">
            <a:avLst/>
          </a:prstGeom>
        </p:spPr>
        <p:txBody>
          <a:bodyPr wrap="square">
            <a:spAutoFit/>
          </a:bodyPr>
          <a:lstStyle/>
          <a:p>
            <a:r>
              <a:rPr lang="en-US" dirty="0"/>
              <a:t>The company is a premier Inmarsat Distribution Partner (including Jet </a:t>
            </a:r>
            <a:r>
              <a:rPr lang="en-US" dirty="0" err="1"/>
              <a:t>ConneX</a:t>
            </a:r>
            <a:r>
              <a:rPr lang="en-US" dirty="0"/>
              <a:t>), Iridium Service Partner, ViaSat </a:t>
            </a:r>
            <a:r>
              <a:rPr lang="en-US" dirty="0" err="1"/>
              <a:t>Yonder’s</a:t>
            </a:r>
            <a:r>
              <a:rPr lang="en-US" dirty="0"/>
              <a:t> preferred reseller, and the Exclusive Service Provider for </a:t>
            </a:r>
            <a:r>
              <a:rPr lang="en-US" dirty="0" err="1"/>
              <a:t>SmartSky</a:t>
            </a:r>
            <a:r>
              <a:rPr lang="en-US" dirty="0"/>
              <a:t> Networks. </a:t>
            </a:r>
          </a:p>
        </p:txBody>
      </p:sp>
      <p:pic>
        <p:nvPicPr>
          <p:cNvPr id="3" name="Picture 2">
            <a:extLst>
              <a:ext uri="{FF2B5EF4-FFF2-40B4-BE49-F238E27FC236}">
                <a16:creationId xmlns:a16="http://schemas.microsoft.com/office/drawing/2014/main" id="{87B12B4C-6724-41BA-8311-CDB7D28F4ED7}"/>
              </a:ext>
            </a:extLst>
          </p:cNvPr>
          <p:cNvPicPr>
            <a:picLocks noChangeAspect="1"/>
          </p:cNvPicPr>
          <p:nvPr/>
        </p:nvPicPr>
        <p:blipFill rotWithShape="1">
          <a:blip r:embed="rId2"/>
          <a:srcRect t="3306"/>
          <a:stretch/>
        </p:blipFill>
        <p:spPr>
          <a:xfrm>
            <a:off x="-73794" y="1377701"/>
            <a:ext cx="12192000" cy="5334000"/>
          </a:xfrm>
          <a:prstGeom prst="rect">
            <a:avLst/>
          </a:prstGeom>
        </p:spPr>
      </p:pic>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spTree>
    <p:extLst>
      <p:ext uri="{BB962C8B-B14F-4D97-AF65-F5344CB8AC3E}">
        <p14:creationId xmlns:p14="http://schemas.microsoft.com/office/powerpoint/2010/main" val="359421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pic>
        <p:nvPicPr>
          <p:cNvPr id="4" name="Picture 3">
            <a:extLst>
              <a:ext uri="{FF2B5EF4-FFF2-40B4-BE49-F238E27FC236}">
                <a16:creationId xmlns:a16="http://schemas.microsoft.com/office/drawing/2014/main" id="{69445052-5AE6-42C8-BE80-AB0E2D4BA618}"/>
              </a:ext>
            </a:extLst>
          </p:cNvPr>
          <p:cNvPicPr>
            <a:picLocks noChangeAspect="1"/>
          </p:cNvPicPr>
          <p:nvPr/>
        </p:nvPicPr>
        <p:blipFill>
          <a:blip r:embed="rId2"/>
          <a:stretch>
            <a:fillRect/>
          </a:stretch>
        </p:blipFill>
        <p:spPr>
          <a:xfrm>
            <a:off x="2332357" y="0"/>
            <a:ext cx="7527285" cy="6858000"/>
          </a:xfrm>
          <a:prstGeom prst="rect">
            <a:avLst/>
          </a:prstGeom>
        </p:spPr>
      </p:pic>
      <p:sp>
        <p:nvSpPr>
          <p:cNvPr id="6" name="Rectangle 5">
            <a:extLst>
              <a:ext uri="{FF2B5EF4-FFF2-40B4-BE49-F238E27FC236}">
                <a16:creationId xmlns:a16="http://schemas.microsoft.com/office/drawing/2014/main" id="{A6AC92B2-A830-469E-9364-5B928FFE3ABD}"/>
              </a:ext>
            </a:extLst>
          </p:cNvPr>
          <p:cNvSpPr/>
          <p:nvPr/>
        </p:nvSpPr>
        <p:spPr>
          <a:xfrm>
            <a:off x="2332357" y="5303520"/>
            <a:ext cx="7527285" cy="2598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90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DB918-005B-4F02-B260-6A0E1E5C2259}"/>
              </a:ext>
            </a:extLst>
          </p:cNvPr>
          <p:cNvSpPr/>
          <p:nvPr/>
        </p:nvSpPr>
        <p:spPr>
          <a:xfrm>
            <a:off x="427382" y="1615659"/>
            <a:ext cx="11148391" cy="2308324"/>
          </a:xfrm>
          <a:prstGeom prst="rect">
            <a:avLst/>
          </a:prstGeom>
        </p:spPr>
        <p:txBody>
          <a:bodyPr wrap="square">
            <a:spAutoFit/>
          </a:bodyPr>
          <a:lstStyle/>
          <a:p>
            <a:pPr algn="just"/>
            <a:r>
              <a:rPr lang="en-US" dirty="0"/>
              <a:t>Satcom Direct Communications (SDC), the leading provider of Inmarsat aeronautical satellite connectivity services to the U.S. Military, Department of Defense (DoD), state and local agencies has been re-awarded a Blanket Purchase Agreement (BPA) by the U.S. Defense Information Systems Agency (DISA). This five-year agreement, which is a renewal of the previous BPA contract awarded to SDC in 2012, allows </a:t>
            </a:r>
            <a:r>
              <a:rPr lang="en-US" b="1" dirty="0"/>
              <a:t>SDC to provide secure voice and broadband data services to support global aeronautical missions for the DoD and other federal agency bodies</a:t>
            </a:r>
            <a:r>
              <a:rPr lang="en-US" dirty="0"/>
              <a:t>. The contract is also an important milestone in the military government market, as this will be the first US government procurement contract in place for </a:t>
            </a:r>
            <a:r>
              <a:rPr lang="en-US" b="1" dirty="0"/>
              <a:t>Aeronautical Inmarsat GX services</a:t>
            </a:r>
            <a:r>
              <a:rPr lang="en-US" dirty="0"/>
              <a:t>. The agreement has a ceiling value of $245 million over the life of the contract, which is 1 Base Year and 4 Option Years.</a:t>
            </a:r>
          </a:p>
        </p:txBody>
      </p:sp>
      <p:sp>
        <p:nvSpPr>
          <p:cNvPr id="4" name="Rectangle 3">
            <a:extLst>
              <a:ext uri="{FF2B5EF4-FFF2-40B4-BE49-F238E27FC236}">
                <a16:creationId xmlns:a16="http://schemas.microsoft.com/office/drawing/2014/main" id="{A4739B76-DE65-4F31-876D-156DAEB7B466}"/>
              </a:ext>
            </a:extLst>
          </p:cNvPr>
          <p:cNvSpPr/>
          <p:nvPr/>
        </p:nvSpPr>
        <p:spPr>
          <a:xfrm>
            <a:off x="12192000" y="337560"/>
            <a:ext cx="5807243" cy="646331"/>
          </a:xfrm>
          <a:prstGeom prst="rect">
            <a:avLst/>
          </a:prstGeom>
        </p:spPr>
        <p:txBody>
          <a:bodyPr wrap="square">
            <a:spAutoFit/>
          </a:bodyPr>
          <a:lstStyle/>
          <a:p>
            <a:r>
              <a:rPr lang="en-US" dirty="0"/>
              <a:t>https://govtribe.com/opportunity/federal-contract-opportunity/afica-skybond-fa445217r0040-2</a:t>
            </a:r>
          </a:p>
        </p:txBody>
      </p:sp>
      <p:sp>
        <p:nvSpPr>
          <p:cNvPr id="5" name="Rectangle 4">
            <a:extLst>
              <a:ext uri="{FF2B5EF4-FFF2-40B4-BE49-F238E27FC236}">
                <a16:creationId xmlns:a16="http://schemas.microsoft.com/office/drawing/2014/main" id="{8612F294-730B-477D-A034-EA8AB538ACC0}"/>
              </a:ext>
            </a:extLst>
          </p:cNvPr>
          <p:cNvSpPr/>
          <p:nvPr/>
        </p:nvSpPr>
        <p:spPr>
          <a:xfrm>
            <a:off x="12718774" y="1532096"/>
            <a:ext cx="6096000" cy="1477328"/>
          </a:xfrm>
          <a:prstGeom prst="rect">
            <a:avLst/>
          </a:prstGeom>
        </p:spPr>
        <p:txBody>
          <a:bodyPr>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6" name="Rectangle 5">
            <a:extLst>
              <a:ext uri="{FF2B5EF4-FFF2-40B4-BE49-F238E27FC236}">
                <a16:creationId xmlns:a16="http://schemas.microsoft.com/office/drawing/2014/main" id="{EAD85218-71EE-4923-9383-277B64F4C1E0}"/>
              </a:ext>
            </a:extLst>
          </p:cNvPr>
          <p:cNvSpPr/>
          <p:nvPr/>
        </p:nvSpPr>
        <p:spPr>
          <a:xfrm>
            <a:off x="215124" y="1004907"/>
            <a:ext cx="3911327" cy="461665"/>
          </a:xfrm>
          <a:prstGeom prst="rect">
            <a:avLst/>
          </a:prstGeom>
        </p:spPr>
        <p:txBody>
          <a:bodyPr wrap="none">
            <a:spAutoFit/>
          </a:bodyPr>
          <a:lstStyle/>
          <a:p>
            <a:r>
              <a:rPr lang="en-US" sz="2400" b="1" dirty="0"/>
              <a:t>Herndon, VA/12 April 2018 – </a:t>
            </a:r>
          </a:p>
        </p:txBody>
      </p:sp>
      <p:sp>
        <p:nvSpPr>
          <p:cNvPr id="7" name="Title 1">
            <a:extLst>
              <a:ext uri="{FF2B5EF4-FFF2-40B4-BE49-F238E27FC236}">
                <a16:creationId xmlns:a16="http://schemas.microsoft.com/office/drawing/2014/main" id="{D008BCDE-DEC9-4D22-AC7D-24246ACDFF0C}"/>
              </a:ext>
            </a:extLst>
          </p:cNvPr>
          <p:cNvSpPr txBox="1">
            <a:spLocks/>
          </p:cNvSpPr>
          <p:nvPr/>
        </p:nvSpPr>
        <p:spPr>
          <a:xfrm>
            <a:off x="907774" y="234722"/>
            <a:ext cx="10515600" cy="932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Government Awards</a:t>
            </a:r>
          </a:p>
        </p:txBody>
      </p:sp>
      <p:sp>
        <p:nvSpPr>
          <p:cNvPr id="8" name="Rectangle 7">
            <a:extLst>
              <a:ext uri="{FF2B5EF4-FFF2-40B4-BE49-F238E27FC236}">
                <a16:creationId xmlns:a16="http://schemas.microsoft.com/office/drawing/2014/main" id="{1BA991CD-07CC-4E09-A493-1530692FDA90}"/>
              </a:ext>
            </a:extLst>
          </p:cNvPr>
          <p:cNvSpPr/>
          <p:nvPr/>
        </p:nvSpPr>
        <p:spPr>
          <a:xfrm>
            <a:off x="521804" y="4037955"/>
            <a:ext cx="11148391" cy="2585323"/>
          </a:xfrm>
          <a:prstGeom prst="rect">
            <a:avLst/>
          </a:prstGeom>
        </p:spPr>
        <p:txBody>
          <a:bodyPr wrap="square">
            <a:spAutoFit/>
          </a:bodyPr>
          <a:lstStyle/>
          <a:p>
            <a:pPr algn="just"/>
            <a:r>
              <a:rPr lang="en-US" dirty="0"/>
              <a:t>U.S. government users will continue to benefit from easy ordering access to quickly establish worldwide connectivity on board all Inmarsat-equipped aircraft via SDC. As </a:t>
            </a:r>
            <a:r>
              <a:rPr lang="en-US" b="1" dirty="0"/>
              <a:t>an Inmarsat Tier 1 Distribution Partner and Value-Added Reseller</a:t>
            </a:r>
            <a:r>
              <a:rPr lang="en-US" dirty="0"/>
              <a:t>, SDC supplies the full range of Inmarsat L-band solutions, including </a:t>
            </a:r>
            <a:r>
              <a:rPr lang="en-US" dirty="0" err="1"/>
              <a:t>SwiftBroadband</a:t>
            </a:r>
            <a:r>
              <a:rPr lang="en-US" dirty="0"/>
              <a:t>, BGAN, </a:t>
            </a:r>
            <a:r>
              <a:rPr lang="en-US" dirty="0" err="1"/>
              <a:t>FleetBroadband</a:t>
            </a:r>
            <a:r>
              <a:rPr lang="en-US" dirty="0"/>
              <a:t>, Swift64 and Classic Aero services, as well as the new Ka-band service, Global Xpress (GX), to U.S. government users. SDC optimizes and enhances the connectivity experience with the provision of Inmarsat’s Global Xpress Ka-band highspeed broadband communications satellite network, providing seamless reliable worldwide mobile</a:t>
            </a:r>
            <a:br>
              <a:rPr lang="en-US" dirty="0"/>
            </a:br>
            <a:r>
              <a:rPr lang="en-US" dirty="0"/>
              <a:t>connectivity at speeds up to 15 Mbps. With the Satcom Direct Router (SDR) and SDC’s custom built value-added services, </a:t>
            </a:r>
            <a:r>
              <a:rPr lang="en-US" b="1" dirty="0"/>
              <a:t>such as </a:t>
            </a:r>
            <a:r>
              <a:rPr lang="en-US" b="1" dirty="0" err="1"/>
              <a:t>SkyBond</a:t>
            </a:r>
            <a:r>
              <a:rPr lang="en-US" b="1" dirty="0"/>
              <a:t> channel bonding and aggregation solution, </a:t>
            </a:r>
            <a:r>
              <a:rPr lang="en-US" dirty="0"/>
              <a:t>SDC also enables the fastest </a:t>
            </a:r>
            <a:r>
              <a:rPr lang="en-US" dirty="0" err="1"/>
              <a:t>SwiftBroadband</a:t>
            </a:r>
            <a:r>
              <a:rPr lang="en-US" dirty="0"/>
              <a:t> inflight data speeds worldwide.</a:t>
            </a:r>
          </a:p>
        </p:txBody>
      </p:sp>
    </p:spTree>
    <p:extLst>
      <p:ext uri="{BB962C8B-B14F-4D97-AF65-F5344CB8AC3E}">
        <p14:creationId xmlns:p14="http://schemas.microsoft.com/office/powerpoint/2010/main" val="195598949"/>
      </p:ext>
    </p:extLst>
  </p:cSld>
  <p:clrMapOvr>
    <a:masterClrMapping/>
  </p:clrMapOvr>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375623"/>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9798</TotalTime>
  <Words>2199</Words>
  <Application>Microsoft Office PowerPoint</Application>
  <PresentationFormat>Widescreen</PresentationFormat>
  <Paragraphs>199</Paragraphs>
  <Slides>20</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Lato</vt:lpstr>
      <vt:lpstr>1_Office Theme</vt:lpstr>
      <vt:lpstr>Current SATCOM Bonding Products</vt:lpstr>
      <vt:lpstr>PowerPoint Presentation</vt:lpstr>
      <vt:lpstr>Inmarsat Service BGAN Converge Overview</vt:lpstr>
      <vt:lpstr>Inmarsat Service BGAN HDR Overview</vt:lpstr>
      <vt:lpstr>Satcom Direct Service SkyBond Overview</vt:lpstr>
      <vt:lpstr>PowerPoint Presentation</vt:lpstr>
      <vt:lpstr>PowerPoint Presentation</vt:lpstr>
      <vt:lpstr>PowerPoint Presentation</vt:lpstr>
      <vt:lpstr>PowerPoint Presentation</vt:lpstr>
      <vt:lpstr>PowerPoint Presentation</vt:lpstr>
      <vt:lpstr>Satcom Direct Government Awards</vt:lpstr>
      <vt:lpstr>Satcom Direct Government Awards</vt:lpstr>
      <vt:lpstr>Inmarsat Service Swiftbroadband (SBB) Overview</vt:lpstr>
      <vt:lpstr>PowerPoint Presentation</vt:lpstr>
      <vt:lpstr>PowerPoint Presentation</vt:lpstr>
      <vt:lpstr>PowerPoint Presentation</vt:lpstr>
      <vt:lpstr>PowerPoint Presentation</vt:lpstr>
      <vt:lpstr>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Nichole Sullivan</dc:creator>
  <cp:lastModifiedBy>Nichole Sullivan</cp:lastModifiedBy>
  <cp:revision>35</cp:revision>
  <dcterms:created xsi:type="dcterms:W3CDTF">2019-11-08T21:02:14Z</dcterms:created>
  <dcterms:modified xsi:type="dcterms:W3CDTF">2020-01-24T15:06:57Z</dcterms:modified>
</cp:coreProperties>
</file>