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313" r:id="rId3"/>
    <p:sldId id="332" r:id="rId4"/>
    <p:sldId id="315" r:id="rId5"/>
    <p:sldId id="314" r:id="rId6"/>
    <p:sldId id="260" r:id="rId7"/>
    <p:sldId id="283" r:id="rId8"/>
    <p:sldId id="317" r:id="rId9"/>
    <p:sldId id="333" r:id="rId10"/>
    <p:sldId id="318" r:id="rId11"/>
    <p:sldId id="320" r:id="rId12"/>
    <p:sldId id="321" r:id="rId13"/>
    <p:sldId id="322" r:id="rId14"/>
    <p:sldId id="284" r:id="rId15"/>
    <p:sldId id="327" r:id="rId16"/>
    <p:sldId id="323" r:id="rId17"/>
    <p:sldId id="324" r:id="rId18"/>
    <p:sldId id="325" r:id="rId19"/>
    <p:sldId id="326" r:id="rId20"/>
    <p:sldId id="285" r:id="rId21"/>
    <p:sldId id="286" r:id="rId22"/>
    <p:sldId id="287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96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F729C-4A96-4232-A019-75FC397F8D58}" v="6" dt="2019-08-21T18:44:1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0" autoAdjust="0"/>
  </p:normalViewPr>
  <p:slideViewPr>
    <p:cSldViewPr>
      <p:cViewPr varScale="1">
        <p:scale>
          <a:sx n="83" d="100"/>
          <a:sy n="83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ta Jaekel" userId="355af39f-7fe9-430c-93cf-c2640daa29aa" providerId="ADAL" clId="{545F729C-4A96-4232-A019-75FC397F8D58}"/>
    <pc:docChg chg="custSel modSld">
      <pc:chgData name="Arunita Jaekel" userId="355af39f-7fe9-430c-93cf-c2640daa29aa" providerId="ADAL" clId="{545F729C-4A96-4232-A019-75FC397F8D58}" dt="2019-08-21T18:44:32.580" v="18" actId="27636"/>
      <pc:docMkLst>
        <pc:docMk/>
      </pc:docMkLst>
      <pc:sldChg chg="delSp modSp">
        <pc:chgData name="Arunita Jaekel" userId="355af39f-7fe9-430c-93cf-c2640daa29aa" providerId="ADAL" clId="{545F729C-4A96-4232-A019-75FC397F8D58}" dt="2019-08-21T18:43:37.316" v="13" actId="1076"/>
        <pc:sldMkLst>
          <pc:docMk/>
          <pc:sldMk cId="0" sldId="313"/>
        </pc:sldMkLst>
        <pc:spChg chg="mod">
          <ac:chgData name="Arunita Jaekel" userId="355af39f-7fe9-430c-93cf-c2640daa29aa" providerId="ADAL" clId="{545F729C-4A96-4232-A019-75FC397F8D58}" dt="2019-08-21T18:43:37.316" v="13" actId="1076"/>
          <ac:spMkLst>
            <pc:docMk/>
            <pc:sldMk cId="0" sldId="313"/>
            <ac:spMk id="47106" creationId="{00000000-0000-0000-0000-000000000000}"/>
          </ac:spMkLst>
        </pc:spChg>
        <pc:spChg chg="del mod">
          <ac:chgData name="Arunita Jaekel" userId="355af39f-7fe9-430c-93cf-c2640daa29aa" providerId="ADAL" clId="{545F729C-4A96-4232-A019-75FC397F8D58}" dt="2019-08-21T18:43:31.319" v="12" actId="478"/>
          <ac:spMkLst>
            <pc:docMk/>
            <pc:sldMk cId="0" sldId="313"/>
            <ac:spMk id="47107" creationId="{00000000-0000-0000-0000-000000000000}"/>
          </ac:spMkLst>
        </pc:spChg>
      </pc:sldChg>
      <pc:sldChg chg="modSp">
        <pc:chgData name="Arunita Jaekel" userId="355af39f-7fe9-430c-93cf-c2640daa29aa" providerId="ADAL" clId="{545F729C-4A96-4232-A019-75FC397F8D58}" dt="2019-08-21T18:44:11.430" v="17" actId="27636"/>
        <pc:sldMkLst>
          <pc:docMk/>
          <pc:sldMk cId="0" sldId="317"/>
        </pc:sldMkLst>
        <pc:spChg chg="mod">
          <ac:chgData name="Arunita Jaekel" userId="355af39f-7fe9-430c-93cf-c2640daa29aa" providerId="ADAL" clId="{545F729C-4A96-4232-A019-75FC397F8D58}" dt="2019-08-21T18:44:11.430" v="17" actId="27636"/>
          <ac:spMkLst>
            <pc:docMk/>
            <pc:sldMk cId="0" sldId="317"/>
            <ac:spMk id="69635" creationId="{00000000-0000-0000-0000-000000000000}"/>
          </ac:spMkLst>
        </pc:spChg>
      </pc:sldChg>
      <pc:sldChg chg="modSp">
        <pc:chgData name="Arunita Jaekel" userId="355af39f-7fe9-430c-93cf-c2640daa29aa" providerId="ADAL" clId="{545F729C-4A96-4232-A019-75FC397F8D58}" dt="2019-08-21T18:44:32.580" v="18" actId="27636"/>
        <pc:sldMkLst>
          <pc:docMk/>
          <pc:sldMk cId="0" sldId="324"/>
        </pc:sldMkLst>
        <pc:spChg chg="mod">
          <ac:chgData name="Arunita Jaekel" userId="355af39f-7fe9-430c-93cf-c2640daa29aa" providerId="ADAL" clId="{545F729C-4A96-4232-A019-75FC397F8D58}" dt="2019-08-21T18:44:32.580" v="18" actId="27636"/>
          <ac:spMkLst>
            <pc:docMk/>
            <pc:sldMk cId="0" sldId="324"/>
            <ac:spMk id="7577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2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46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4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7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68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19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50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323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84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73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492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28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2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0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71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5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07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21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2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09800"/>
            <a:ext cx="8305800" cy="1600200"/>
          </a:xfrm>
        </p:spPr>
        <p:txBody>
          <a:bodyPr/>
          <a:lstStyle/>
          <a:p>
            <a:r>
              <a:rPr lang="en-US" dirty="0"/>
              <a:t>Project Management : Techniques and Tools </a:t>
            </a:r>
            <a:br>
              <a:rPr lang="en-US" dirty="0"/>
            </a:br>
            <a:r>
              <a:rPr lang="en-US" dirty="0"/>
              <a:t>(COMP 4990)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project’s scope defines its boundaries</a:t>
            </a:r>
          </a:p>
          <a:p>
            <a:pPr lvl="1"/>
            <a:r>
              <a:rPr lang="en-US" dirty="0"/>
              <a:t>Closely related to the </a:t>
            </a:r>
            <a:r>
              <a:rPr lang="en-US" i="1" dirty="0"/>
              <a:t>Requirements </a:t>
            </a:r>
          </a:p>
          <a:p>
            <a:pPr lvl="1"/>
            <a:r>
              <a:rPr lang="en-US" sz="2800" dirty="0"/>
              <a:t>PM may work with customers to decide which requirements are necessary, and which are not</a:t>
            </a:r>
          </a:p>
          <a:p>
            <a:pPr lvl="1"/>
            <a:r>
              <a:rPr lang="en-US" sz="2800" dirty="0"/>
              <a:t>Determine whether or not a feature request (change) is appropriate later</a:t>
            </a:r>
          </a:p>
          <a:p>
            <a:endParaRPr lang="en-US" sz="2800" dirty="0"/>
          </a:p>
          <a:p>
            <a:r>
              <a:rPr lang="en-US" sz="2800" dirty="0"/>
              <a:t>Thus, scope deals with both requirements </a:t>
            </a:r>
            <a:r>
              <a:rPr lang="en-US" sz="2400" dirty="0"/>
              <a:t>and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Risks are things that could cause the project to:</a:t>
            </a:r>
          </a:p>
          <a:p>
            <a:pPr lvl="1"/>
            <a:r>
              <a:rPr lang="en-US" dirty="0"/>
              <a:t>Fail</a:t>
            </a:r>
          </a:p>
          <a:p>
            <a:pPr lvl="1"/>
            <a:r>
              <a:rPr lang="en-US" dirty="0"/>
              <a:t>Be delayed</a:t>
            </a:r>
          </a:p>
          <a:p>
            <a:pPr lvl="1"/>
            <a:r>
              <a:rPr lang="en-US" dirty="0"/>
              <a:t>Require additional budget</a:t>
            </a:r>
          </a:p>
          <a:p>
            <a:pPr lvl="1"/>
            <a:r>
              <a:rPr lang="en-US" dirty="0"/>
              <a:t>Require additional personnel</a:t>
            </a:r>
          </a:p>
          <a:p>
            <a:endParaRPr lang="en-US" sz="2800" dirty="0"/>
          </a:p>
          <a:p>
            <a:r>
              <a:rPr lang="en-US" sz="2800" dirty="0"/>
              <a:t>A project manager should identify: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Impact</a:t>
            </a:r>
            <a:r>
              <a:rPr lang="en-US" dirty="0"/>
              <a:t>: What is the expected negative impact should it occur?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Probability</a:t>
            </a:r>
            <a:r>
              <a:rPr lang="en-US" dirty="0"/>
              <a:t>:  How likely is it to occur?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Document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risk document:</a:t>
            </a:r>
          </a:p>
          <a:p>
            <a:pPr lvl="1"/>
            <a:r>
              <a:rPr lang="en-US" dirty="0"/>
              <a:t>Identifies and describes risks</a:t>
            </a:r>
          </a:p>
          <a:p>
            <a:pPr lvl="1"/>
            <a:r>
              <a:rPr lang="en-US" dirty="0"/>
              <a:t>Describes what conditions make it happen</a:t>
            </a:r>
          </a:p>
          <a:p>
            <a:pPr lvl="1"/>
            <a:r>
              <a:rPr lang="en-US" dirty="0"/>
              <a:t>Describes the probability of it happening</a:t>
            </a:r>
          </a:p>
          <a:p>
            <a:pPr lvl="1"/>
            <a:r>
              <a:rPr lang="en-US" dirty="0"/>
              <a:t>Describes the impact of it happening</a:t>
            </a:r>
          </a:p>
          <a:p>
            <a:pPr lvl="1"/>
            <a:r>
              <a:rPr lang="en-US" dirty="0"/>
              <a:t>Describes a plan for how to (try to) avoid it happening</a:t>
            </a:r>
          </a:p>
          <a:p>
            <a:pPr lvl="1"/>
            <a:r>
              <a:rPr lang="en-US" dirty="0"/>
              <a:t>Describes a plan for what to do if it happens</a:t>
            </a:r>
          </a:p>
          <a:p>
            <a:pPr lvl="2"/>
            <a:r>
              <a:rPr lang="en-US" sz="2800" dirty="0"/>
              <a:t>This is only done if the probability and/or impact necessitate such a plan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know what we want and the associated risks</a:t>
            </a:r>
          </a:p>
          <a:p>
            <a:r>
              <a:rPr lang="en-US" sz="2400" dirty="0"/>
              <a:t>Now, we figure out how to do the work required</a:t>
            </a:r>
          </a:p>
          <a:p>
            <a:r>
              <a:rPr lang="en-US" sz="2400" dirty="0"/>
              <a:t>We do this by:</a:t>
            </a:r>
          </a:p>
          <a:p>
            <a:pPr lvl="1"/>
            <a:r>
              <a:rPr lang="en-US" sz="2000" dirty="0"/>
              <a:t>Performing architecture &amp; design</a:t>
            </a:r>
          </a:p>
          <a:p>
            <a:pPr lvl="1"/>
            <a:r>
              <a:rPr lang="en-US" sz="2000" dirty="0"/>
              <a:t>Identifying activities: work breakdown structure (WBS)</a:t>
            </a:r>
          </a:p>
          <a:p>
            <a:pPr lvl="1"/>
            <a:r>
              <a:rPr lang="en-US" sz="2000" dirty="0"/>
              <a:t>Identifying dependencies between activities</a:t>
            </a:r>
          </a:p>
          <a:p>
            <a:pPr lvl="1"/>
            <a:r>
              <a:rPr lang="en-US" sz="2000" dirty="0"/>
              <a:t>Estimating activity duration</a:t>
            </a:r>
          </a:p>
          <a:p>
            <a:pPr lvl="1"/>
            <a:r>
              <a:rPr lang="en-US" sz="2000" dirty="0"/>
              <a:t>Estimating activity resource requirements</a:t>
            </a:r>
          </a:p>
          <a:p>
            <a:pPr lvl="1"/>
            <a:r>
              <a:rPr lang="en-US" sz="2000" dirty="0"/>
              <a:t>Scheduling activities (start date, duration)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&amp; Design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Architecture:  Refers to the </a:t>
            </a:r>
            <a:r>
              <a:rPr lang="en-US" sz="2400" i="1" u="sng" dirty="0">
                <a:solidFill>
                  <a:srgbClr val="FFC000"/>
                </a:solidFill>
              </a:rPr>
              <a:t>overall structure </a:t>
            </a:r>
            <a:r>
              <a:rPr lang="en-US" sz="2400" dirty="0"/>
              <a:t>of the application -  defines the modules</a:t>
            </a:r>
          </a:p>
          <a:p>
            <a:pPr lvl="1"/>
            <a:r>
              <a:rPr lang="en-US" sz="2400" dirty="0"/>
              <a:t>Each module has a set of common responsibilities</a:t>
            </a:r>
          </a:p>
          <a:p>
            <a:endParaRPr lang="en-US" sz="2400" dirty="0"/>
          </a:p>
          <a:p>
            <a:r>
              <a:rPr lang="en-US" sz="2400" dirty="0"/>
              <a:t>Design: Refers to the structure of the module itself</a:t>
            </a:r>
          </a:p>
          <a:p>
            <a:pPr lvl="1"/>
            <a:r>
              <a:rPr lang="en-US" sz="2400" dirty="0"/>
              <a:t>Can involve creating classes (in OOD) and assigning responsibilities (functions or data) to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activity is something a participant may undertake</a:t>
            </a:r>
          </a:p>
          <a:p>
            <a:pPr lvl="1"/>
            <a:r>
              <a:rPr lang="en-US" sz="2400" dirty="0"/>
              <a:t>This could be:</a:t>
            </a:r>
          </a:p>
          <a:p>
            <a:pPr lvl="2"/>
            <a:r>
              <a:rPr lang="en-US" dirty="0"/>
              <a:t>Designing a module</a:t>
            </a:r>
          </a:p>
          <a:p>
            <a:pPr lvl="2"/>
            <a:r>
              <a:rPr lang="en-US" dirty="0"/>
              <a:t>Updating documentation</a:t>
            </a:r>
          </a:p>
          <a:p>
            <a:pPr lvl="2"/>
            <a:r>
              <a:rPr lang="en-US" dirty="0"/>
              <a:t>Optimizing the search code</a:t>
            </a:r>
          </a:p>
          <a:p>
            <a:pPr lvl="2"/>
            <a:r>
              <a:rPr lang="en-US" dirty="0"/>
              <a:t>Installing the binaries in a web server</a:t>
            </a:r>
          </a:p>
          <a:p>
            <a:pPr lvl="2"/>
            <a:r>
              <a:rPr lang="en-US" dirty="0"/>
              <a:t>Writing a lookup method</a:t>
            </a:r>
          </a:p>
          <a:p>
            <a:endParaRPr lang="en-US" sz="2400" dirty="0"/>
          </a:p>
          <a:p>
            <a:r>
              <a:rPr lang="en-US" sz="2400" dirty="0"/>
              <a:t>Activities can be:</a:t>
            </a:r>
          </a:p>
          <a:p>
            <a:pPr lvl="1"/>
            <a:r>
              <a:rPr lang="en-US" sz="2400" dirty="0"/>
              <a:t>Estimated for time &amp; resource requirements</a:t>
            </a:r>
          </a:p>
          <a:p>
            <a:pPr lvl="1"/>
            <a:r>
              <a:rPr lang="en-US" sz="2400" dirty="0"/>
              <a:t>Assigned to team member(s)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schedule is a time-plan for activities</a:t>
            </a:r>
          </a:p>
          <a:p>
            <a:r>
              <a:rPr lang="en-US" sz="2400" dirty="0"/>
              <a:t>The schedule must:</a:t>
            </a:r>
          </a:p>
          <a:p>
            <a:pPr lvl="1"/>
            <a:r>
              <a:rPr lang="en-US" sz="2400" dirty="0"/>
              <a:t>Include all activities</a:t>
            </a:r>
          </a:p>
          <a:p>
            <a:pPr lvl="1"/>
            <a:r>
              <a:rPr lang="en-US" sz="2400" dirty="0"/>
              <a:t>Show dependencies between activities</a:t>
            </a:r>
          </a:p>
          <a:p>
            <a:pPr lvl="2"/>
            <a:r>
              <a:rPr lang="en-US" dirty="0"/>
              <a:t>e.g. What must occur before this activity can start?</a:t>
            </a:r>
          </a:p>
          <a:p>
            <a:pPr lvl="1"/>
            <a:r>
              <a:rPr lang="en-US" sz="2400" dirty="0"/>
              <a:t>Show estimated durations for activities</a:t>
            </a:r>
          </a:p>
          <a:p>
            <a:pPr lvl="1"/>
            <a:r>
              <a:rPr lang="en-US" sz="2400" dirty="0"/>
              <a:t>Show starting points for activities</a:t>
            </a:r>
          </a:p>
          <a:p>
            <a:pPr lvl="1"/>
            <a:r>
              <a:rPr lang="en-US" sz="2400" dirty="0"/>
              <a:t>Show combined activity duration as project duration</a:t>
            </a:r>
          </a:p>
          <a:p>
            <a:pPr lvl="1"/>
            <a:r>
              <a:rPr lang="en-US" sz="2400" dirty="0"/>
              <a:t>Show estimated resources for activities</a:t>
            </a:r>
          </a:p>
          <a:p>
            <a:pPr lvl="1"/>
            <a:r>
              <a:rPr lang="en-US" sz="2400" dirty="0"/>
              <a:t>Show combined activity resource requirements as project resource requirements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Breakdown Structure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WBS:</a:t>
            </a:r>
          </a:p>
          <a:p>
            <a:pPr lvl="1"/>
            <a:r>
              <a:rPr lang="en-US" sz="2400" dirty="0"/>
              <a:t>Defines all activities</a:t>
            </a:r>
          </a:p>
          <a:p>
            <a:pPr lvl="2"/>
            <a:r>
              <a:rPr lang="en-US" dirty="0"/>
              <a:t>Each system function is defined as a high-level activity</a:t>
            </a:r>
          </a:p>
          <a:p>
            <a:pPr lvl="2"/>
            <a:r>
              <a:rPr lang="en-US" dirty="0"/>
              <a:t>Each activity is broken down into smaller activities</a:t>
            </a:r>
          </a:p>
          <a:p>
            <a:pPr lvl="2"/>
            <a:r>
              <a:rPr lang="en-US" dirty="0"/>
              <a:t>This process repeats until activities are small and manageable</a:t>
            </a:r>
          </a:p>
          <a:p>
            <a:pPr lvl="1"/>
            <a:r>
              <a:rPr lang="en-US" sz="2400" dirty="0"/>
              <a:t>Shows hierarchical relationships between activities</a:t>
            </a:r>
          </a:p>
          <a:p>
            <a:pPr lvl="2"/>
            <a:r>
              <a:rPr lang="en-US" dirty="0"/>
              <a:t>A WBS can be represented with a tree 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project plan defines:</a:t>
            </a:r>
          </a:p>
          <a:p>
            <a:pPr lvl="1"/>
            <a:r>
              <a:rPr lang="en-US" sz="2400" dirty="0"/>
              <a:t>Dependencies between activities</a:t>
            </a:r>
          </a:p>
          <a:p>
            <a:pPr lvl="2"/>
            <a:r>
              <a:rPr lang="en-US" dirty="0"/>
              <a:t>e.g. Architecture must be determined before development can begin</a:t>
            </a:r>
          </a:p>
          <a:p>
            <a:pPr lvl="1"/>
            <a:r>
              <a:rPr lang="en-US" sz="2400" dirty="0"/>
              <a:t>Schedule</a:t>
            </a:r>
          </a:p>
          <a:p>
            <a:pPr lvl="2"/>
            <a:r>
              <a:rPr lang="en-US" dirty="0"/>
              <a:t>Including an estimate of each activity’s duration</a:t>
            </a:r>
          </a:p>
          <a:p>
            <a:pPr lvl="1"/>
            <a:r>
              <a:rPr lang="en-US" sz="2400" dirty="0"/>
              <a:t>Initial activity assignment</a:t>
            </a:r>
          </a:p>
          <a:p>
            <a:pPr lvl="2"/>
            <a:r>
              <a:rPr lang="en-US" dirty="0"/>
              <a:t>Activities are assigned to fictitious team members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a detailed work plan</a:t>
            </a:r>
          </a:p>
          <a:p>
            <a:r>
              <a:rPr lang="en-US" sz="2400" dirty="0"/>
              <a:t>Now, we get the work underway</a:t>
            </a:r>
          </a:p>
          <a:p>
            <a:r>
              <a:rPr lang="en-US" sz="2400" dirty="0"/>
              <a:t>We do this by:</a:t>
            </a:r>
          </a:p>
          <a:p>
            <a:pPr lvl="1"/>
            <a:r>
              <a:rPr lang="en-US" sz="2400" dirty="0"/>
              <a:t>Choosing participants</a:t>
            </a:r>
          </a:p>
          <a:p>
            <a:pPr lvl="1"/>
            <a:r>
              <a:rPr lang="en-US" sz="2400" dirty="0"/>
              <a:t>Making participants available for the project</a:t>
            </a:r>
          </a:p>
          <a:p>
            <a:pPr lvl="1"/>
            <a:r>
              <a:rPr lang="en-US" sz="2400" dirty="0"/>
              <a:t>Assigning work to participants</a:t>
            </a:r>
          </a:p>
          <a:p>
            <a:pPr lvl="1"/>
            <a:r>
              <a:rPr lang="en-US" sz="2400" dirty="0"/>
              <a:t>Organizing participants into team(s)</a:t>
            </a:r>
          </a:p>
          <a:p>
            <a:pPr lvl="1"/>
            <a:r>
              <a:rPr lang="en-US" sz="2400" dirty="0"/>
              <a:t>Providing resources to the team(s)</a:t>
            </a:r>
          </a:p>
          <a:p>
            <a:pPr lvl="1"/>
            <a:r>
              <a:rPr lang="en-US" sz="2400" dirty="0"/>
              <a:t>Establish constraints and freedoms for the team(s)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stakeholders?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Clients/Customers</a:t>
            </a:r>
          </a:p>
          <a:p>
            <a:endParaRPr lang="en-US" sz="2000" dirty="0"/>
          </a:p>
          <a:p>
            <a:r>
              <a:rPr lang="en-US" sz="2400" dirty="0"/>
              <a:t>Upper Management</a:t>
            </a:r>
          </a:p>
          <a:p>
            <a:endParaRPr lang="en-US" sz="2400" dirty="0"/>
          </a:p>
          <a:p>
            <a:r>
              <a:rPr lang="en-US" sz="2400" dirty="0"/>
              <a:t>Project Manager </a:t>
            </a:r>
          </a:p>
          <a:p>
            <a:endParaRPr lang="en-US" sz="2400" dirty="0"/>
          </a:p>
          <a:p>
            <a:r>
              <a:rPr lang="en-US" sz="2400" dirty="0"/>
              <a:t>Developers/Workers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&amp; Controlling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people working on activities</a:t>
            </a:r>
          </a:p>
          <a:p>
            <a:r>
              <a:rPr lang="en-US" sz="2800" dirty="0"/>
              <a:t>Now, we must ensure we are making adequate progress</a:t>
            </a:r>
          </a:p>
          <a:p>
            <a:r>
              <a:rPr lang="en-US" sz="2800" dirty="0"/>
              <a:t>We do this by:</a:t>
            </a:r>
          </a:p>
          <a:p>
            <a:pPr lvl="1"/>
            <a:r>
              <a:rPr lang="en-US" dirty="0"/>
              <a:t>Interviewing and observing progress reports</a:t>
            </a:r>
          </a:p>
          <a:p>
            <a:pPr lvl="1"/>
            <a:r>
              <a:rPr lang="en-US" dirty="0"/>
              <a:t>Implementing version control software</a:t>
            </a:r>
          </a:p>
          <a:p>
            <a:pPr lvl="1"/>
            <a:r>
              <a:rPr lang="en-US" dirty="0"/>
              <a:t>Providing mechanisms for requesting changes</a:t>
            </a:r>
          </a:p>
          <a:p>
            <a:pPr lvl="1"/>
            <a:r>
              <a:rPr lang="en-US" dirty="0"/>
              <a:t>Continually updating plans (e.g. schedules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sz="2400" dirty="0"/>
              <a:t>We have completed all activities</a:t>
            </a:r>
          </a:p>
          <a:p>
            <a:pPr lvl="1"/>
            <a:r>
              <a:rPr lang="en-US" sz="2400" dirty="0"/>
              <a:t>The result should be that</a:t>
            </a:r>
          </a:p>
          <a:p>
            <a:pPr lvl="2"/>
            <a:r>
              <a:rPr lang="en-US" dirty="0"/>
              <a:t>All overall goals are satisfied</a:t>
            </a:r>
          </a:p>
          <a:p>
            <a:pPr lvl="2"/>
            <a:r>
              <a:rPr lang="en-US" dirty="0"/>
              <a:t>All success criteria are met</a:t>
            </a:r>
          </a:p>
          <a:p>
            <a:pPr lvl="2"/>
            <a:r>
              <a:rPr lang="en-US" dirty="0"/>
              <a:t>All deliverables are ready for roll-out</a:t>
            </a:r>
          </a:p>
          <a:p>
            <a:r>
              <a:rPr lang="en-US" sz="2400" dirty="0"/>
              <a:t>Now, we need to complete hand-over</a:t>
            </a:r>
          </a:p>
          <a:p>
            <a:r>
              <a:rPr lang="en-US" sz="2400" dirty="0"/>
              <a:t>We do this by:</a:t>
            </a:r>
          </a:p>
          <a:p>
            <a:pPr lvl="1"/>
            <a:r>
              <a:rPr lang="en-US" sz="2400" dirty="0"/>
              <a:t>Obtaining client acceptance</a:t>
            </a:r>
          </a:p>
          <a:p>
            <a:pPr lvl="1"/>
            <a:r>
              <a:rPr lang="en-US" sz="2400" dirty="0"/>
              <a:t>Deploying deliverables</a:t>
            </a:r>
          </a:p>
          <a:p>
            <a:pPr lvl="2"/>
            <a:r>
              <a:rPr lang="en-US" dirty="0"/>
              <a:t>e.g. media disks, printed manuals, online deployment/downloads</a:t>
            </a:r>
          </a:p>
          <a:p>
            <a:pPr lvl="1"/>
            <a:r>
              <a:rPr lang="en-US" sz="2400" dirty="0"/>
              <a:t>Performing a post-mortem analysis</a:t>
            </a:r>
          </a:p>
          <a:p>
            <a:pPr lvl="2"/>
            <a:r>
              <a:rPr lang="en-US" dirty="0"/>
              <a:t>How did we do?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Post-Mortem Analysis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post-mortem involves analyzing the project upon completion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is not to be confused with QA, which analyzes the deliverables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post-mortem is a critical step, that many project managers miss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allow the manager to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More accurately estimate activities after the experience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Identify mistakes made, to avoid making them again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Recognize personal achievements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Project management’s job is to ensure that projects do not fail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identify what the customer wants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identify potential pitfalls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list what needs to be done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make detailed plans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prepare for changes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ensure that our plans are being followed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ensure that our plans are working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not, we must update them or take another corrective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project manager’s role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major role of a project manager (PM) is to ensure that the project succeeds</a:t>
            </a:r>
          </a:p>
          <a:p>
            <a:pPr lvl="1"/>
            <a:r>
              <a:rPr lang="en-US" sz="2000" dirty="0"/>
              <a:t>To a lesser degree, this is also a role for other stakeholders</a:t>
            </a:r>
          </a:p>
          <a:p>
            <a:r>
              <a:rPr lang="en-US" sz="2400" dirty="0"/>
              <a:t>Therefore, the PM is responsible (if not to blame) when these problems occur</a:t>
            </a:r>
          </a:p>
          <a:p>
            <a:endParaRPr lang="en-US" sz="2400" dirty="0"/>
          </a:p>
          <a:p>
            <a:r>
              <a:rPr lang="en-US" sz="2400" dirty="0"/>
              <a:t>A project manager must remain unbiased</a:t>
            </a:r>
          </a:p>
          <a:p>
            <a:pPr lvl="1"/>
            <a:r>
              <a:rPr lang="en-US" sz="2000" dirty="0"/>
              <a:t>Customers or upper management may ask for unrealistic features and/or schedules</a:t>
            </a:r>
          </a:p>
          <a:p>
            <a:pPr lvl="1"/>
            <a:r>
              <a:rPr lang="en-US" sz="2000" dirty="0"/>
              <a:t>It is not a project manager’s role to make such schedules work, by pushing developers harder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look for in a PM?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sufficient experience</a:t>
            </a:r>
          </a:p>
          <a:p>
            <a:pPr lvl="1"/>
            <a:r>
              <a:rPr lang="en-US" sz="2000" dirty="0"/>
              <a:t>has experienced successful projects</a:t>
            </a:r>
          </a:p>
          <a:p>
            <a:pPr lvl="1"/>
            <a:r>
              <a:rPr lang="en-US" sz="2000" dirty="0"/>
              <a:t>has experienced failed projects</a:t>
            </a:r>
          </a:p>
          <a:p>
            <a:r>
              <a:rPr lang="en-US" sz="2400" dirty="0"/>
              <a:t>has excellent organizational skills</a:t>
            </a:r>
          </a:p>
          <a:p>
            <a:r>
              <a:rPr lang="en-US" sz="2400" dirty="0"/>
              <a:t>has excellent communication skills</a:t>
            </a:r>
          </a:p>
          <a:p>
            <a:r>
              <a:rPr lang="en-US" sz="2400" dirty="0"/>
              <a:t>is a strong leader</a:t>
            </a:r>
          </a:p>
          <a:p>
            <a:r>
              <a:rPr lang="en-US" sz="2400" dirty="0"/>
              <a:t>project management certifications:</a:t>
            </a:r>
          </a:p>
          <a:p>
            <a:pPr lvl="1"/>
            <a:r>
              <a:rPr lang="en-US" sz="2000" dirty="0"/>
              <a:t>Project+: Entry-level certification, for aspiring project managers</a:t>
            </a:r>
          </a:p>
          <a:p>
            <a:pPr lvl="1"/>
            <a:r>
              <a:rPr lang="en-US" sz="2000" dirty="0"/>
              <a:t>PMP: Professional cert., for experienced project managers</a:t>
            </a:r>
          </a:p>
          <a:p>
            <a:pPr lvl="2"/>
            <a:r>
              <a:rPr lang="en-US" sz="1800" dirty="0"/>
              <a:t>Project management body of knowledge (PMBOK)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 Phases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828800" y="14478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1. Defining</a:t>
            </a:r>
            <a:r>
              <a:rPr lang="en-US" sz="2400"/>
              <a:t> 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828800" y="21336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 dirty="0"/>
              <a:t>2. Risk Management</a:t>
            </a:r>
            <a:r>
              <a:rPr lang="en-US" sz="2400" dirty="0"/>
              <a:t> 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828800" y="28194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3. Planning &amp; Scheduling</a:t>
            </a:r>
            <a:endParaRPr lang="en-US" sz="2400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828800" y="35052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4. Launching</a:t>
            </a:r>
            <a:endParaRPr lang="en-US" sz="2400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gray">
          <a:xfrm>
            <a:off x="1828800" y="48768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6. Closing</a:t>
            </a: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gray">
          <a:xfrm>
            <a:off x="1828800" y="4191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FC996C">
                  <a:gamma/>
                  <a:shade val="46275"/>
                  <a:invGamma/>
                </a:srgbClr>
              </a:gs>
              <a:gs pos="50000">
                <a:srgbClr val="FC996C"/>
              </a:gs>
              <a:gs pos="100000">
                <a:srgbClr val="FC996C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5. Monitoring &amp; Controlling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Determine what the customer wants</a:t>
            </a:r>
          </a:p>
          <a:p>
            <a:pPr>
              <a:lnSpc>
                <a:spcPct val="90000"/>
              </a:lnSpc>
            </a:pPr>
            <a:r>
              <a:rPr lang="en-US" dirty="0"/>
              <a:t>Identify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Success criteria</a:t>
            </a:r>
          </a:p>
          <a:p>
            <a:pPr>
              <a:lnSpc>
                <a:spcPct val="90000"/>
              </a:lnSpc>
            </a:pPr>
            <a:r>
              <a:rPr lang="en-US" dirty="0"/>
              <a:t>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39838" y="1166018"/>
            <a:ext cx="8229600" cy="4929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goal is normally a solution to a problem</a:t>
            </a:r>
          </a:p>
          <a:p>
            <a:r>
              <a:rPr lang="en-US" sz="2800" dirty="0"/>
              <a:t>When defining goals, answer the following questions:</a:t>
            </a:r>
          </a:p>
          <a:p>
            <a:pPr lvl="1"/>
            <a:r>
              <a:rPr lang="en-US" dirty="0"/>
              <a:t>What problem will we solve?</a:t>
            </a:r>
          </a:p>
          <a:p>
            <a:pPr lvl="2"/>
            <a:r>
              <a:rPr lang="en-US" sz="2800" dirty="0"/>
              <a:t>e.g. Accounting department has 2 month turnaround for budget requests, which is too long.</a:t>
            </a:r>
          </a:p>
          <a:p>
            <a:pPr lvl="1"/>
            <a:r>
              <a:rPr lang="en-US" dirty="0"/>
              <a:t>In what sense will we solve the problem?</a:t>
            </a:r>
          </a:p>
          <a:p>
            <a:pPr lvl="2"/>
            <a:r>
              <a:rPr lang="en-US" sz="2800" dirty="0"/>
              <a:t>e.g. Our accounting software will streamline the process of budget re-work.</a:t>
            </a:r>
          </a:p>
          <a:p>
            <a:r>
              <a:rPr lang="en-US" sz="2800" dirty="0"/>
              <a:t>May be made of smaller sub-goals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Deliverables are the actual artifacts created by the project team for the customer</a:t>
            </a:r>
          </a:p>
          <a:p>
            <a:r>
              <a:rPr lang="en-US" sz="2800" dirty="0"/>
              <a:t>These typically include:</a:t>
            </a:r>
          </a:p>
          <a:p>
            <a:pPr lvl="1"/>
            <a:r>
              <a:rPr lang="en-US" dirty="0"/>
              <a:t>Binary packages</a:t>
            </a:r>
          </a:p>
          <a:p>
            <a:pPr lvl="1"/>
            <a:r>
              <a:rPr lang="en-US" dirty="0"/>
              <a:t>Source packages (in open source projects)</a:t>
            </a:r>
          </a:p>
          <a:p>
            <a:pPr lvl="1"/>
            <a:r>
              <a:rPr lang="en-US" dirty="0"/>
              <a:t>Documentation &amp; tutorials</a:t>
            </a:r>
          </a:p>
          <a:p>
            <a:pPr lvl="1"/>
            <a:r>
              <a:rPr lang="en-US" dirty="0"/>
              <a:t>Version history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Installation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 Criteria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Success criteria define what must be true in order for the project to be considered a success</a:t>
            </a:r>
          </a:p>
          <a:p>
            <a:pPr lvl="1"/>
            <a:r>
              <a:rPr lang="en-US" dirty="0"/>
              <a:t>related to the goals</a:t>
            </a:r>
          </a:p>
          <a:p>
            <a:pPr lvl="1"/>
            <a:r>
              <a:rPr lang="en-US" dirty="0"/>
              <a:t>attributes that can be </a:t>
            </a:r>
            <a:r>
              <a:rPr lang="en-US" u="sng" dirty="0">
                <a:solidFill>
                  <a:srgbClr val="FF0000"/>
                </a:solidFill>
              </a:rPr>
              <a:t>measured</a:t>
            </a:r>
          </a:p>
          <a:p>
            <a:pPr lvl="2"/>
            <a:r>
              <a:rPr lang="en-US" sz="2800" dirty="0"/>
              <a:t>e.g. The accounting department’s time to approve a budget is reduced by at least 50%.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26B007D-4BC8-4675-8B07-3F80DE6A2BF4}" vid="{DBD35FF3-2E96-4C11-82EC-04FB3F69D979}"/>
    </a:ext>
  </a:extLst>
</a:theme>
</file>

<file path=ppt/theme/theme2.xml><?xml version="1.0" encoding="utf-8"?>
<a:theme xmlns:a="http://schemas.openxmlformats.org/drawingml/2006/main" name="1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2968</TotalTime>
  <Words>1141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Theme1</vt:lpstr>
      <vt:lpstr>1_UWindsorTemplate</vt:lpstr>
      <vt:lpstr>Project Management : Techniques and Tools  (COMP 4990)</vt:lpstr>
      <vt:lpstr>Who are the stakeholders?</vt:lpstr>
      <vt:lpstr>A project manager’s role</vt:lpstr>
      <vt:lpstr>What would you look for in a PM?</vt:lpstr>
      <vt:lpstr>Project Management Phases</vt:lpstr>
      <vt:lpstr>Defining</vt:lpstr>
      <vt:lpstr>Goals</vt:lpstr>
      <vt:lpstr>Deliverables</vt:lpstr>
      <vt:lpstr>Success Criteria</vt:lpstr>
      <vt:lpstr>Scope</vt:lpstr>
      <vt:lpstr>Risks</vt:lpstr>
      <vt:lpstr>Risk Document</vt:lpstr>
      <vt:lpstr>Planning</vt:lpstr>
      <vt:lpstr>Architecture &amp; Design</vt:lpstr>
      <vt:lpstr>Activities</vt:lpstr>
      <vt:lpstr>Schedule</vt:lpstr>
      <vt:lpstr>Work Breakdown Structure</vt:lpstr>
      <vt:lpstr>Project Plan</vt:lpstr>
      <vt:lpstr>Launching</vt:lpstr>
      <vt:lpstr>Monitoring &amp; Controlling</vt:lpstr>
      <vt:lpstr>Closing</vt:lpstr>
      <vt:lpstr>Post-Mortem Analysis</vt:lpstr>
      <vt:lpstr>Summary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Randy J. Fortier</dc:creator>
  <cp:lastModifiedBy>Arunita Jaekel</cp:lastModifiedBy>
  <cp:revision>52</cp:revision>
  <dcterms:created xsi:type="dcterms:W3CDTF">2007-07-24T17:18:01Z</dcterms:created>
  <dcterms:modified xsi:type="dcterms:W3CDTF">2019-08-21T18:44:41Z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TC011367941033</vt:lpwstr>
  </property>
</Properties>
</file>