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7" r:id="rId2"/>
  </p:sldMasterIdLst>
  <p:notesMasterIdLst>
    <p:notesMasterId r:id="rId24"/>
  </p:notesMasterIdLst>
  <p:handoutMasterIdLst>
    <p:handoutMasterId r:id="rId25"/>
  </p:handoutMasterIdLst>
  <p:sldIdLst>
    <p:sldId id="258" r:id="rId3"/>
    <p:sldId id="273" r:id="rId4"/>
    <p:sldId id="335" r:id="rId5"/>
    <p:sldId id="313" r:id="rId6"/>
    <p:sldId id="275" r:id="rId7"/>
    <p:sldId id="314" r:id="rId8"/>
    <p:sldId id="322" r:id="rId9"/>
    <p:sldId id="315" r:id="rId10"/>
    <p:sldId id="318" r:id="rId11"/>
    <p:sldId id="321" r:id="rId12"/>
    <p:sldId id="323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96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712CCE-2DB3-4DF5-80CC-190035ECC765}" v="5" dt="2019-08-21T18:42:44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0" autoAdjust="0"/>
  </p:normalViewPr>
  <p:slideViewPr>
    <p:cSldViewPr>
      <p:cViewPr varScale="1">
        <p:scale>
          <a:sx n="83" d="100"/>
          <a:sy n="83" d="100"/>
        </p:scale>
        <p:origin x="53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ita Jaekel" userId="355af39f-7fe9-430c-93cf-c2640daa29aa" providerId="ADAL" clId="{DF712CCE-2DB3-4DF5-80CC-190035ECC765}"/>
    <pc:docChg chg="addSld modSld">
      <pc:chgData name="Arunita Jaekel" userId="355af39f-7fe9-430c-93cf-c2640daa29aa" providerId="ADAL" clId="{DF712CCE-2DB3-4DF5-80CC-190035ECC765}" dt="2019-08-21T18:42:44.053" v="37" actId="478"/>
      <pc:docMkLst>
        <pc:docMk/>
      </pc:docMkLst>
      <pc:sldChg chg="addSp delSp modSp add">
        <pc:chgData name="Arunita Jaekel" userId="355af39f-7fe9-430c-93cf-c2640daa29aa" providerId="ADAL" clId="{DF712CCE-2DB3-4DF5-80CC-190035ECC765}" dt="2019-08-21T18:42:44.053" v="37" actId="478"/>
        <pc:sldMkLst>
          <pc:docMk/>
          <pc:sldMk cId="0" sldId="258"/>
        </pc:sldMkLst>
        <pc:spChg chg="add del mod">
          <ac:chgData name="Arunita Jaekel" userId="355af39f-7fe9-430c-93cf-c2640daa29aa" providerId="ADAL" clId="{DF712CCE-2DB3-4DF5-80CC-190035ECC765}" dt="2019-08-21T18:42:44.053" v="37" actId="478"/>
          <ac:spMkLst>
            <pc:docMk/>
            <pc:sldMk cId="0" sldId="258"/>
            <ac:spMk id="2" creationId="{B6985B5B-6195-418C-AEA7-00D33E2CF33A}"/>
          </ac:spMkLst>
        </pc:spChg>
        <pc:spChg chg="mod">
          <ac:chgData name="Arunita Jaekel" userId="355af39f-7fe9-430c-93cf-c2640daa29aa" providerId="ADAL" clId="{DF712CCE-2DB3-4DF5-80CC-190035ECC765}" dt="2019-08-21T18:42:34.229" v="35" actId="20577"/>
          <ac:spMkLst>
            <pc:docMk/>
            <pc:sldMk cId="0" sldId="258"/>
            <ac:spMk id="3074" creationId="{00000000-0000-0000-0000-000000000000}"/>
          </ac:spMkLst>
        </pc:spChg>
        <pc:spChg chg="del">
          <ac:chgData name="Arunita Jaekel" userId="355af39f-7fe9-430c-93cf-c2640daa29aa" providerId="ADAL" clId="{DF712CCE-2DB3-4DF5-80CC-190035ECC765}" dt="2019-08-21T18:42:40.710" v="36" actId="478"/>
          <ac:spMkLst>
            <pc:docMk/>
            <pc:sldMk cId="0" sldId="258"/>
            <ac:spMk id="3075" creationId="{00000000-0000-0000-0000-000000000000}"/>
          </ac:spMkLst>
        </pc:spChg>
      </pc:sldChg>
      <pc:sldChg chg="modSp">
        <pc:chgData name="Arunita Jaekel" userId="355af39f-7fe9-430c-93cf-c2640daa29aa" providerId="ADAL" clId="{DF712CCE-2DB3-4DF5-80CC-190035ECC765}" dt="2019-08-21T18:40:37.246" v="0" actId="1076"/>
        <pc:sldMkLst>
          <pc:docMk/>
          <pc:sldMk cId="0" sldId="275"/>
        </pc:sldMkLst>
        <pc:spChg chg="mod">
          <ac:chgData name="Arunita Jaekel" userId="355af39f-7fe9-430c-93cf-c2640daa29aa" providerId="ADAL" clId="{DF712CCE-2DB3-4DF5-80CC-190035ECC765}" dt="2019-08-21T18:40:37.246" v="0" actId="1076"/>
          <ac:spMkLst>
            <pc:docMk/>
            <pc:sldMk cId="0" sldId="275"/>
            <ac:spMk id="4403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41C50-F73B-464F-93AD-DCB9F72D9C1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4A60D-3F9E-444D-A214-948C43602F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133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62D6-B4C3-4349-AECA-21B9998FD30B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A906F-69A1-45F9-8CF7-15892AFAE2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5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7BA63-40C6-43A4-ACD8-3DE3E73387F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7813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572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784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2025" y="6308727"/>
            <a:ext cx="3612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36DE82-C9C9-4E0B-B4A4-130E948D9A04}" type="slidenum">
              <a:rPr lang="en-CA" sz="1350" smtClean="0">
                <a:solidFill>
                  <a:schemeClr val="bg1"/>
                </a:solidFill>
              </a:rPr>
              <a:t>‹#›</a:t>
            </a:fld>
            <a:endParaRPr lang="en-CA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7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2025" y="6308727"/>
            <a:ext cx="3612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36DE82-C9C9-4E0B-B4A4-130E948D9A04}" type="slidenum">
              <a:rPr lang="en-CA" sz="1350" smtClean="0">
                <a:solidFill>
                  <a:schemeClr val="bg1"/>
                </a:solidFill>
              </a:rPr>
              <a:t>‹#›</a:t>
            </a:fld>
            <a:endParaRPr lang="en-CA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94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4885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373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6356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1213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099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63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490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1568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181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14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591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75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5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87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72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533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 descr="UWindsor powerpoint bottom1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0777"/>
            <a:ext cx="9144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UW_Logo_1L_horz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6269038"/>
            <a:ext cx="2301875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90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 descr="UWindsor powerpoint bottom1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0777"/>
            <a:ext cx="9144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UW_Logo_1L_horz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6269038"/>
            <a:ext cx="2301875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UWindsor powerpoint bottom1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0777"/>
            <a:ext cx="9144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UW_Logo_1L_horz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6269038"/>
            <a:ext cx="2301875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9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and Mitigating Risks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Risk Mitigation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In </a:t>
            </a:r>
            <a:r>
              <a:rPr lang="en-US" sz="2000" dirty="0" err="1"/>
              <a:t>ATCSoft</a:t>
            </a:r>
            <a:r>
              <a:rPr lang="en-US" sz="2000" dirty="0"/>
              <a:t> project: the team should have investigated the integration of various systems at the start of the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Given adequate time, the integration could have been worked out before it was needed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In the </a:t>
            </a:r>
            <a:r>
              <a:rPr lang="en-US" sz="2000" dirty="0" err="1"/>
              <a:t>PathFinder</a:t>
            </a:r>
            <a:r>
              <a:rPr lang="en-US" sz="2000" dirty="0"/>
              <a:t> project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Rory could have thoroughly documented the neural network code as it was developed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He could have had seminars for team members, explaining the concepts of neural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Understanding neural networks, the team would have a better chance of carrying on without Rory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Risk Assessment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461772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The following describes the risk assessment process: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Once risks are assessed, a project manager should plan for them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gray">
          <a:xfrm>
            <a:off x="1752600" y="1981200"/>
            <a:ext cx="5715000" cy="533400"/>
          </a:xfrm>
          <a:prstGeom prst="roundRect">
            <a:avLst>
              <a:gd name="adj" fmla="val 1904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</a:rPr>
              <a:t>1. Identifying risks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gray">
          <a:xfrm>
            <a:off x="1752600" y="2667000"/>
            <a:ext cx="5715000" cy="533400"/>
          </a:xfrm>
          <a:prstGeom prst="roundRect">
            <a:avLst>
              <a:gd name="adj" fmla="val 12796"/>
            </a:avLst>
          </a:prstGeom>
          <a:gradFill rotWithShape="1">
            <a:gsLst>
              <a:gs pos="0">
                <a:srgbClr val="341359"/>
              </a:gs>
              <a:gs pos="50000">
                <a:srgbClr val="7028C0"/>
              </a:gs>
              <a:gs pos="100000">
                <a:srgbClr val="341359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400" b="1">
                <a:solidFill>
                  <a:schemeClr val="bg1"/>
                </a:solidFill>
              </a:rPr>
              <a:t>2. Estimating a risk’s cost/effects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gray">
          <a:xfrm>
            <a:off x="1752600" y="3352800"/>
            <a:ext cx="5715000" cy="533400"/>
          </a:xfrm>
          <a:prstGeom prst="roundRect">
            <a:avLst>
              <a:gd name="adj" fmla="val 19046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Arial" pitchFamily="34" charset="0"/>
              </a:rPr>
              <a:t>3. Estimating a risk’s likelihood</a:t>
            </a:r>
            <a:r>
              <a:rPr lang="en-US" sz="240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2400" b="1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gray">
          <a:xfrm>
            <a:off x="1752600" y="4038600"/>
            <a:ext cx="5715000" cy="533400"/>
          </a:xfrm>
          <a:prstGeom prst="roundRect">
            <a:avLst>
              <a:gd name="adj" fmla="val 1904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400" b="1">
                <a:solidFill>
                  <a:schemeClr val="bg1"/>
                </a:solidFill>
              </a:rPr>
              <a:t>4. Identifying alternatives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gray">
          <a:xfrm>
            <a:off x="1752600" y="4724400"/>
            <a:ext cx="5715000" cy="533400"/>
          </a:xfrm>
          <a:prstGeom prst="roundRect">
            <a:avLst>
              <a:gd name="adj" fmla="val 12796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400" b="1">
                <a:solidFill>
                  <a:schemeClr val="bg1"/>
                </a:solidFill>
              </a:rPr>
              <a:t>5. Evaluating/comparing alternatives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Risk Identification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 first step in risk analysis is to identify the project’s risks</a:t>
            </a:r>
          </a:p>
          <a:p>
            <a:pPr lvl="1" eaLnBrk="1" hangingPunct="1"/>
            <a:r>
              <a:rPr lang="en-US" sz="2200" dirty="0"/>
              <a:t>Each project has its own set of unique risks</a:t>
            </a:r>
          </a:p>
          <a:p>
            <a:pPr eaLnBrk="1" hangingPunct="1"/>
            <a:r>
              <a:rPr lang="en-US" sz="2400" dirty="0"/>
              <a:t>Identifying risks seems like a dark art</a:t>
            </a:r>
          </a:p>
          <a:p>
            <a:pPr lvl="1" eaLnBrk="1" hangingPunct="1"/>
            <a:r>
              <a:rPr lang="en-US" sz="2200" dirty="0"/>
              <a:t>How do you identify something that could potentially be hidden until it is too late?</a:t>
            </a:r>
          </a:p>
          <a:p>
            <a:pPr lvl="1" eaLnBrk="1" hangingPunct="1"/>
            <a:r>
              <a:rPr lang="en-US" sz="2200" dirty="0"/>
              <a:t>Risk identification can be made easier using categories of risk</a:t>
            </a:r>
          </a:p>
          <a:p>
            <a:pPr lvl="2" eaLnBrk="1" hangingPunct="1"/>
            <a:r>
              <a:rPr lang="en-US" sz="2100" dirty="0"/>
              <a:t>This leverages the knowledge of many project managers who have experienced risks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Categories of Risk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50975"/>
            <a:ext cx="8229600" cy="502602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sz="2000" dirty="0"/>
              <a:t>Technical risks (related to using a particular technology)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Performance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Reliability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Availability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Complexity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Project management risks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Poor resource allocation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Poor planning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Poor prioritization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Organizational risks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Lack of support or resources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Inadequate or inefficient management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Interference from other projects &amp; management agendas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Categories of Risk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z="2000" dirty="0"/>
              <a:t>Constraint risks</a:t>
            </a:r>
          </a:p>
          <a:p>
            <a:pPr lvl="2" eaLnBrk="1" hangingPunct="1"/>
            <a:r>
              <a:rPr lang="en-US" sz="1800" dirty="0"/>
              <a:t>Deadlines</a:t>
            </a:r>
          </a:p>
          <a:p>
            <a:pPr lvl="2" eaLnBrk="1" hangingPunct="1"/>
            <a:r>
              <a:rPr lang="en-US" sz="1800" dirty="0"/>
              <a:t>Resources</a:t>
            </a:r>
          </a:p>
          <a:p>
            <a:pPr lvl="1" eaLnBrk="1" hangingPunct="1"/>
            <a:r>
              <a:rPr lang="en-US" sz="2000" dirty="0"/>
              <a:t>Business risks</a:t>
            </a:r>
          </a:p>
          <a:p>
            <a:pPr lvl="2" eaLnBrk="1" hangingPunct="1"/>
            <a:r>
              <a:rPr lang="en-US" sz="1800" dirty="0"/>
              <a:t>Marketability</a:t>
            </a:r>
          </a:p>
          <a:p>
            <a:pPr lvl="2" eaLnBrk="1" hangingPunct="1"/>
            <a:r>
              <a:rPr lang="en-US" sz="1800" dirty="0"/>
              <a:t>Timing</a:t>
            </a:r>
          </a:p>
          <a:p>
            <a:pPr lvl="2" eaLnBrk="1" hangingPunct="1"/>
            <a:r>
              <a:rPr lang="en-US" sz="1800" dirty="0"/>
              <a:t>Vendor delays</a:t>
            </a:r>
          </a:p>
          <a:p>
            <a:pPr lvl="2" eaLnBrk="1" hangingPunct="1"/>
            <a:r>
              <a:rPr lang="en-US" sz="1800" dirty="0"/>
              <a:t>Economic conditions</a:t>
            </a:r>
          </a:p>
          <a:p>
            <a:pPr lvl="1" eaLnBrk="1" hangingPunct="1"/>
            <a:r>
              <a:rPr lang="en-US" sz="2000" dirty="0"/>
              <a:t>External risks</a:t>
            </a:r>
          </a:p>
          <a:p>
            <a:pPr lvl="2" eaLnBrk="1" hangingPunct="1"/>
            <a:r>
              <a:rPr lang="en-US" sz="1800" dirty="0"/>
              <a:t>Changing laws and regulations</a:t>
            </a:r>
          </a:p>
          <a:p>
            <a:pPr lvl="2" eaLnBrk="1" hangingPunct="1"/>
            <a:r>
              <a:rPr lang="en-US" sz="1800" dirty="0"/>
              <a:t>Dependence upon suppliers and contractors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When do we identify risks?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z="2000" dirty="0"/>
              <a:t>Identify risks before the planning phase</a:t>
            </a:r>
          </a:p>
          <a:p>
            <a:pPr lvl="2" eaLnBrk="1" hangingPunct="1"/>
            <a:r>
              <a:rPr lang="en-US" sz="1800" dirty="0"/>
              <a:t>Some risks may be difficult to spot when looking at requirements at a high level</a:t>
            </a:r>
          </a:p>
          <a:p>
            <a:pPr lvl="1" eaLnBrk="1" hangingPunct="1"/>
            <a:r>
              <a:rPr lang="en-US" sz="2000" dirty="0"/>
              <a:t>Identify risks after the planning phase</a:t>
            </a:r>
          </a:p>
          <a:p>
            <a:pPr lvl="2" eaLnBrk="1" hangingPunct="1"/>
            <a:r>
              <a:rPr lang="en-US" sz="1800" dirty="0"/>
              <a:t>It is useful to know risks before the planning phase, so that extra time can be dedicated to their mitigation</a:t>
            </a:r>
          </a:p>
          <a:p>
            <a:pPr eaLnBrk="1" hangingPunct="1"/>
            <a:r>
              <a:rPr lang="en-US" sz="2000" dirty="0"/>
              <a:t>A good compromise is to perform risk identification during the planning phase:</a:t>
            </a:r>
          </a:p>
          <a:p>
            <a:pPr lvl="1" eaLnBrk="1" hangingPunct="1"/>
            <a:r>
              <a:rPr lang="en-US" sz="2000" dirty="0"/>
              <a:t>After creating the work breakdown structure</a:t>
            </a:r>
          </a:p>
          <a:p>
            <a:pPr lvl="1" eaLnBrk="1" hangingPunct="1"/>
            <a:r>
              <a:rPr lang="en-US" sz="2000" dirty="0"/>
              <a:t>Before creating the schedule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Common Risks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sz="1800" dirty="0"/>
              <a:t>Feature creep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New features are frequently added after development has started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Implementation gold-plating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Developers are working on the perfect implementation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Inadequate design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Too little attention has been paid to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Overly optimistic schedules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Management pushed schedules down, rather than schedules work their way upward from developers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Poor motivation/weak personnel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Developers are working at a less-than-optimal pace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Silver-bullet syndrome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A trendy technology was expected to produce the equivalent to 10,000 lines of code in only 50 lines of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Contractor failure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A contractor lacked expertise/commitment needed to do the job on schedule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Estimating Risk Costs &amp; Effects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Estimating the costs &amp; effects of a risk is dependent upon the risk</a:t>
            </a:r>
          </a:p>
          <a:p>
            <a:pPr lvl="1" eaLnBrk="1" hangingPunct="1"/>
            <a:r>
              <a:rPr lang="en-US" sz="2200" dirty="0"/>
              <a:t>e.g. A project using a new technology might realize that the technology is inadequate or unreliable</a:t>
            </a:r>
          </a:p>
          <a:p>
            <a:pPr lvl="2" eaLnBrk="1" hangingPunct="1"/>
            <a:r>
              <a:rPr lang="en-US" sz="2100" dirty="0"/>
              <a:t>Now, the application must be retrofitted to another (trusted) technology</a:t>
            </a:r>
          </a:p>
          <a:p>
            <a:pPr lvl="2" eaLnBrk="1" hangingPunct="1"/>
            <a:r>
              <a:rPr lang="en-US" sz="2100" dirty="0"/>
              <a:t>Much of the software may need to be replaced</a:t>
            </a:r>
          </a:p>
          <a:p>
            <a:pPr lvl="2" eaLnBrk="1" hangingPunct="1"/>
            <a:r>
              <a:rPr lang="en-US" sz="2100" dirty="0"/>
              <a:t>The cost in this case is the cost of developing the obsolete components</a:t>
            </a:r>
          </a:p>
          <a:p>
            <a:pPr lvl="2" eaLnBrk="1" hangingPunct="1"/>
            <a:r>
              <a:rPr lang="en-US" sz="2100" dirty="0"/>
              <a:t>In addition, there may be hidden costs due to delays (such as customer confidence or personnel availability)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Estimating Risk Costs &amp; Effects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/>
              <a:t>Estimating the costs &amp; effects of a risk is dependent upon the risk</a:t>
            </a:r>
          </a:p>
          <a:p>
            <a:pPr lvl="1" eaLnBrk="1" hangingPunct="1"/>
            <a:r>
              <a:rPr lang="en-US" sz="2200"/>
              <a:t>e.g. In some projects there is a risk that a key developer will leave the project</a:t>
            </a:r>
          </a:p>
          <a:p>
            <a:pPr lvl="2" eaLnBrk="1" hangingPunct="1"/>
            <a:r>
              <a:rPr lang="en-US" sz="2100"/>
              <a:t>If the key developer leaves, what will it take to replace her?</a:t>
            </a:r>
          </a:p>
          <a:p>
            <a:pPr lvl="2" eaLnBrk="1" hangingPunct="1"/>
            <a:r>
              <a:rPr lang="en-US" sz="2100"/>
              <a:t>Given market conditions, you might estimate a replacement in 2 months</a:t>
            </a:r>
          </a:p>
          <a:p>
            <a:pPr lvl="2" eaLnBrk="1" hangingPunct="1"/>
            <a:r>
              <a:rPr lang="en-US" sz="2100"/>
              <a:t>Some project deliverables might be delayed by up to that amount in her absence</a:t>
            </a:r>
          </a:p>
          <a:p>
            <a:pPr lvl="2" eaLnBrk="1" hangingPunct="1"/>
            <a:r>
              <a:rPr lang="en-US" sz="2100"/>
              <a:t>Also, you may have to consider signing bonuses, relocation expenses, travel expenses, and other hiring costs</a:t>
            </a:r>
          </a:p>
          <a:p>
            <a:pPr lvl="2" eaLnBrk="1" hangingPunct="1"/>
            <a:r>
              <a:rPr lang="en-US" sz="2100"/>
              <a:t>It depends on the project whether or not these costs are considered high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Estimating Risk Likelihood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Like risk cost, risk likelihood also depends on the risk</a:t>
            </a:r>
          </a:p>
          <a:p>
            <a:pPr lvl="1" eaLnBrk="1" hangingPunct="1"/>
            <a:r>
              <a:rPr lang="en-US" sz="2000" dirty="0"/>
              <a:t>The likelihood that a technology will fail can usually be estimated accurately, e.g. </a:t>
            </a:r>
          </a:p>
          <a:p>
            <a:pPr lvl="2"/>
            <a:r>
              <a:rPr lang="en-US" sz="1700" dirty="0"/>
              <a:t>Based on performance in similar projects</a:t>
            </a:r>
          </a:p>
          <a:p>
            <a:pPr lvl="2"/>
            <a:r>
              <a:rPr lang="en-US" sz="1700" dirty="0"/>
              <a:t>Based on performance in “well-known” projects</a:t>
            </a:r>
          </a:p>
          <a:p>
            <a:pPr lvl="2"/>
            <a:r>
              <a:rPr lang="en-US" sz="1700" dirty="0"/>
              <a:t>Based on available expertise</a:t>
            </a:r>
          </a:p>
          <a:p>
            <a:pPr lvl="1"/>
            <a:r>
              <a:rPr lang="en-US" sz="2000" dirty="0"/>
              <a:t>Other types of risks e.g. likelihood of a person leaving a project may be harder to quantify</a:t>
            </a:r>
          </a:p>
          <a:p>
            <a:pPr lvl="2"/>
            <a:r>
              <a:rPr lang="en-US" sz="1700" dirty="0"/>
              <a:t>One possibility is to ask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projects fail?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% of commercial projects fail.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% of open source projects fail.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2895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90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438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Identifying Alternatives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C++ or Java?</a:t>
            </a:r>
          </a:p>
          <a:p>
            <a:r>
              <a:rPr lang="en-US" sz="2500" dirty="0"/>
              <a:t>If Sarah leaves, who can replace her?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Evaluating &amp; Comparing Alternatives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Let us examine alternatives to Sarah:</a:t>
            </a:r>
          </a:p>
          <a:p>
            <a:pPr lvl="1" eaLnBrk="1" hangingPunct="1"/>
            <a:r>
              <a:rPr lang="en-US" sz="2000" dirty="0"/>
              <a:t>Gerard: Has leadership, but lacks the technological expertise</a:t>
            </a:r>
          </a:p>
          <a:p>
            <a:pPr lvl="2" eaLnBrk="1" hangingPunct="1"/>
            <a:r>
              <a:rPr lang="en-US" sz="1800" dirty="0"/>
              <a:t>Gerard is a </a:t>
            </a:r>
            <a:r>
              <a:rPr lang="en-US" sz="1800" i="1" dirty="0"/>
              <a:t>take charge</a:t>
            </a:r>
            <a:r>
              <a:rPr lang="en-US" sz="1800" dirty="0"/>
              <a:t> kind of person</a:t>
            </a:r>
          </a:p>
          <a:p>
            <a:pPr lvl="2" eaLnBrk="1" hangingPunct="1"/>
            <a:r>
              <a:rPr lang="en-US" sz="1800" dirty="0"/>
              <a:t>He is also a </a:t>
            </a:r>
            <a:r>
              <a:rPr lang="en-US" sz="1800" i="1" dirty="0"/>
              <a:t>get it done</a:t>
            </a:r>
            <a:r>
              <a:rPr lang="en-US" sz="1800" dirty="0"/>
              <a:t> kind of person</a:t>
            </a:r>
          </a:p>
          <a:p>
            <a:pPr lvl="2" eaLnBrk="1" hangingPunct="1"/>
            <a:r>
              <a:rPr lang="en-US" sz="1800" dirty="0"/>
              <a:t>However, he is not familiar with XML and many other technologies we plan to use </a:t>
            </a:r>
          </a:p>
          <a:p>
            <a:pPr lvl="1" eaLnBrk="1" hangingPunct="1"/>
            <a:r>
              <a:rPr lang="en-US" sz="2000"/>
              <a:t>Helen: </a:t>
            </a:r>
            <a:r>
              <a:rPr lang="en-US" sz="2000" dirty="0"/>
              <a:t>Knows some of the technology, but is very inexperienced</a:t>
            </a:r>
          </a:p>
          <a:p>
            <a:pPr lvl="2" eaLnBrk="1" hangingPunct="1"/>
            <a:r>
              <a:rPr lang="en-US" sz="1800" dirty="0"/>
              <a:t>Helen knows XML and a few other technologies we plan to use</a:t>
            </a:r>
          </a:p>
          <a:p>
            <a:pPr lvl="2" eaLnBrk="1" hangingPunct="1"/>
            <a:r>
              <a:rPr lang="en-US" sz="1800" dirty="0"/>
              <a:t>However, Helen is just starting her career</a:t>
            </a:r>
          </a:p>
          <a:p>
            <a:pPr lvl="2" eaLnBrk="1" hangingPunct="1"/>
            <a:r>
              <a:rPr lang="en-US" sz="1800" dirty="0"/>
              <a:t>She has difficulty being assertive and taking charge</a:t>
            </a:r>
          </a:p>
          <a:p>
            <a:pPr lvl="2" eaLnBrk="1" hangingPunct="1"/>
            <a:r>
              <a:rPr lang="en-US" sz="1800" dirty="0"/>
              <a:t>She doesn’t command respect from her colleagues</a:t>
            </a:r>
          </a:p>
          <a:p>
            <a:pPr lvl="2" eaLnBrk="1" hangingPunct="1"/>
            <a:r>
              <a:rPr lang="en-US" sz="1800" dirty="0"/>
              <a:t>Her development itself is slow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projects fail?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need to ask these important questions:</a:t>
            </a:r>
          </a:p>
          <a:p>
            <a:pPr lvl="1"/>
            <a:r>
              <a:rPr lang="en-US" sz="2400" dirty="0"/>
              <a:t>What kind of failure was it?</a:t>
            </a:r>
          </a:p>
          <a:p>
            <a:pPr lvl="2"/>
            <a:r>
              <a:rPr lang="en-US" sz="2000" dirty="0"/>
              <a:t>e.g. incomplete, unreliable, off-schedule/budget</a:t>
            </a:r>
          </a:p>
          <a:p>
            <a:pPr lvl="1"/>
            <a:r>
              <a:rPr lang="en-US" sz="2400" dirty="0"/>
              <a:t>Who was responsible?</a:t>
            </a:r>
          </a:p>
          <a:p>
            <a:pPr lvl="1"/>
            <a:r>
              <a:rPr lang="en-US" sz="2400" dirty="0"/>
              <a:t>What happened or did not happen?</a:t>
            </a:r>
          </a:p>
          <a:p>
            <a:pPr lvl="1"/>
            <a:r>
              <a:rPr lang="en-US" sz="2400" dirty="0"/>
              <a:t>Which process(</a:t>
            </a:r>
            <a:r>
              <a:rPr lang="en-US" sz="2400" dirty="0" err="1"/>
              <a:t>es</a:t>
            </a:r>
            <a:r>
              <a:rPr lang="en-US" sz="2400" dirty="0"/>
              <a:t>) broke down?</a:t>
            </a:r>
          </a:p>
          <a:p>
            <a:pPr lvl="1"/>
            <a:r>
              <a:rPr lang="en-US" sz="2400" dirty="0"/>
              <a:t>What module(s)/feature(s) failed?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Management Phases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gray">
          <a:xfrm>
            <a:off x="0" y="2209800"/>
            <a:ext cx="4343400" cy="3810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2400" b="1" dirty="0"/>
              <a:t>1. Defining/Requirements</a:t>
            </a:r>
            <a:r>
              <a:rPr lang="en-US" sz="2400" dirty="0"/>
              <a:t> 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gray">
          <a:xfrm>
            <a:off x="0" y="2895600"/>
            <a:ext cx="4343400" cy="3810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2400" b="1"/>
              <a:t>2. Risks</a:t>
            </a:r>
            <a:r>
              <a:rPr lang="en-US" sz="2400"/>
              <a:t> 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gray">
          <a:xfrm>
            <a:off x="0" y="3581400"/>
            <a:ext cx="4343400" cy="3810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2400" b="1"/>
              <a:t>3. Planning &amp; Scheduling</a:t>
            </a:r>
            <a:endParaRPr lang="en-US" sz="2400"/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gray">
          <a:xfrm>
            <a:off x="0" y="4267200"/>
            <a:ext cx="4343400" cy="3810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2400" b="1"/>
              <a:t>4. Launching</a:t>
            </a:r>
            <a:endParaRPr lang="en-US" sz="2400"/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gray">
          <a:xfrm>
            <a:off x="0" y="5638800"/>
            <a:ext cx="4343400" cy="3810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2400" b="1"/>
              <a:t>6. Closing</a:t>
            </a:r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gray">
          <a:xfrm>
            <a:off x="0" y="4953000"/>
            <a:ext cx="4343400" cy="3810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FC996C">
                  <a:gamma/>
                  <a:shade val="46275"/>
                  <a:invGamma/>
                </a:srgbClr>
              </a:gs>
              <a:gs pos="50000">
                <a:srgbClr val="FC996C"/>
              </a:gs>
              <a:gs pos="100000">
                <a:srgbClr val="FC996C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2400" b="1"/>
              <a:t>5. Monitoring &amp; Controlling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4876800" y="2133600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/>
              <a:t>Built the wrong thing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2895600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dirty="0"/>
              <a:t>Ignored potential pitfalls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3581400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dirty="0"/>
              <a:t>Overly optimistic schedules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41910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dirty="0"/>
              <a:t>Poor team dynamics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76800" y="4876800"/>
            <a:ext cx="400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dirty="0"/>
              <a:t>Poor development practices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5638800"/>
            <a:ext cx="35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dirty="0"/>
              <a:t>No customer acceptance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responsible?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36944" y="1143000"/>
            <a:ext cx="8229600" cy="5257800"/>
          </a:xfrm>
        </p:spPr>
        <p:txBody>
          <a:bodyPr/>
          <a:lstStyle/>
          <a:p>
            <a:r>
              <a:rPr lang="en-US" sz="2000" dirty="0"/>
              <a:t>Developers?</a:t>
            </a:r>
          </a:p>
          <a:p>
            <a:pPr lvl="2"/>
            <a:r>
              <a:rPr lang="en-US" sz="2000" dirty="0"/>
              <a:t>Poor design</a:t>
            </a:r>
          </a:p>
          <a:p>
            <a:pPr lvl="2"/>
            <a:r>
              <a:rPr lang="en-US" sz="2000" dirty="0"/>
              <a:t>Uncommitted or de-motivated developers</a:t>
            </a:r>
          </a:p>
          <a:p>
            <a:pPr lvl="2"/>
            <a:r>
              <a:rPr lang="en-US" sz="2000" dirty="0"/>
              <a:t>Silver bullet syndrome</a:t>
            </a:r>
          </a:p>
          <a:p>
            <a:pPr lvl="2"/>
            <a:r>
              <a:rPr lang="en-US" sz="2000" dirty="0"/>
              <a:t>Lack of source control, abandoned planning</a:t>
            </a:r>
          </a:p>
          <a:p>
            <a:r>
              <a:rPr lang="en-US" sz="2000" dirty="0"/>
              <a:t>Client/Upper management?</a:t>
            </a:r>
          </a:p>
          <a:p>
            <a:pPr lvl="2"/>
            <a:r>
              <a:rPr lang="en-US" sz="2000" dirty="0"/>
              <a:t>Feature creep</a:t>
            </a:r>
          </a:p>
          <a:p>
            <a:pPr lvl="2"/>
            <a:r>
              <a:rPr lang="en-US" sz="2000" dirty="0"/>
              <a:t>Unrealistic schedules</a:t>
            </a:r>
          </a:p>
          <a:p>
            <a:pPr lvl="2"/>
            <a:r>
              <a:rPr lang="en-US" sz="2000" dirty="0"/>
              <a:t>Unrealistic expectations</a:t>
            </a:r>
          </a:p>
          <a:p>
            <a:pPr lvl="2"/>
            <a:r>
              <a:rPr lang="en-US" sz="2000" dirty="0"/>
              <a:t>Incorrect requirements</a:t>
            </a:r>
          </a:p>
          <a:p>
            <a:r>
              <a:rPr lang="en-US" sz="2000" dirty="0"/>
              <a:t>Project Manager?</a:t>
            </a:r>
          </a:p>
          <a:p>
            <a:pPr lvl="2"/>
            <a:r>
              <a:rPr lang="en-US" sz="2000" dirty="0"/>
              <a:t>Poor planning</a:t>
            </a:r>
          </a:p>
          <a:p>
            <a:pPr lvl="2"/>
            <a:r>
              <a:rPr lang="en-US" sz="2000" dirty="0"/>
              <a:t>Insufficient risk management</a:t>
            </a:r>
          </a:p>
          <a:p>
            <a:pPr lvl="2"/>
            <a:r>
              <a:rPr lang="en-US" sz="2000" dirty="0"/>
              <a:t>Insufficient quality assurance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/>
              <a:t>Case Study 1: </a:t>
            </a:r>
            <a:r>
              <a:rPr lang="en-US" sz="3800" dirty="0" err="1"/>
              <a:t>ATCSoft</a:t>
            </a:r>
            <a:endParaRPr lang="en-US" sz="38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The ATCSoft project was launched, and steady progress was made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When the team set out to integrate the ATCSoft application with existing RADAR equipment, however, they hit a snag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team members could not figure out how to integrate the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The RADAR system did not have appropriate physical connections, nor was there an appropriate driver for the interconnection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project manager had to hire engineering consultants to work out the integration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This diversion took 2 months and cost a significant amount of money (additional labour, consultancy fees, and business value)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What happened?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technical problem </a:t>
            </a:r>
            <a:r>
              <a:rPr lang="en-US" dirty="0"/>
              <a:t>ended up stalling development</a:t>
            </a:r>
          </a:p>
          <a:p>
            <a:pPr lvl="2" eaLnBrk="1" hangingPunct="1"/>
            <a:r>
              <a:rPr lang="en-US" sz="2800" dirty="0"/>
              <a:t>This could easily have become a complete disaster, if it were not possible to integrate the systems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/>
              <a:t>Case Study 2: </a:t>
            </a:r>
            <a:r>
              <a:rPr lang="en-US" sz="3800" dirty="0" err="1"/>
              <a:t>PathFinder</a:t>
            </a:r>
            <a:r>
              <a:rPr lang="en-US" sz="3800" dirty="0"/>
              <a:t> 2.0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The </a:t>
            </a:r>
            <a:r>
              <a:rPr lang="en-US" sz="2000" dirty="0" err="1"/>
              <a:t>PathFinder</a:t>
            </a:r>
            <a:r>
              <a:rPr lang="en-US" sz="2000" dirty="0"/>
              <a:t> project was started in August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Rory T. was the star developer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His knowledge of neural nets inspired him to suggest that a neural net implementation of a </a:t>
            </a:r>
            <a:r>
              <a:rPr lang="en-US" sz="1800" dirty="0" err="1"/>
              <a:t>PathFinder</a:t>
            </a:r>
            <a:r>
              <a:rPr lang="en-US" sz="1800" dirty="0"/>
              <a:t> would be a good idea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He wrote up much of the foundation code for the neural network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Initial tests showed a definite improvement in the </a:t>
            </a:r>
            <a:r>
              <a:rPr lang="en-US" sz="1800" dirty="0" err="1"/>
              <a:t>PathFinder</a:t>
            </a:r>
            <a:r>
              <a:rPr lang="en-US" sz="1800" dirty="0"/>
              <a:t> performance, and more realistic, human-like, decisions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Despite the large salary increase he was offered, Rory took a good offer with another firm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When some tests showed that the neural net was not fast enough to make real-time decisions, the team had no immediate answers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A bug was found that sent the avatars wandering aimlessly around the maze in a circuit, when certain rare conditions were present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Again, the team had no idea how to approach the problem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What happened?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personnel problem </a:t>
            </a:r>
            <a:r>
              <a:rPr lang="en-US" dirty="0"/>
              <a:t>was at fault</a:t>
            </a:r>
          </a:p>
          <a:p>
            <a:pPr lvl="2" eaLnBrk="1" hangingPunct="1"/>
            <a:r>
              <a:rPr lang="en-US" sz="2800" dirty="0"/>
              <a:t>The team’s over-reliance on a single person was their downfall</a:t>
            </a:r>
          </a:p>
          <a:p>
            <a:pPr lvl="2" eaLnBrk="1" hangingPunct="1"/>
            <a:r>
              <a:rPr lang="en-US" sz="2800" dirty="0"/>
              <a:t>Taking him out of the equation stalled development</a:t>
            </a:r>
          </a:p>
          <a:p>
            <a:pPr eaLnBrk="1" hangingPunct="1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66800" y="4038600"/>
            <a:ext cx="784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sz="2800" dirty="0"/>
              <a:t>In both cases, the team neglected their </a:t>
            </a:r>
            <a:r>
              <a:rPr lang="en-US" sz="2800" u="sng" dirty="0">
                <a:solidFill>
                  <a:srgbClr val="FF0000"/>
                </a:solidFill>
              </a:rPr>
              <a:t>risks</a:t>
            </a:r>
          </a:p>
          <a:p>
            <a:pPr marL="360000" lvl="2" eaLnBrk="1" hangingPunct="1">
              <a:buFont typeface="Arial" pitchFamily="34" charset="0"/>
              <a:buChar char="•"/>
            </a:pPr>
            <a:r>
              <a:rPr lang="en-US" sz="2800" dirty="0"/>
              <a:t> It is critical for a project team to understand and plan for risks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eme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426B007D-4BC8-4675-8B07-3F80DE6A2BF4}" vid="{DBD35FF3-2E96-4C11-82EC-04FB3F69D979}"/>
    </a:ext>
  </a:extLst>
</a:theme>
</file>

<file path=ppt/theme/theme2.xml><?xml version="1.0" encoding="utf-8"?>
<a:theme xmlns:a="http://schemas.openxmlformats.org/drawingml/2006/main" name="1_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3158</TotalTime>
  <Words>1343</Words>
  <Application>Microsoft Office PowerPoint</Application>
  <PresentationFormat>On-screen Show (4:3)</PresentationFormat>
  <Paragraphs>189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Theme1</vt:lpstr>
      <vt:lpstr>1_UWindsorTemplate</vt:lpstr>
      <vt:lpstr>Identifying and Mitigating Risks</vt:lpstr>
      <vt:lpstr>Why do projects fail?</vt:lpstr>
      <vt:lpstr>Why do projects fail?</vt:lpstr>
      <vt:lpstr>Project Management Phases</vt:lpstr>
      <vt:lpstr>Who is responsible?</vt:lpstr>
      <vt:lpstr>Case Study 1: ATCSoft</vt:lpstr>
      <vt:lpstr>What happened?</vt:lpstr>
      <vt:lpstr>Case Study 2: PathFinder 2.0</vt:lpstr>
      <vt:lpstr>What happened?</vt:lpstr>
      <vt:lpstr>Risk Mitigation</vt:lpstr>
      <vt:lpstr>Risk Assessment</vt:lpstr>
      <vt:lpstr>Risk Identification</vt:lpstr>
      <vt:lpstr>Categories of Risk</vt:lpstr>
      <vt:lpstr>Categories of Risk</vt:lpstr>
      <vt:lpstr>When do we identify risks?</vt:lpstr>
      <vt:lpstr>Common Risks</vt:lpstr>
      <vt:lpstr>Estimating Risk Costs &amp; Effects</vt:lpstr>
      <vt:lpstr>Estimating Risk Costs &amp; Effects</vt:lpstr>
      <vt:lpstr>Estimating Risk Likelihood</vt:lpstr>
      <vt:lpstr>Identifying Alternatives</vt:lpstr>
      <vt:lpstr>Evaluating &amp; Comparing Alternatives</vt:lpstr>
    </vt:vector>
  </TitlesOfParts>
  <Company>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Randy J. Fortier</dc:creator>
  <cp:lastModifiedBy>Arunita Jaekel</cp:lastModifiedBy>
  <cp:revision>48</cp:revision>
  <dcterms:created xsi:type="dcterms:W3CDTF">2007-07-24T17:18:01Z</dcterms:created>
  <dcterms:modified xsi:type="dcterms:W3CDTF">2019-08-21T18:42:44Z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TC011367941033</vt:lpwstr>
  </property>
</Properties>
</file>