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3" r:id="rId2"/>
  </p:sldMasterIdLst>
  <p:notesMasterIdLst>
    <p:notesMasterId r:id="rId25"/>
  </p:notesMasterIdLst>
  <p:sldIdLst>
    <p:sldId id="258" r:id="rId3"/>
    <p:sldId id="260" r:id="rId4"/>
    <p:sldId id="261" r:id="rId5"/>
    <p:sldId id="276" r:id="rId6"/>
    <p:sldId id="262" r:id="rId7"/>
    <p:sldId id="263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2" r:id="rId17"/>
    <p:sldId id="280" r:id="rId18"/>
    <p:sldId id="299" r:id="rId19"/>
    <p:sldId id="305" r:id="rId20"/>
    <p:sldId id="307" r:id="rId21"/>
    <p:sldId id="316" r:id="rId22"/>
    <p:sldId id="317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E8268-BE4A-43DE-A408-03DB3609EE08}" v="6" dt="2019-08-21T18:38:5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420" autoAdjust="0"/>
  </p:normalViewPr>
  <p:slideViewPr>
    <p:cSldViewPr>
      <p:cViewPr varScale="1">
        <p:scale>
          <a:sx n="83" d="100"/>
          <a:sy n="83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ta Jaekel" userId="355af39f-7fe9-430c-93cf-c2640daa29aa" providerId="ADAL" clId="{CCEE8268-BE4A-43DE-A408-03DB3609EE08}"/>
    <pc:docChg chg="custSel modSld modMainMaster">
      <pc:chgData name="Arunita Jaekel" userId="355af39f-7fe9-430c-93cf-c2640daa29aa" providerId="ADAL" clId="{CCEE8268-BE4A-43DE-A408-03DB3609EE08}" dt="2019-08-21T18:38:54.154" v="45" actId="27636"/>
      <pc:docMkLst>
        <pc:docMk/>
      </pc:docMkLst>
      <pc:sldChg chg="addSp delSp modSp">
        <pc:chgData name="Arunita Jaekel" userId="355af39f-7fe9-430c-93cf-c2640daa29aa" providerId="ADAL" clId="{CCEE8268-BE4A-43DE-A408-03DB3609EE08}" dt="2019-08-21T18:37:08.440" v="26"/>
        <pc:sldMkLst>
          <pc:docMk/>
          <pc:sldMk cId="0" sldId="258"/>
        </pc:sldMkLst>
        <pc:spChg chg="add del mod">
          <ac:chgData name="Arunita Jaekel" userId="355af39f-7fe9-430c-93cf-c2640daa29aa" providerId="ADAL" clId="{CCEE8268-BE4A-43DE-A408-03DB3609EE08}" dt="2019-08-21T18:37:07.567" v="25"/>
          <ac:spMkLst>
            <pc:docMk/>
            <pc:sldMk cId="0" sldId="258"/>
            <ac:spMk id="2" creationId="{36B57491-6413-4BB8-9914-2A476E033035}"/>
          </ac:spMkLst>
        </pc:spChg>
        <pc:spChg chg="add del mod">
          <ac:chgData name="Arunita Jaekel" userId="355af39f-7fe9-430c-93cf-c2640daa29aa" providerId="ADAL" clId="{CCEE8268-BE4A-43DE-A408-03DB3609EE08}" dt="2019-08-21T18:37:07.567" v="25"/>
          <ac:spMkLst>
            <pc:docMk/>
            <pc:sldMk cId="0" sldId="258"/>
            <ac:spMk id="3" creationId="{BED070AA-F153-4D47-9913-C4CA7514EACD}"/>
          </ac:spMkLst>
        </pc:spChg>
        <pc:spChg chg="add del mod">
          <ac:chgData name="Arunita Jaekel" userId="355af39f-7fe9-430c-93cf-c2640daa29aa" providerId="ADAL" clId="{CCEE8268-BE4A-43DE-A408-03DB3609EE08}" dt="2019-08-21T18:37:08.440" v="26"/>
          <ac:spMkLst>
            <pc:docMk/>
            <pc:sldMk cId="0" sldId="258"/>
            <ac:spMk id="4" creationId="{C9521274-8B9C-4E76-B932-9BBE09671D76}"/>
          </ac:spMkLst>
        </pc:spChg>
        <pc:spChg chg="add del mod">
          <ac:chgData name="Arunita Jaekel" userId="355af39f-7fe9-430c-93cf-c2640daa29aa" providerId="ADAL" clId="{CCEE8268-BE4A-43DE-A408-03DB3609EE08}" dt="2019-08-21T18:37:08.440" v="26"/>
          <ac:spMkLst>
            <pc:docMk/>
            <pc:sldMk cId="0" sldId="258"/>
            <ac:spMk id="5" creationId="{F4BE2514-F69D-45F7-9D7E-16A4847E316D}"/>
          </ac:spMkLst>
        </pc:spChg>
      </pc:sldChg>
      <pc:sldChg chg="modSp">
        <pc:chgData name="Arunita Jaekel" userId="355af39f-7fe9-430c-93cf-c2640daa29aa" providerId="ADAL" clId="{CCEE8268-BE4A-43DE-A408-03DB3609EE08}" dt="2019-08-21T18:38:53.887" v="28" actId="27636"/>
        <pc:sldMkLst>
          <pc:docMk/>
          <pc:sldMk cId="0" sldId="261"/>
        </pc:sldMkLst>
        <pc:spChg chg="mod">
          <ac:chgData name="Arunita Jaekel" userId="355af39f-7fe9-430c-93cf-c2640daa29aa" providerId="ADAL" clId="{CCEE8268-BE4A-43DE-A408-03DB3609EE08}" dt="2019-08-21T18:38:53.887" v="28" actId="27636"/>
          <ac:spMkLst>
            <pc:docMk/>
            <pc:sldMk cId="0" sldId="261"/>
            <ac:spMk id="5123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05" v="30" actId="27636"/>
        <pc:sldMkLst>
          <pc:docMk/>
          <pc:sldMk cId="0" sldId="262"/>
        </pc:sldMkLst>
        <pc:spChg chg="mod">
          <ac:chgData name="Arunita Jaekel" userId="355af39f-7fe9-430c-93cf-c2640daa29aa" providerId="ADAL" clId="{CCEE8268-BE4A-43DE-A408-03DB3609EE08}" dt="2019-08-21T18:38:53.905" v="30" actId="27636"/>
          <ac:spMkLst>
            <pc:docMk/>
            <pc:sldMk cId="0" sldId="262"/>
            <ac:spMk id="8195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10" v="31" actId="27636"/>
        <pc:sldMkLst>
          <pc:docMk/>
          <pc:sldMk cId="0" sldId="263"/>
        </pc:sldMkLst>
        <pc:spChg chg="mod">
          <ac:chgData name="Arunita Jaekel" userId="355af39f-7fe9-430c-93cf-c2640daa29aa" providerId="ADAL" clId="{CCEE8268-BE4A-43DE-A408-03DB3609EE08}" dt="2019-08-21T18:38:53.910" v="31" actId="27636"/>
          <ac:spMkLst>
            <pc:docMk/>
            <pc:sldMk cId="0" sldId="263"/>
            <ac:spMk id="9219" creationId="{00000000-0000-0000-0000-000000000000}"/>
          </ac:spMkLst>
        </pc:spChg>
      </pc:sldChg>
      <pc:sldChg chg="addSp delSp modSp">
        <pc:chgData name="Arunita Jaekel" userId="355af39f-7fe9-430c-93cf-c2640daa29aa" providerId="ADAL" clId="{CCEE8268-BE4A-43DE-A408-03DB3609EE08}" dt="2019-08-21T18:38:53.918" v="32" actId="27636"/>
        <pc:sldMkLst>
          <pc:docMk/>
          <pc:sldMk cId="0" sldId="265"/>
        </pc:sldMkLst>
        <pc:spChg chg="add del mod">
          <ac:chgData name="Arunita Jaekel" userId="355af39f-7fe9-430c-93cf-c2640daa29aa" providerId="ADAL" clId="{CCEE8268-BE4A-43DE-A408-03DB3609EE08}" dt="2019-08-21T18:34:24.039" v="1"/>
          <ac:spMkLst>
            <pc:docMk/>
            <pc:sldMk cId="0" sldId="265"/>
            <ac:spMk id="2" creationId="{E03B68C8-3EA6-4926-B4AE-3E2A90E172FD}"/>
          </ac:spMkLst>
        </pc:spChg>
        <pc:spChg chg="add del mod">
          <ac:chgData name="Arunita Jaekel" userId="355af39f-7fe9-430c-93cf-c2640daa29aa" providerId="ADAL" clId="{CCEE8268-BE4A-43DE-A408-03DB3609EE08}" dt="2019-08-21T18:34:24.039" v="1"/>
          <ac:spMkLst>
            <pc:docMk/>
            <pc:sldMk cId="0" sldId="265"/>
            <ac:spMk id="3" creationId="{C4F89659-61DF-42F9-8D7D-8FA2E90760E3}"/>
          </ac:spMkLst>
        </pc:spChg>
        <pc:spChg chg="mod">
          <ac:chgData name="Arunita Jaekel" userId="355af39f-7fe9-430c-93cf-c2640daa29aa" providerId="ADAL" clId="{CCEE8268-BE4A-43DE-A408-03DB3609EE08}" dt="2019-08-21T18:38:53.918" v="32" actId="27636"/>
          <ac:spMkLst>
            <pc:docMk/>
            <pc:sldMk cId="0" sldId="265"/>
            <ac:spMk id="10243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30" v="33" actId="27636"/>
        <pc:sldMkLst>
          <pc:docMk/>
          <pc:sldMk cId="0" sldId="268"/>
        </pc:sldMkLst>
        <pc:spChg chg="mod">
          <ac:chgData name="Arunita Jaekel" userId="355af39f-7fe9-430c-93cf-c2640daa29aa" providerId="ADAL" clId="{CCEE8268-BE4A-43DE-A408-03DB3609EE08}" dt="2019-08-21T18:38:53.930" v="33" actId="27636"/>
          <ac:spMkLst>
            <pc:docMk/>
            <pc:sldMk cId="0" sldId="268"/>
            <ac:spMk id="11267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45" v="34" actId="27636"/>
        <pc:sldMkLst>
          <pc:docMk/>
          <pc:sldMk cId="0" sldId="269"/>
        </pc:sldMkLst>
        <pc:spChg chg="mod">
          <ac:chgData name="Arunita Jaekel" userId="355af39f-7fe9-430c-93cf-c2640daa29aa" providerId="ADAL" clId="{CCEE8268-BE4A-43DE-A408-03DB3609EE08}" dt="2019-08-21T18:38:53.945" v="34" actId="27636"/>
          <ac:spMkLst>
            <pc:docMk/>
            <pc:sldMk cId="0" sldId="269"/>
            <ac:spMk id="12291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73" v="35" actId="27636"/>
        <pc:sldMkLst>
          <pc:docMk/>
          <pc:sldMk cId="0" sldId="270"/>
        </pc:sldMkLst>
        <pc:spChg chg="mod">
          <ac:chgData name="Arunita Jaekel" userId="355af39f-7fe9-430c-93cf-c2640daa29aa" providerId="ADAL" clId="{CCEE8268-BE4A-43DE-A408-03DB3609EE08}" dt="2019-08-21T18:38:53.973" v="35" actId="27636"/>
          <ac:spMkLst>
            <pc:docMk/>
            <pc:sldMk cId="0" sldId="270"/>
            <ac:spMk id="13315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87" v="36" actId="27636"/>
        <pc:sldMkLst>
          <pc:docMk/>
          <pc:sldMk cId="0" sldId="272"/>
        </pc:sldMkLst>
        <pc:spChg chg="mod">
          <ac:chgData name="Arunita Jaekel" userId="355af39f-7fe9-430c-93cf-c2640daa29aa" providerId="ADAL" clId="{CCEE8268-BE4A-43DE-A408-03DB3609EE08}" dt="2019-08-21T18:38:53.987" v="36" actId="27636"/>
          <ac:spMkLst>
            <pc:docMk/>
            <pc:sldMk cId="0" sldId="272"/>
            <ac:spMk id="15363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996" v="37" actId="27636"/>
        <pc:sldMkLst>
          <pc:docMk/>
          <pc:sldMk cId="0" sldId="273"/>
        </pc:sldMkLst>
        <pc:spChg chg="mod">
          <ac:chgData name="Arunita Jaekel" userId="355af39f-7fe9-430c-93cf-c2640daa29aa" providerId="ADAL" clId="{CCEE8268-BE4A-43DE-A408-03DB3609EE08}" dt="2019-08-21T18:38:53.996" v="37" actId="27636"/>
          <ac:spMkLst>
            <pc:docMk/>
            <pc:sldMk cId="0" sldId="273"/>
            <ac:spMk id="16387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10" v="38" actId="27636"/>
        <pc:sldMkLst>
          <pc:docMk/>
          <pc:sldMk cId="0" sldId="274"/>
        </pc:sldMkLst>
        <pc:spChg chg="mod">
          <ac:chgData name="Arunita Jaekel" userId="355af39f-7fe9-430c-93cf-c2640daa29aa" providerId="ADAL" clId="{CCEE8268-BE4A-43DE-A408-03DB3609EE08}" dt="2019-08-21T18:38:54.010" v="38" actId="27636"/>
          <ac:spMkLst>
            <pc:docMk/>
            <pc:sldMk cId="0" sldId="274"/>
            <ac:spMk id="17411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3.895" v="29" actId="27636"/>
        <pc:sldMkLst>
          <pc:docMk/>
          <pc:sldMk cId="0" sldId="276"/>
        </pc:sldMkLst>
        <pc:spChg chg="mod">
          <ac:chgData name="Arunita Jaekel" userId="355af39f-7fe9-430c-93cf-c2640daa29aa" providerId="ADAL" clId="{CCEE8268-BE4A-43DE-A408-03DB3609EE08}" dt="2019-08-21T18:38:53.895" v="29" actId="27636"/>
          <ac:spMkLst>
            <pc:docMk/>
            <pc:sldMk cId="0" sldId="276"/>
            <ac:spMk id="6147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55" v="40" actId="27636"/>
        <pc:sldMkLst>
          <pc:docMk/>
          <pc:sldMk cId="0" sldId="280"/>
        </pc:sldMkLst>
        <pc:spChg chg="mod">
          <ac:chgData name="Arunita Jaekel" userId="355af39f-7fe9-430c-93cf-c2640daa29aa" providerId="ADAL" clId="{CCEE8268-BE4A-43DE-A408-03DB3609EE08}" dt="2019-08-21T18:38:54.055" v="40" actId="27636"/>
          <ac:spMkLst>
            <pc:docMk/>
            <pc:sldMk cId="0" sldId="280"/>
            <ac:spMk id="23555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33" v="39" actId="27636"/>
        <pc:sldMkLst>
          <pc:docMk/>
          <pc:sldMk cId="0" sldId="282"/>
        </pc:sldMkLst>
        <pc:spChg chg="mod">
          <ac:chgData name="Arunita Jaekel" userId="355af39f-7fe9-430c-93cf-c2640daa29aa" providerId="ADAL" clId="{CCEE8268-BE4A-43DE-A408-03DB3609EE08}" dt="2019-08-21T18:38:54.033" v="39" actId="27636"/>
          <ac:spMkLst>
            <pc:docMk/>
            <pc:sldMk cId="0" sldId="282"/>
            <ac:spMk id="18435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83" v="41" actId="27636"/>
        <pc:sldMkLst>
          <pc:docMk/>
          <pc:sldMk cId="0" sldId="299"/>
        </pc:sldMkLst>
        <pc:spChg chg="mod">
          <ac:chgData name="Arunita Jaekel" userId="355af39f-7fe9-430c-93cf-c2640daa29aa" providerId="ADAL" clId="{CCEE8268-BE4A-43DE-A408-03DB3609EE08}" dt="2019-08-21T18:38:54.083" v="41" actId="27636"/>
          <ac:spMkLst>
            <pc:docMk/>
            <pc:sldMk cId="0" sldId="299"/>
            <ac:spMk id="26627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92" v="42" actId="27636"/>
        <pc:sldMkLst>
          <pc:docMk/>
          <pc:sldMk cId="0" sldId="305"/>
        </pc:sldMkLst>
        <pc:spChg chg="mod">
          <ac:chgData name="Arunita Jaekel" userId="355af39f-7fe9-430c-93cf-c2640daa29aa" providerId="ADAL" clId="{CCEE8268-BE4A-43DE-A408-03DB3609EE08}" dt="2019-08-21T18:38:54.092" v="42" actId="27636"/>
          <ac:spMkLst>
            <pc:docMk/>
            <pc:sldMk cId="0" sldId="305"/>
            <ac:spMk id="39939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098" v="43" actId="27636"/>
        <pc:sldMkLst>
          <pc:docMk/>
          <pc:sldMk cId="0" sldId="307"/>
        </pc:sldMkLst>
        <pc:spChg chg="mod">
          <ac:chgData name="Arunita Jaekel" userId="355af39f-7fe9-430c-93cf-c2640daa29aa" providerId="ADAL" clId="{CCEE8268-BE4A-43DE-A408-03DB3609EE08}" dt="2019-08-21T18:38:54.098" v="43" actId="27636"/>
          <ac:spMkLst>
            <pc:docMk/>
            <pc:sldMk cId="0" sldId="307"/>
            <ac:spMk id="41987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119" v="44" actId="27636"/>
        <pc:sldMkLst>
          <pc:docMk/>
          <pc:sldMk cId="0" sldId="316"/>
        </pc:sldMkLst>
        <pc:spChg chg="mod">
          <ac:chgData name="Arunita Jaekel" userId="355af39f-7fe9-430c-93cf-c2640daa29aa" providerId="ADAL" clId="{CCEE8268-BE4A-43DE-A408-03DB3609EE08}" dt="2019-08-21T18:38:54.119" v="44" actId="27636"/>
          <ac:spMkLst>
            <pc:docMk/>
            <pc:sldMk cId="0" sldId="316"/>
            <ac:spMk id="50179" creationId="{00000000-0000-0000-0000-000000000000}"/>
          </ac:spMkLst>
        </pc:spChg>
      </pc:sldChg>
      <pc:sldChg chg="modSp">
        <pc:chgData name="Arunita Jaekel" userId="355af39f-7fe9-430c-93cf-c2640daa29aa" providerId="ADAL" clId="{CCEE8268-BE4A-43DE-A408-03DB3609EE08}" dt="2019-08-21T18:38:54.154" v="45" actId="27636"/>
        <pc:sldMkLst>
          <pc:docMk/>
          <pc:sldMk cId="0" sldId="323"/>
        </pc:sldMkLst>
        <pc:spChg chg="mod">
          <ac:chgData name="Arunita Jaekel" userId="355af39f-7fe9-430c-93cf-c2640daa29aa" providerId="ADAL" clId="{CCEE8268-BE4A-43DE-A408-03DB3609EE08}" dt="2019-08-21T18:38:54.154" v="45" actId="27636"/>
          <ac:spMkLst>
            <pc:docMk/>
            <pc:sldMk cId="0" sldId="323"/>
            <ac:spMk id="57347" creationId="{00000000-0000-0000-0000-000000000000}"/>
          </ac:spMkLst>
        </pc:spChg>
      </pc:sldChg>
      <pc:sldMasterChg chg="addSp">
        <pc:chgData name="Arunita Jaekel" userId="355af39f-7fe9-430c-93cf-c2640daa29aa" providerId="ADAL" clId="{CCEE8268-BE4A-43DE-A408-03DB3609EE08}" dt="2019-08-21T18:35:23.142" v="2"/>
        <pc:sldMasterMkLst>
          <pc:docMk/>
          <pc:sldMasterMk cId="979547422" sldId="2147483704"/>
        </pc:sldMasterMkLst>
        <pc:spChg chg="add">
          <ac:chgData name="Arunita Jaekel" userId="355af39f-7fe9-430c-93cf-c2640daa29aa" providerId="ADAL" clId="{CCEE8268-BE4A-43DE-A408-03DB3609EE08}" dt="2019-08-21T18:35:23.142" v="2"/>
          <ac:spMkLst>
            <pc:docMk/>
            <pc:sldMasterMk cId="979547422" sldId="2147483704"/>
            <ac:spMk id="18" creationId="{35C85FDE-00B7-4773-A422-DDE4B1463159}"/>
          </ac:spMkLst>
        </pc:spChg>
      </pc:sldMasterChg>
      <pc:sldMasterChg chg="addSp">
        <pc:chgData name="Arunita Jaekel" userId="355af39f-7fe9-430c-93cf-c2640daa29aa" providerId="ADAL" clId="{CCEE8268-BE4A-43DE-A408-03DB3609EE08}" dt="2019-08-21T18:38:53.683" v="27"/>
        <pc:sldMasterMkLst>
          <pc:docMk/>
          <pc:sldMasterMk cId="2654315375" sldId="2147483721"/>
        </pc:sldMasterMkLst>
        <pc:spChg chg="add">
          <ac:chgData name="Arunita Jaekel" userId="355af39f-7fe9-430c-93cf-c2640daa29aa" providerId="ADAL" clId="{CCEE8268-BE4A-43DE-A408-03DB3609EE08}" dt="2019-08-21T18:38:53.683" v="27"/>
          <ac:spMkLst>
            <pc:docMk/>
            <pc:sldMasterMk cId="2654315375" sldId="2147483721"/>
            <ac:spMk id="6" creationId="{E6D89426-570D-4B22-9191-91ACF05A8C0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F7744A-E95B-4C4F-A161-9D62D5EEA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7BA63-40C6-43A4-ACD8-3DE3E73387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D31F0-C7A0-40E7-BBBA-801A0CA50A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98530-8110-49CE-B2F3-CD26F468CA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97AFB-6B45-49B3-B4D9-009E5408BD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EEC87-BCD0-4559-8D73-6E7B3364AA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272A0-857E-4DC4-B670-164C4AD6CE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31967-8127-4374-A056-B909504BDA5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A483-7A0E-4696-9033-7DD6D2D36D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9DA97-E54D-4AE5-BCA5-D4944FCEC0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752ED-F6FC-4FDC-AD92-84D375DA6D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6A50B-BCAA-4EBA-A575-139121DCB57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A186B-BB3B-45CF-A71B-6D07DC75379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D0EAF-893C-4547-BCDA-6B0FFB0647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E149A-358E-4D96-BA1C-5FC55DB462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14FD7-93E4-4B2A-B9D4-9098FFCF320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F6D2D-57D4-4899-ADD8-E267D7F579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E59AF-A34D-4A06-85B9-4ACB94C0FE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2E26A-A405-40CE-9162-4656FD409C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77885-8E70-4F90-B2AF-D65762264E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1F69F-6A44-4520-9E36-9B0F94AF62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C12DC-995B-48C9-B521-4B22D70967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E9466-5BE9-46BC-B07C-DB89EFF2BE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7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7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40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7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6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396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79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74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37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565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1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47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00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065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5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7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47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85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6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39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75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3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3">
            <a:extLst>
              <a:ext uri="{FF2B5EF4-FFF2-40B4-BE49-F238E27FC236}">
                <a16:creationId xmlns:a16="http://schemas.microsoft.com/office/drawing/2014/main" id="{E6D89426-570D-4B22-9191-91ACF05A8C02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20688" y="968375"/>
            <a:ext cx="735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</a:rPr>
              <a:t>60-499</a:t>
            </a:r>
          </a:p>
        </p:txBody>
      </p:sp>
    </p:spTree>
    <p:extLst>
      <p:ext uri="{BB962C8B-B14F-4D97-AF65-F5344CB8AC3E}">
        <p14:creationId xmlns:p14="http://schemas.microsoft.com/office/powerpoint/2010/main" val="2654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9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 Breakdown Structures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Identifying Manageable Activities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The Activity/Task is Bounded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The starting and ending points of an activity should be well-known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How do you get started on the activity?  What task to do first?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How do you finish the activity?   What is the last task to be done?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e.g. Optimize the search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b="1"/>
              <a:t>Determine from customers the expected wait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Measure existing search engine for comparison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Examine code for potential slowdowns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Make changes where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Investigate compiler options which could improve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Update build file to use new compiler options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Deploy search engine to test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Measure new search engine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Verify that search engine meets customer criteria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Deploy search engine in public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b="1"/>
              <a:t>Ask customer for review and acceptance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Activity/Task Has a Deliverable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All activities should produce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High-level activities produce the deliverables outlined in the requirements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Source code distribution, user manual, DVD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Lower-level activities can produce other ‘deliverables’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AI engine, device API for bar code readers, a customer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Time &amp; Cost are Easily Estimated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less work is involved in an activity, the easier it is to estimate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When we get down to task level, it should be possible to accurately estimate time and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Time: It is less work, so estimates should be accurate, particularly when the task is similar to something else done recently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Write the code to manage persistence of customers to/from the database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/>
              <a:t>This is similar to other persistent code you have (or will) write, so can be accurately estimated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Cost: You will know if there are additional costs required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Licenses for an IDE, books, training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We’ll deal with estimation separately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/>
              <a:t>Activity/Task Duration is Within Acceptable Limits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Activities can take a very long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tasks (the lowest level of decomposition) should be limited in duration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Generally, less than 1-2 weeks is considered acceptable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is something that can be easily tracked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Also, if something goes wrong, things should not go to far off track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e.g. A 5 day task takes 7 days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e.g. A 10 day task was a waste of time, and needs to be re-thought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Work Assignments are Independent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When a task is assigned to a team member, it should be possible for that team member to complete without further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e.g. A team member should not be meeting daily with a manager or customer while working on a 10 day task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team member working on a task should have all they need when they begin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team member building on another task’s deliverables should start the task after the other task’s deliverable is ready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e.g.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A team member is working on improving the design for the 3D graphical engine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When this is complete, another programmer might want to incorporate her code into the graphics engine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This should not be done until the graphics engine is complete (with respect to the re-design)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Sense with WBS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Another way to ensure a WBS is complete is to use common sense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If you were to tell a young child to brush their teeth, they might need more detailed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Get your toothbrush and the toothpaste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Put a little bit of toothpaste on the toothbrush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Brush the front, back, tops, bottoms, and sides of your teeth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Spit into the sink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Rinse out your mouth with some water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Put away the toothbrush and toothpaste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However, team members have done similar tasks before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If you say brush your teeth to an adult, they know what to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Not only is it a waste of time to go into more detail, it is also insulting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This is called micromanaging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/>
              <a:t>Estimation involves using the following information in order to make an educated guess about time or resource requirements:</a:t>
            </a:r>
          </a:p>
          <a:p>
            <a:pPr lvl="1" eaLnBrk="1" hangingPunct="1"/>
            <a:r>
              <a:rPr lang="en-US" sz="1800"/>
              <a:t>Knowledge of the work required (expertise)</a:t>
            </a:r>
          </a:p>
          <a:p>
            <a:pPr lvl="2" eaLnBrk="1" hangingPunct="1"/>
            <a:r>
              <a:rPr lang="en-US" sz="1600"/>
              <a:t>Ask people who know how long it should take</a:t>
            </a:r>
          </a:p>
          <a:p>
            <a:pPr lvl="1" eaLnBrk="1" hangingPunct="1"/>
            <a:r>
              <a:rPr lang="en-US" sz="1800"/>
              <a:t>Group knowledge</a:t>
            </a:r>
          </a:p>
          <a:p>
            <a:pPr lvl="2" eaLnBrk="1" hangingPunct="1"/>
            <a:r>
              <a:rPr lang="en-US" sz="1600"/>
              <a:t>Coming up with estimates as a group is no substitute for expertise, but sometimes expertise is not available</a:t>
            </a:r>
          </a:p>
          <a:p>
            <a:pPr lvl="2" eaLnBrk="1" hangingPunct="1"/>
            <a:r>
              <a:rPr lang="en-US" sz="1600"/>
              <a:t>Advice from a group is generally more reliable than advice from an individual</a:t>
            </a:r>
          </a:p>
          <a:p>
            <a:pPr lvl="1" eaLnBrk="1" hangingPunct="1"/>
            <a:r>
              <a:rPr lang="en-US" sz="1800"/>
              <a:t>Prior experience</a:t>
            </a:r>
          </a:p>
          <a:p>
            <a:pPr lvl="2" eaLnBrk="1" hangingPunct="1"/>
            <a:r>
              <a:rPr lang="en-US" sz="1600"/>
              <a:t>e.g. It previously took 8 minutes to copy, print, seal, stamp, and address 1000 brochures</a:t>
            </a:r>
          </a:p>
          <a:p>
            <a:pPr lvl="2" eaLnBrk="1" hangingPunct="1"/>
            <a:r>
              <a:rPr lang="en-US" sz="1600"/>
              <a:t>It </a:t>
            </a:r>
            <a:r>
              <a:rPr lang="en-US" sz="1600" i="1"/>
              <a:t>should</a:t>
            </a:r>
            <a:r>
              <a:rPr lang="en-US" sz="1600"/>
              <a:t> take about 80 minutes to get 10,000 brochures ready</a:t>
            </a:r>
          </a:p>
          <a:p>
            <a:pPr lvl="1" eaLnBrk="1" hangingPunct="1"/>
            <a:r>
              <a:rPr lang="en-US" sz="1800"/>
              <a:t>Historical data</a:t>
            </a:r>
          </a:p>
          <a:p>
            <a:pPr lvl="2" eaLnBrk="1" hangingPunct="1"/>
            <a:r>
              <a:rPr lang="en-US" sz="1600"/>
              <a:t>e.g. The team has worked on 3 other projects, which were all 25-50% over-budget on time</a:t>
            </a:r>
          </a:p>
          <a:p>
            <a:pPr lvl="2" eaLnBrk="1" hangingPunct="1"/>
            <a:r>
              <a:rPr lang="en-US" sz="1600"/>
              <a:t>Therefore, expect them to go over their own estimates by a similar factor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 Units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There are several units in estimation: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Total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e.g. It should take 3-4 weeks, with a most likely estimate of 18 days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This makes it obvious when the project </a:t>
            </a:r>
            <a:r>
              <a:rPr lang="en-US" sz="1600" i="1"/>
              <a:t>should</a:t>
            </a:r>
            <a:r>
              <a:rPr lang="en-US" sz="1600"/>
              <a:t> be completed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Human resource utilization (effort)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e.g. It should take 2-3 person-months, with a most likely estimate of 10 person-weeks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This way, you can see how adding people to the project will affect its duration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Lines of code (size)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e.g. It should be around 50,000 lines of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This figure can then be used for other estimates, such as total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However, few developers count lines of code anymore, so this is not very common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Also, not all lines of code are created equal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Function points (size/difficulty)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An estimate of the number of inputs, outputs, files, database tables, etc. that an application will require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e.g. This should have 6 inputs of low complexity (x3), 2 inputs of medium complexity (x4), and … for a 286 function point score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is a schedule?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/>
              <a:t>A schedule is a description of start and end times for all the WBS’ tasks</a:t>
            </a:r>
          </a:p>
          <a:p>
            <a:pPr lvl="1" eaLnBrk="1" hangingPunct="1"/>
            <a:r>
              <a:rPr lang="en-US" sz="2000"/>
              <a:t>The schedule accommodates the plan</a:t>
            </a:r>
          </a:p>
          <a:p>
            <a:pPr lvl="1" eaLnBrk="1" hangingPunct="1"/>
            <a:r>
              <a:rPr lang="en-US" sz="2000"/>
              <a:t>The schedule specifies all dates in terms of offsets from the start date</a:t>
            </a:r>
          </a:p>
          <a:p>
            <a:pPr lvl="1" eaLnBrk="1" hangingPunct="1"/>
            <a:r>
              <a:rPr lang="en-US" sz="2000"/>
              <a:t>Ideally, the start date is a parameter which can be changed if the project start is delayed</a:t>
            </a:r>
          </a:p>
          <a:p>
            <a:pPr lvl="2" eaLnBrk="1" hangingPunct="1"/>
            <a:r>
              <a:rPr lang="en-US" sz="1800"/>
              <a:t>This way, real dates can be seen</a:t>
            </a:r>
          </a:p>
          <a:p>
            <a:pPr lvl="2" eaLnBrk="1" hangingPunct="1"/>
            <a:r>
              <a:rPr lang="en-US" sz="1800"/>
              <a:t>However, dates are not hardcoded so they can be easily changed</a:t>
            </a:r>
          </a:p>
          <a:p>
            <a:pPr eaLnBrk="1" hangingPunct="1"/>
            <a:r>
              <a:rPr lang="en-US" sz="2400"/>
              <a:t>An important part of the schedule is the Gantt chart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Network Diagram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/>
              <a:t>A network diagram shows task/activity flow</a:t>
            </a:r>
          </a:p>
          <a:p>
            <a:pPr eaLnBrk="1" hangingPunct="1"/>
            <a:r>
              <a:rPr lang="en-US" sz="2400"/>
              <a:t>Flow from one task to another may indicate:</a:t>
            </a:r>
          </a:p>
          <a:p>
            <a:pPr lvl="1" eaLnBrk="1" hangingPunct="1"/>
            <a:r>
              <a:rPr lang="en-US" sz="2000"/>
              <a:t>Dependencies between the tasks</a:t>
            </a:r>
          </a:p>
          <a:p>
            <a:pPr lvl="1" eaLnBrk="1" hangingPunct="1"/>
            <a:r>
              <a:rPr lang="en-US" sz="2000"/>
              <a:t>Chronological ordering between the tasks</a:t>
            </a:r>
          </a:p>
          <a:p>
            <a:pPr eaLnBrk="1" hangingPunct="1"/>
            <a:r>
              <a:rPr lang="en-US" sz="2400"/>
              <a:t>Parallel task flows indicate task independence</a:t>
            </a:r>
          </a:p>
          <a:p>
            <a:pPr lvl="1" eaLnBrk="1" hangingPunct="1"/>
            <a:r>
              <a:rPr lang="en-US" sz="2000"/>
              <a:t>It is not necessarily the case that tasks may be done in parallel, but it is possible</a:t>
            </a:r>
          </a:p>
          <a:p>
            <a:pPr lvl="1" eaLnBrk="1" hangingPunct="1">
              <a:buFontTx/>
              <a:buNone/>
            </a:pPr>
            <a:r>
              <a:rPr lang="en-US" sz="2000"/>
              <a:t>Example : </a:t>
            </a:r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</p:txBody>
      </p:sp>
      <p:grpSp>
        <p:nvGrpSpPr>
          <p:cNvPr id="41988" name="Group 20"/>
          <p:cNvGrpSpPr>
            <a:grpSpLocks/>
          </p:cNvGrpSpPr>
          <p:nvPr/>
        </p:nvGrpSpPr>
        <p:grpSpPr bwMode="auto">
          <a:xfrm>
            <a:off x="1066800" y="4724400"/>
            <a:ext cx="5943600" cy="1371600"/>
            <a:chOff x="672" y="2976"/>
            <a:chExt cx="3744" cy="864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672" y="3048"/>
              <a:ext cx="756" cy="43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>
                  <a:latin typeface="Times New Roman" charset="0"/>
                </a:rPr>
                <a:t>Begin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3912" y="3192"/>
              <a:ext cx="504" cy="36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>
                  <a:latin typeface="Times New Roman" charset="0"/>
                </a:rPr>
                <a:t>End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1608" y="3120"/>
              <a:ext cx="42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400" y="3552"/>
              <a:ext cx="384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2448" y="2976"/>
              <a:ext cx="33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3192" y="3552"/>
              <a:ext cx="42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3192" y="2976"/>
              <a:ext cx="42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1440" y="3264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 flipV="1">
              <a:off x="1968" y="3120"/>
              <a:ext cx="50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1968" y="3264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760" y="3120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2760" y="3120"/>
              <a:ext cx="5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2760" y="3696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3600" y="3120"/>
              <a:ext cx="45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V="1">
              <a:off x="3600" y="3480"/>
              <a:ext cx="45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752600" y="2286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</a:rPr>
              <a:t>1. Creating a WBS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752600" y="3048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</a:rPr>
              <a:t>2. Using the WBS for Estimation</a:t>
            </a:r>
            <a:r>
              <a:rPr lang="en-US" sz="24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Schedules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schedule is an implementation of the project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However, in industry lingo, a </a:t>
            </a:r>
            <a:r>
              <a:rPr lang="en-US" sz="2000" i="1"/>
              <a:t>project plan document</a:t>
            </a:r>
            <a:r>
              <a:rPr lang="en-US" sz="2000"/>
              <a:t> normally includes the 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common schedule representation is a Gantt chart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Gantt chart is a graphical depiction of the task flow, with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Dates are shown as the x-axis, so questions about start/end times can be answered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Relative start times of parallel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Completion of all of an activity’s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Chronological dependencies between tasks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However, other formats are possible: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calendar, showing tasks started, active, and completing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list of task descriptions, including start and expected end dates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Gantt Charts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00113"/>
          </a:xfrm>
        </p:spPr>
        <p:txBody>
          <a:bodyPr/>
          <a:lstStyle/>
          <a:p>
            <a:pPr eaLnBrk="1" hangingPunct="1"/>
            <a:r>
              <a:rPr lang="en-US" sz="2400"/>
              <a:t>Visual representation can help when a project manager needs an overview: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143000" y="2667000"/>
            <a:ext cx="7315200" cy="3429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219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1295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371600" y="26670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1447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6002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1981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1676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752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1828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1905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20574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2438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133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2209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2286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362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25146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2895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2590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2667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2743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2819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29718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3352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3048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3124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3200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3276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34290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3810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3505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3581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3657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>
            <a:off x="3733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38862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4267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3962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4038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>
            <a:off x="4114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4191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43434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4724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4419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4495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4572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>
            <a:off x="4648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48006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5181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>
            <a:off x="4876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4953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5029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5105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>
            <a:off x="52578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5638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5334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5410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5486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3" name="Line 63"/>
          <p:cNvSpPr>
            <a:spLocks noChangeShapeType="1"/>
          </p:cNvSpPr>
          <p:nvPr/>
        </p:nvSpPr>
        <p:spPr bwMode="auto">
          <a:xfrm>
            <a:off x="5562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4" name="Line 64"/>
          <p:cNvSpPr>
            <a:spLocks noChangeShapeType="1"/>
          </p:cNvSpPr>
          <p:nvPr/>
        </p:nvSpPr>
        <p:spPr bwMode="auto">
          <a:xfrm>
            <a:off x="57150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5" name="Line 65"/>
          <p:cNvSpPr>
            <a:spLocks noChangeShapeType="1"/>
          </p:cNvSpPr>
          <p:nvPr/>
        </p:nvSpPr>
        <p:spPr bwMode="auto">
          <a:xfrm>
            <a:off x="6096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6" name="Line 66"/>
          <p:cNvSpPr>
            <a:spLocks noChangeShapeType="1"/>
          </p:cNvSpPr>
          <p:nvPr/>
        </p:nvSpPr>
        <p:spPr bwMode="auto">
          <a:xfrm>
            <a:off x="5791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7" name="Line 67"/>
          <p:cNvSpPr>
            <a:spLocks noChangeShapeType="1"/>
          </p:cNvSpPr>
          <p:nvPr/>
        </p:nvSpPr>
        <p:spPr bwMode="auto">
          <a:xfrm>
            <a:off x="5867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8" name="Line 68"/>
          <p:cNvSpPr>
            <a:spLocks noChangeShapeType="1"/>
          </p:cNvSpPr>
          <p:nvPr/>
        </p:nvSpPr>
        <p:spPr bwMode="auto">
          <a:xfrm>
            <a:off x="5943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69" name="Line 69"/>
          <p:cNvSpPr>
            <a:spLocks noChangeShapeType="1"/>
          </p:cNvSpPr>
          <p:nvPr/>
        </p:nvSpPr>
        <p:spPr bwMode="auto">
          <a:xfrm>
            <a:off x="6019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0" name="Line 70"/>
          <p:cNvSpPr>
            <a:spLocks noChangeShapeType="1"/>
          </p:cNvSpPr>
          <p:nvPr/>
        </p:nvSpPr>
        <p:spPr bwMode="auto">
          <a:xfrm>
            <a:off x="61722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1" name="Line 71"/>
          <p:cNvSpPr>
            <a:spLocks noChangeShapeType="1"/>
          </p:cNvSpPr>
          <p:nvPr/>
        </p:nvSpPr>
        <p:spPr bwMode="auto">
          <a:xfrm>
            <a:off x="6553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2" name="Line 72"/>
          <p:cNvSpPr>
            <a:spLocks noChangeShapeType="1"/>
          </p:cNvSpPr>
          <p:nvPr/>
        </p:nvSpPr>
        <p:spPr bwMode="auto">
          <a:xfrm>
            <a:off x="6248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3" name="Line 73"/>
          <p:cNvSpPr>
            <a:spLocks noChangeShapeType="1"/>
          </p:cNvSpPr>
          <p:nvPr/>
        </p:nvSpPr>
        <p:spPr bwMode="auto">
          <a:xfrm>
            <a:off x="6324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4" name="Line 74"/>
          <p:cNvSpPr>
            <a:spLocks noChangeShapeType="1"/>
          </p:cNvSpPr>
          <p:nvPr/>
        </p:nvSpPr>
        <p:spPr bwMode="auto">
          <a:xfrm>
            <a:off x="6400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5" name="Line 75"/>
          <p:cNvSpPr>
            <a:spLocks noChangeShapeType="1"/>
          </p:cNvSpPr>
          <p:nvPr/>
        </p:nvSpPr>
        <p:spPr bwMode="auto">
          <a:xfrm>
            <a:off x="6477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6" name="Line 76"/>
          <p:cNvSpPr>
            <a:spLocks noChangeShapeType="1"/>
          </p:cNvSpPr>
          <p:nvPr/>
        </p:nvSpPr>
        <p:spPr bwMode="auto">
          <a:xfrm>
            <a:off x="66294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7" name="Line 77"/>
          <p:cNvSpPr>
            <a:spLocks noChangeShapeType="1"/>
          </p:cNvSpPr>
          <p:nvPr/>
        </p:nvSpPr>
        <p:spPr bwMode="auto">
          <a:xfrm>
            <a:off x="7010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8" name="Line 78"/>
          <p:cNvSpPr>
            <a:spLocks noChangeShapeType="1"/>
          </p:cNvSpPr>
          <p:nvPr/>
        </p:nvSpPr>
        <p:spPr bwMode="auto">
          <a:xfrm>
            <a:off x="6705600" y="26670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79" name="Line 79"/>
          <p:cNvSpPr>
            <a:spLocks noChangeShapeType="1"/>
          </p:cNvSpPr>
          <p:nvPr/>
        </p:nvSpPr>
        <p:spPr bwMode="auto">
          <a:xfrm>
            <a:off x="6781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>
            <a:off x="6858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6934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2" name="Line 82"/>
          <p:cNvSpPr>
            <a:spLocks noChangeShapeType="1"/>
          </p:cNvSpPr>
          <p:nvPr/>
        </p:nvSpPr>
        <p:spPr bwMode="auto">
          <a:xfrm>
            <a:off x="70866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3" name="Line 83"/>
          <p:cNvSpPr>
            <a:spLocks noChangeShapeType="1"/>
          </p:cNvSpPr>
          <p:nvPr/>
        </p:nvSpPr>
        <p:spPr bwMode="auto">
          <a:xfrm>
            <a:off x="7467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4" name="Line 84"/>
          <p:cNvSpPr>
            <a:spLocks noChangeShapeType="1"/>
          </p:cNvSpPr>
          <p:nvPr/>
        </p:nvSpPr>
        <p:spPr bwMode="auto">
          <a:xfrm>
            <a:off x="7162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7239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6" name="Line 86"/>
          <p:cNvSpPr>
            <a:spLocks noChangeShapeType="1"/>
          </p:cNvSpPr>
          <p:nvPr/>
        </p:nvSpPr>
        <p:spPr bwMode="auto">
          <a:xfrm>
            <a:off x="7315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7" name="Line 87"/>
          <p:cNvSpPr>
            <a:spLocks noChangeShapeType="1"/>
          </p:cNvSpPr>
          <p:nvPr/>
        </p:nvSpPr>
        <p:spPr bwMode="auto">
          <a:xfrm>
            <a:off x="7391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8" name="Line 88"/>
          <p:cNvSpPr>
            <a:spLocks noChangeShapeType="1"/>
          </p:cNvSpPr>
          <p:nvPr/>
        </p:nvSpPr>
        <p:spPr bwMode="auto">
          <a:xfrm>
            <a:off x="75438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89" name="Line 89"/>
          <p:cNvSpPr>
            <a:spLocks noChangeShapeType="1"/>
          </p:cNvSpPr>
          <p:nvPr/>
        </p:nvSpPr>
        <p:spPr bwMode="auto">
          <a:xfrm>
            <a:off x="7924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0" name="Line 90"/>
          <p:cNvSpPr>
            <a:spLocks noChangeShapeType="1"/>
          </p:cNvSpPr>
          <p:nvPr/>
        </p:nvSpPr>
        <p:spPr bwMode="auto">
          <a:xfrm>
            <a:off x="7620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1" name="Line 91"/>
          <p:cNvSpPr>
            <a:spLocks noChangeShapeType="1"/>
          </p:cNvSpPr>
          <p:nvPr/>
        </p:nvSpPr>
        <p:spPr bwMode="auto">
          <a:xfrm>
            <a:off x="7696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2" name="Line 92"/>
          <p:cNvSpPr>
            <a:spLocks noChangeShapeType="1"/>
          </p:cNvSpPr>
          <p:nvPr/>
        </p:nvSpPr>
        <p:spPr bwMode="auto">
          <a:xfrm>
            <a:off x="7772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3" name="Line 93"/>
          <p:cNvSpPr>
            <a:spLocks noChangeShapeType="1"/>
          </p:cNvSpPr>
          <p:nvPr/>
        </p:nvSpPr>
        <p:spPr bwMode="auto">
          <a:xfrm>
            <a:off x="7848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4" name="Line 94"/>
          <p:cNvSpPr>
            <a:spLocks noChangeShapeType="1"/>
          </p:cNvSpPr>
          <p:nvPr/>
        </p:nvSpPr>
        <p:spPr bwMode="auto">
          <a:xfrm>
            <a:off x="80010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5" name="Line 95"/>
          <p:cNvSpPr>
            <a:spLocks noChangeShapeType="1"/>
          </p:cNvSpPr>
          <p:nvPr/>
        </p:nvSpPr>
        <p:spPr bwMode="auto">
          <a:xfrm>
            <a:off x="83820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6" name="Line 96"/>
          <p:cNvSpPr>
            <a:spLocks noChangeShapeType="1"/>
          </p:cNvSpPr>
          <p:nvPr/>
        </p:nvSpPr>
        <p:spPr bwMode="auto">
          <a:xfrm>
            <a:off x="80772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7" name="Line 97"/>
          <p:cNvSpPr>
            <a:spLocks noChangeShapeType="1"/>
          </p:cNvSpPr>
          <p:nvPr/>
        </p:nvSpPr>
        <p:spPr bwMode="auto">
          <a:xfrm>
            <a:off x="81534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8" name="Line 98"/>
          <p:cNvSpPr>
            <a:spLocks noChangeShapeType="1"/>
          </p:cNvSpPr>
          <p:nvPr/>
        </p:nvSpPr>
        <p:spPr bwMode="auto">
          <a:xfrm>
            <a:off x="82296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99" name="Line 99"/>
          <p:cNvSpPr>
            <a:spLocks noChangeShapeType="1"/>
          </p:cNvSpPr>
          <p:nvPr/>
        </p:nvSpPr>
        <p:spPr bwMode="auto">
          <a:xfrm>
            <a:off x="8305800" y="2667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300" name="Line 100"/>
          <p:cNvSpPr>
            <a:spLocks noChangeShapeType="1"/>
          </p:cNvSpPr>
          <p:nvPr/>
        </p:nvSpPr>
        <p:spPr bwMode="auto">
          <a:xfrm>
            <a:off x="8458200" y="26670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301" name="Text Box 101"/>
          <p:cNvSpPr txBox="1">
            <a:spLocks noChangeArrowheads="1"/>
          </p:cNvSpPr>
          <p:nvPr/>
        </p:nvSpPr>
        <p:spPr bwMode="auto">
          <a:xfrm>
            <a:off x="1279525" y="2330450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September</a:t>
            </a:r>
          </a:p>
        </p:txBody>
      </p:sp>
      <p:sp>
        <p:nvSpPr>
          <p:cNvPr id="51302" name="Text Box 102"/>
          <p:cNvSpPr txBox="1">
            <a:spLocks noChangeArrowheads="1"/>
          </p:cNvSpPr>
          <p:nvPr/>
        </p:nvSpPr>
        <p:spPr bwMode="auto">
          <a:xfrm>
            <a:off x="3117850" y="2330450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October</a:t>
            </a:r>
          </a:p>
        </p:txBody>
      </p:sp>
      <p:sp>
        <p:nvSpPr>
          <p:cNvPr id="51303" name="Text Box 103"/>
          <p:cNvSpPr txBox="1">
            <a:spLocks noChangeArrowheads="1"/>
          </p:cNvSpPr>
          <p:nvPr/>
        </p:nvSpPr>
        <p:spPr bwMode="auto">
          <a:xfrm>
            <a:off x="5022850" y="2316163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November</a:t>
            </a:r>
          </a:p>
        </p:txBody>
      </p:sp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6991350" y="2316163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December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60325" y="2627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CA"/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93663" y="2768600"/>
            <a:ext cx="1027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/>
              <a:t>User Interface</a:t>
            </a:r>
          </a:p>
          <a:p>
            <a:pPr algn="r"/>
            <a:r>
              <a:rPr lang="en-US" sz="1000" b="1"/>
              <a:t>Prototype</a:t>
            </a:r>
          </a:p>
        </p:txBody>
      </p:sp>
      <p:sp>
        <p:nvSpPr>
          <p:cNvPr id="51307" name="Text Box 107"/>
          <p:cNvSpPr txBox="1">
            <a:spLocks noChangeArrowheads="1"/>
          </p:cNvSpPr>
          <p:nvPr/>
        </p:nvSpPr>
        <p:spPr bwMode="auto">
          <a:xfrm>
            <a:off x="201613" y="4398963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/>
              <a:t>Registration</a:t>
            </a:r>
          </a:p>
          <a:p>
            <a:pPr algn="r"/>
            <a:r>
              <a:rPr lang="en-US" sz="1000" b="1"/>
              <a:t>Persistence</a:t>
            </a:r>
          </a:p>
        </p:txBody>
      </p:sp>
      <p:sp>
        <p:nvSpPr>
          <p:cNvPr id="51308" name="Text Box 108"/>
          <p:cNvSpPr txBox="1">
            <a:spLocks noChangeArrowheads="1"/>
          </p:cNvSpPr>
          <p:nvPr/>
        </p:nvSpPr>
        <p:spPr bwMode="auto">
          <a:xfrm>
            <a:off x="58738" y="4854575"/>
            <a:ext cx="1084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/>
              <a:t>Code to Gen. </a:t>
            </a:r>
          </a:p>
          <a:p>
            <a:pPr algn="r"/>
            <a:r>
              <a:rPr lang="en-US" sz="1000" b="1"/>
              <a:t>Password MD5</a:t>
            </a:r>
          </a:p>
        </p:txBody>
      </p:sp>
      <p:sp>
        <p:nvSpPr>
          <p:cNvPr id="51309" name="Text Box 109"/>
          <p:cNvSpPr txBox="1">
            <a:spLocks noChangeArrowheads="1"/>
          </p:cNvSpPr>
          <p:nvPr/>
        </p:nvSpPr>
        <p:spPr bwMode="auto">
          <a:xfrm>
            <a:off x="446088" y="5434013"/>
            <a:ext cx="620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…etc…</a:t>
            </a:r>
          </a:p>
        </p:txBody>
      </p:sp>
      <p:sp>
        <p:nvSpPr>
          <p:cNvPr id="51310" name="Text Box 110"/>
          <p:cNvSpPr txBox="1">
            <a:spLocks noChangeArrowheads="1"/>
          </p:cNvSpPr>
          <p:nvPr/>
        </p:nvSpPr>
        <p:spPr bwMode="auto">
          <a:xfrm>
            <a:off x="219075" y="3222625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/>
              <a:t>Registration</a:t>
            </a:r>
          </a:p>
          <a:p>
            <a:pPr algn="r"/>
            <a:r>
              <a:rPr lang="en-US" sz="1000" b="1"/>
              <a:t>Dialog</a:t>
            </a:r>
          </a:p>
        </p:txBody>
      </p:sp>
      <p:sp>
        <p:nvSpPr>
          <p:cNvPr id="51311" name="Rectangle 111"/>
          <p:cNvSpPr>
            <a:spLocks noChangeArrowheads="1"/>
          </p:cNvSpPr>
          <p:nvPr/>
        </p:nvSpPr>
        <p:spPr bwMode="auto">
          <a:xfrm>
            <a:off x="1371600" y="2895600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2" name="Rectangle 112"/>
          <p:cNvSpPr>
            <a:spLocks noChangeArrowheads="1"/>
          </p:cNvSpPr>
          <p:nvPr/>
        </p:nvSpPr>
        <p:spPr bwMode="auto">
          <a:xfrm>
            <a:off x="2209800" y="3349625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3" name="Line 113"/>
          <p:cNvSpPr>
            <a:spLocks noChangeShapeType="1"/>
          </p:cNvSpPr>
          <p:nvPr/>
        </p:nvSpPr>
        <p:spPr bwMode="auto">
          <a:xfrm>
            <a:off x="2209800" y="3048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314" name="Rectangle 114"/>
          <p:cNvSpPr>
            <a:spLocks noChangeArrowheads="1"/>
          </p:cNvSpPr>
          <p:nvPr/>
        </p:nvSpPr>
        <p:spPr bwMode="auto">
          <a:xfrm>
            <a:off x="2133600" y="4495800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5" name="Rectangle 115"/>
          <p:cNvSpPr>
            <a:spLocks noChangeArrowheads="1"/>
          </p:cNvSpPr>
          <p:nvPr/>
        </p:nvSpPr>
        <p:spPr bwMode="auto">
          <a:xfrm>
            <a:off x="2743200" y="4951413"/>
            <a:ext cx="228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6" name="Rectangle 116"/>
          <p:cNvSpPr>
            <a:spLocks noChangeArrowheads="1"/>
          </p:cNvSpPr>
          <p:nvPr/>
        </p:nvSpPr>
        <p:spPr bwMode="auto">
          <a:xfrm>
            <a:off x="2133600" y="5408613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7" name="Rectangle 117"/>
          <p:cNvSpPr>
            <a:spLocks noChangeArrowheads="1"/>
          </p:cNvSpPr>
          <p:nvPr/>
        </p:nvSpPr>
        <p:spPr bwMode="auto">
          <a:xfrm>
            <a:off x="2971800" y="5561013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8" name="Rectangle 118"/>
          <p:cNvSpPr>
            <a:spLocks noChangeArrowheads="1"/>
          </p:cNvSpPr>
          <p:nvPr/>
        </p:nvSpPr>
        <p:spPr bwMode="auto">
          <a:xfrm>
            <a:off x="3124200" y="5713413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9" name="Rectangle 119"/>
          <p:cNvSpPr>
            <a:spLocks noChangeArrowheads="1"/>
          </p:cNvSpPr>
          <p:nvPr/>
        </p:nvSpPr>
        <p:spPr bwMode="auto">
          <a:xfrm>
            <a:off x="3886200" y="5865813"/>
            <a:ext cx="381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0" name="Text Box 120"/>
          <p:cNvSpPr txBox="1">
            <a:spLocks noChangeArrowheads="1"/>
          </p:cNvSpPr>
          <p:nvPr/>
        </p:nvSpPr>
        <p:spPr bwMode="auto">
          <a:xfrm>
            <a:off x="457200" y="3730625"/>
            <a:ext cx="620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…etc…</a:t>
            </a:r>
          </a:p>
        </p:txBody>
      </p:sp>
      <p:sp>
        <p:nvSpPr>
          <p:cNvPr id="51321" name="Rectangle 121"/>
          <p:cNvSpPr>
            <a:spLocks noChangeArrowheads="1"/>
          </p:cNvSpPr>
          <p:nvPr/>
        </p:nvSpPr>
        <p:spPr bwMode="auto">
          <a:xfrm>
            <a:off x="2514600" y="3730625"/>
            <a:ext cx="838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2" name="Rectangle 122"/>
          <p:cNvSpPr>
            <a:spLocks noChangeArrowheads="1"/>
          </p:cNvSpPr>
          <p:nvPr/>
        </p:nvSpPr>
        <p:spPr bwMode="auto">
          <a:xfrm>
            <a:off x="3124200" y="3883025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3" name="Rectangle 123"/>
          <p:cNvSpPr>
            <a:spLocks noChangeArrowheads="1"/>
          </p:cNvSpPr>
          <p:nvPr/>
        </p:nvSpPr>
        <p:spPr bwMode="auto">
          <a:xfrm>
            <a:off x="3886200" y="4035425"/>
            <a:ext cx="381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4" name="Rectangle 124"/>
          <p:cNvSpPr>
            <a:spLocks noChangeArrowheads="1"/>
          </p:cNvSpPr>
          <p:nvPr/>
        </p:nvSpPr>
        <p:spPr bwMode="auto">
          <a:xfrm>
            <a:off x="4267200" y="4187825"/>
            <a:ext cx="2438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5" name="Line 125"/>
          <p:cNvSpPr>
            <a:spLocks noChangeShapeType="1"/>
          </p:cNvSpPr>
          <p:nvPr/>
        </p:nvSpPr>
        <p:spPr bwMode="auto">
          <a:xfrm>
            <a:off x="2971800" y="5103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Common Schedule Problems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Problems with estimates or deadlines: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Customer or upper management set deadline without team consultation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Schedule is based on ‘best case’ estimates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Target date moved up without re-adjustment to scope, resources, or schedule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Problems with 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Schedule omits necessary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Project size is impossible within allotted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Project is larger than estimated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Effort is greater than estimated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Problems with schedule management: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Schedule was based on specific team members that will not be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Schedule slips are ignored when schedule is re-evaluated (velocity)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Delays in tasks result in delays in dependent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Unfamiliar territory causes unexpected delays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Problems with productivity: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Demotivated personnel (e.g. schedule pressure)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Weak personnel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Friction between team members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0999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 WBS considers the work that needs to be performed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This includes development, but also user manuals, sales support, administration, deployment, media,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Breakdown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Work is broken down (decomposed) into small pieces (activities)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Activities are eventually broken down into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 task is something that takes less than a week to 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Activities are normally assigned to individuals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Each unit of work is broken down into a number of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The result is a hierarchical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The lowest layers are tasks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e.g. A function that generates a polynomial collision-handling hash function is completed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e.g. Send user manual prototype to printer for an estimate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The middle layers could be milestones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e.g. “Getting started” tutorial is completed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The highest layers are normally deliverables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e.g. Source code distribution, with configuration and </a:t>
            </a:r>
            <a:r>
              <a:rPr lang="en-US" sz="1400" dirty="0" err="1"/>
              <a:t>makefiles</a:t>
            </a:r>
            <a:r>
              <a:rPr lang="en-US" sz="1400" dirty="0"/>
              <a:t>, is completed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Activity: </a:t>
            </a:r>
          </a:p>
          <a:p>
            <a:pPr lvl="1" eaLnBrk="1" hangingPunct="1"/>
            <a:r>
              <a:rPr lang="en-US" sz="2400"/>
              <a:t>Some behaviour that needs to be done</a:t>
            </a:r>
          </a:p>
          <a:p>
            <a:pPr lvl="1" eaLnBrk="1" hangingPunct="1"/>
            <a:r>
              <a:rPr lang="en-US" sz="2400"/>
              <a:t>Produces some outcome (e.g. a deliverable)</a:t>
            </a:r>
          </a:p>
          <a:p>
            <a:pPr lvl="1" eaLnBrk="1" hangingPunct="1"/>
            <a:r>
              <a:rPr lang="en-US" sz="2400"/>
              <a:t>Is often decomposed into other activities or tasks</a:t>
            </a:r>
          </a:p>
          <a:p>
            <a:pPr eaLnBrk="1" hangingPunct="1"/>
            <a:r>
              <a:rPr lang="en-US" sz="2800"/>
              <a:t>Task:</a:t>
            </a:r>
          </a:p>
          <a:p>
            <a:pPr lvl="1" eaLnBrk="1" hangingPunct="1"/>
            <a:r>
              <a:rPr lang="en-US" sz="2400"/>
              <a:t>An activity that is not decomposed</a:t>
            </a:r>
          </a:p>
          <a:p>
            <a:pPr lvl="1" eaLnBrk="1" hangingPunct="1"/>
            <a:r>
              <a:rPr lang="en-US" sz="2400"/>
              <a:t>Is at the lowest level of the WBS</a:t>
            </a:r>
          </a:p>
          <a:p>
            <a:pPr lvl="1" eaLnBrk="1" hangingPunct="1"/>
            <a:r>
              <a:rPr lang="en-US" sz="2400"/>
              <a:t>Also called a </a:t>
            </a:r>
            <a:r>
              <a:rPr lang="en-US" sz="2400" i="1"/>
              <a:t>work 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Advantages of a WBS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The WBS:</a:t>
            </a:r>
          </a:p>
          <a:p>
            <a:pPr lvl="1" eaLnBrk="1" hangingPunct="1"/>
            <a:r>
              <a:rPr lang="en-US" sz="2400"/>
              <a:t>Gives you a somewhat complete list of tasks</a:t>
            </a:r>
          </a:p>
          <a:p>
            <a:pPr lvl="2" eaLnBrk="1" hangingPunct="1"/>
            <a:r>
              <a:rPr lang="en-US" sz="2000"/>
              <a:t>Later, this can be a checklist to show how much is still to be done, and how much is done</a:t>
            </a:r>
          </a:p>
          <a:p>
            <a:pPr lvl="1" eaLnBrk="1" hangingPunct="1"/>
            <a:r>
              <a:rPr lang="en-US" sz="2400"/>
              <a:t>Allows you to easily assign work to team members</a:t>
            </a:r>
          </a:p>
          <a:p>
            <a:pPr lvl="1" eaLnBrk="1" hangingPunct="1"/>
            <a:r>
              <a:rPr lang="en-US" sz="2400"/>
              <a:t>Requires you to solidify things that are still vague, even after requirements analysis</a:t>
            </a:r>
          </a:p>
          <a:p>
            <a:pPr lvl="2" eaLnBrk="1" hangingPunct="1"/>
            <a:r>
              <a:rPr lang="en-US" sz="2000"/>
              <a:t>Generating a WBS enables you to methodically decompose the work, exposing new risks and resource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WBS Process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The WBS process is basically as follows:</a:t>
            </a:r>
          </a:p>
          <a:p>
            <a:pPr lvl="1" eaLnBrk="1" hangingPunct="1"/>
            <a:r>
              <a:rPr lang="en-US" sz="2400"/>
              <a:t>The WBS is normally created from the top down</a:t>
            </a:r>
          </a:p>
          <a:p>
            <a:pPr lvl="1" eaLnBrk="1" hangingPunct="1"/>
            <a:r>
              <a:rPr lang="en-US" sz="2400"/>
              <a:t>The estimates are created at the bottom</a:t>
            </a:r>
          </a:p>
          <a:p>
            <a:pPr lvl="1" eaLnBrk="1" hangingPunct="1"/>
            <a:r>
              <a:rPr lang="en-US" sz="2400"/>
              <a:t>The estimates are summed from the bottom up</a:t>
            </a:r>
          </a:p>
          <a:p>
            <a:pPr lvl="1" eaLnBrk="1" hangingPunct="1"/>
            <a:r>
              <a:rPr lang="en-US" sz="2400"/>
              <a:t>The totals at the top are used as input for the 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Creating a WBS: Top-down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top-down approach: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Start with the project’s overall 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Decompose the goal into 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Decompose the deliverables into modules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   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When you are finished you have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Tasks should be a few days work or less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It is a good idea to create the WBS as a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can prevent important activities from being missed, and can add a level of peer evaluation to the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is a WBS done?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Since WBS is iterative, it could go on forever</a:t>
            </a:r>
          </a:p>
          <a:p>
            <a:pPr eaLnBrk="1" hangingPunct="1"/>
            <a:r>
              <a:rPr lang="en-US" sz="2800"/>
              <a:t>There are guidelines for what is enough:</a:t>
            </a:r>
          </a:p>
          <a:p>
            <a:pPr lvl="1" eaLnBrk="1" hangingPunct="1"/>
            <a:r>
              <a:rPr lang="en-US" sz="2400"/>
              <a:t>Status/completion is measurable</a:t>
            </a:r>
          </a:p>
          <a:p>
            <a:pPr lvl="1" eaLnBrk="1" hangingPunct="1"/>
            <a:r>
              <a:rPr lang="en-US" sz="2400"/>
              <a:t>The activity/task is bounded</a:t>
            </a:r>
          </a:p>
          <a:p>
            <a:pPr lvl="1" eaLnBrk="1" hangingPunct="1"/>
            <a:r>
              <a:rPr lang="en-US" sz="2400"/>
              <a:t>The activity/task has a deliverable</a:t>
            </a:r>
          </a:p>
          <a:p>
            <a:pPr lvl="1" eaLnBrk="1" hangingPunct="1"/>
            <a:r>
              <a:rPr lang="en-US" sz="2400"/>
              <a:t>Time and cost are easily estimated</a:t>
            </a:r>
          </a:p>
          <a:p>
            <a:pPr lvl="1" eaLnBrk="1" hangingPunct="1"/>
            <a:r>
              <a:rPr lang="en-US" sz="2400"/>
              <a:t>Activity/task duration is within acceptable limits</a:t>
            </a:r>
          </a:p>
          <a:p>
            <a:pPr lvl="1" eaLnBrk="1" hangingPunct="1"/>
            <a:r>
              <a:rPr lang="en-US" sz="2400"/>
              <a:t>Work assignments are independent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Status/Completion is Measurable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Project managers will ask team members about status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Status is generally how close they are to completion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Activities: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Status of an activity is the ratio of completed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I’m finished 35 of 55 tasks, so I’m 64%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Completion of an activity is when all of its tasks are complete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Status of a task is generally small enough to estimate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e.g. I’ve written all the code for the class, and just need to test it, so I’m about 50%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Completion of a task should take a few days or less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26B007D-4BC8-4675-8B07-3F80DE6A2BF4}" vid="{DBD35FF3-2E96-4C11-82EC-04FB3F69D979}"/>
    </a:ext>
  </a:extLst>
</a:theme>
</file>

<file path=ppt/theme/theme2.xml><?xml version="1.0" encoding="utf-8"?>
<a:theme xmlns:a="http://schemas.openxmlformats.org/drawingml/2006/main" name="1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2530</TotalTime>
  <Words>2065</Words>
  <Application>Microsoft Office PowerPoint</Application>
  <PresentationFormat>On-screen Show (4:3)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Theme1</vt:lpstr>
      <vt:lpstr>1_UWindsorTemplate</vt:lpstr>
      <vt:lpstr>Work Breakdown Structures</vt:lpstr>
      <vt:lpstr>Agenda</vt:lpstr>
      <vt:lpstr>Work Breakdown Structure</vt:lpstr>
      <vt:lpstr>Terminology</vt:lpstr>
      <vt:lpstr>Advantages of a WBS</vt:lpstr>
      <vt:lpstr>WBS Process Overview</vt:lpstr>
      <vt:lpstr>Creating a WBS: Top-down</vt:lpstr>
      <vt:lpstr>When is a WBS done?</vt:lpstr>
      <vt:lpstr>Status/Completion is Measurable</vt:lpstr>
      <vt:lpstr>The Activity/Task is Bounded</vt:lpstr>
      <vt:lpstr>The Activity/Task Has a Deliverable</vt:lpstr>
      <vt:lpstr>Time &amp; Cost are Easily Estimated</vt:lpstr>
      <vt:lpstr>Activity/Task Duration is Within Acceptable Limits</vt:lpstr>
      <vt:lpstr>Work Assignments are Independent</vt:lpstr>
      <vt:lpstr>Common Sense with WBS</vt:lpstr>
      <vt:lpstr>Estimation</vt:lpstr>
      <vt:lpstr>Estimation Units</vt:lpstr>
      <vt:lpstr>What is a schedule?</vt:lpstr>
      <vt:lpstr>Network Diagram</vt:lpstr>
      <vt:lpstr>Schedules</vt:lpstr>
      <vt:lpstr>Gantt Charts</vt:lpstr>
      <vt:lpstr>Common Schedule Problems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arunita</dc:creator>
  <cp:lastModifiedBy>Arunita Jaekel</cp:lastModifiedBy>
  <cp:revision>79</cp:revision>
  <dcterms:created xsi:type="dcterms:W3CDTF">2007-07-28T01:20:33Z</dcterms:created>
  <dcterms:modified xsi:type="dcterms:W3CDTF">2019-08-21T18:39:03Z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TC011367971033</vt:lpwstr>
  </property>
</Properties>
</file>