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67" r:id="rId2"/>
    <p:sldId id="968" r:id="rId3"/>
    <p:sldId id="970" r:id="rId4"/>
    <p:sldId id="971" r:id="rId5"/>
    <p:sldId id="972" r:id="rId6"/>
    <p:sldId id="973" r:id="rId7"/>
    <p:sldId id="256" r:id="rId8"/>
    <p:sldId id="277" r:id="rId9"/>
    <p:sldId id="278" r:id="rId1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ery Blanco" initials="JB" lastIdx="2" clrIdx="0">
    <p:extLst>
      <p:ext uri="{19B8F6BF-5375-455C-9EA6-DF929625EA0E}">
        <p15:presenceInfo xmlns:p15="http://schemas.microsoft.com/office/powerpoint/2012/main" userId="S-1-5-21-2046407525-1656463308-2044356978-7070" providerId="AD"/>
      </p:ext>
    </p:extLst>
  </p:cmAuthor>
  <p:cmAuthor id="2" name="Jeffrey" initials="J" lastIdx="1" clrIdx="1">
    <p:extLst>
      <p:ext uri="{19B8F6BF-5375-455C-9EA6-DF929625EA0E}">
        <p15:presenceInfo xmlns:p15="http://schemas.microsoft.com/office/powerpoint/2012/main" userId="Jeffr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FFFF"/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4370" autoAdjust="0"/>
  </p:normalViewPr>
  <p:slideViewPr>
    <p:cSldViewPr snapToGrid="0">
      <p:cViewPr>
        <p:scale>
          <a:sx n="106" d="100"/>
          <a:sy n="106" d="100"/>
        </p:scale>
        <p:origin x="1648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E9142C6-0C0F-4523-8617-D681B0B282CD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8F306BB-E77A-48F7-A486-4B2E87722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82127" y="150607"/>
            <a:ext cx="8261873" cy="5163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" y="31919"/>
            <a:ext cx="811213" cy="8112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5E33A-C407-224C-8D5F-AC97311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AFFA58-8D7D-3042-B9D6-DC62BE4BC8EB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A134-C25F-7349-B884-D2B016CEA9DA}"/>
              </a:ext>
            </a:extLst>
          </p:cNvPr>
          <p:cNvSpPr txBox="1"/>
          <p:nvPr/>
        </p:nvSpPr>
        <p:spPr>
          <a:xfrm>
            <a:off x="1140031" y="1282535"/>
            <a:ext cx="71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F0A1169-9E67-CB44-9DFA-AE4D79BBEA5A}"/>
              </a:ext>
            </a:extLst>
          </p:cNvPr>
          <p:cNvSpPr/>
          <p:nvPr/>
        </p:nvSpPr>
        <p:spPr>
          <a:xfrm rot="10800000">
            <a:off x="44641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2709397-4F6F-C74E-B636-3B5FE0FEFD48}"/>
              </a:ext>
            </a:extLst>
          </p:cNvPr>
          <p:cNvSpPr/>
          <p:nvPr/>
        </p:nvSpPr>
        <p:spPr>
          <a:xfrm rot="10800000">
            <a:off x="51865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A7FDC03-7A90-6C40-A597-39756AC3F7AA}"/>
              </a:ext>
            </a:extLst>
          </p:cNvPr>
          <p:cNvSpPr/>
          <p:nvPr/>
        </p:nvSpPr>
        <p:spPr>
          <a:xfrm rot="10800000">
            <a:off x="73597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9E6F78E-A5E6-CB4B-93CD-62ABC6E1253D}"/>
              </a:ext>
            </a:extLst>
          </p:cNvPr>
          <p:cNvSpPr/>
          <p:nvPr/>
        </p:nvSpPr>
        <p:spPr>
          <a:xfrm rot="10800000">
            <a:off x="80821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37A9CC-1F45-3F46-9A7E-10610E2F439E}"/>
              </a:ext>
            </a:extLst>
          </p:cNvPr>
          <p:cNvSpPr txBox="1"/>
          <p:nvPr/>
        </p:nvSpPr>
        <p:spPr>
          <a:xfrm>
            <a:off x="4143498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B2D42-6C11-A14D-900F-FBCD3B4571F9}"/>
              </a:ext>
            </a:extLst>
          </p:cNvPr>
          <p:cNvSpPr txBox="1"/>
          <p:nvPr/>
        </p:nvSpPr>
        <p:spPr>
          <a:xfrm>
            <a:off x="7034149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83D6E-C63F-7044-88EE-C32B1E889330}"/>
              </a:ext>
            </a:extLst>
          </p:cNvPr>
          <p:cNvSpPr txBox="1"/>
          <p:nvPr/>
        </p:nvSpPr>
        <p:spPr>
          <a:xfrm>
            <a:off x="7756565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B57D3-FF4C-6444-9AEA-959C48BFB9BA}"/>
              </a:ext>
            </a:extLst>
          </p:cNvPr>
          <p:cNvSpPr txBox="1"/>
          <p:nvPr/>
        </p:nvSpPr>
        <p:spPr>
          <a:xfrm>
            <a:off x="4906982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9773F94-0A12-F044-A482-B9E7E3483648}"/>
              </a:ext>
            </a:extLst>
          </p:cNvPr>
          <p:cNvSpPr/>
          <p:nvPr/>
        </p:nvSpPr>
        <p:spPr>
          <a:xfrm rot="5400000" flipH="1">
            <a:off x="5785221" y="4608580"/>
            <a:ext cx="546340" cy="2994557"/>
          </a:xfrm>
          <a:prstGeom prst="leftBrace">
            <a:avLst>
              <a:gd name="adj1" fmla="val 8333"/>
              <a:gd name="adj2" fmla="val 507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/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xplosion 1 23">
            <a:extLst>
              <a:ext uri="{FF2B5EF4-FFF2-40B4-BE49-F238E27FC236}">
                <a16:creationId xmlns:a16="http://schemas.microsoft.com/office/drawing/2014/main" id="{42FEA7FC-AFB0-3A4C-8AB2-FCF7DB65605D}"/>
              </a:ext>
            </a:extLst>
          </p:cNvPr>
          <p:cNvSpPr/>
          <p:nvPr/>
        </p:nvSpPr>
        <p:spPr>
          <a:xfrm>
            <a:off x="1698172" y="1050869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2C241-C8F2-204D-A73D-17E7C19B9222}"/>
              </a:ext>
            </a:extLst>
          </p:cNvPr>
          <p:cNvSpPr txBox="1"/>
          <p:nvPr/>
        </p:nvSpPr>
        <p:spPr>
          <a:xfrm>
            <a:off x="97972" y="109786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scatter as being in far field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04053D-1E81-DE40-AEF0-FDC191A97394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6"/>
            <a:ext cx="1480457" cy="13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9B84F-BA08-4047-89CC-BA1637953634}"/>
              </a:ext>
            </a:extLst>
          </p:cNvPr>
          <p:cNvCxnSpPr>
            <a:cxnSpLocks/>
          </p:cNvCxnSpPr>
          <p:nvPr/>
        </p:nvCxnSpPr>
        <p:spPr>
          <a:xfrm flipV="1">
            <a:off x="1698172" y="1324059"/>
            <a:ext cx="2500745" cy="2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D35F81-6004-B045-A734-573D99251982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4"/>
            <a:ext cx="1992085" cy="188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2EC87B-7405-2C4F-A270-EEE8E1974894}"/>
              </a:ext>
            </a:extLst>
          </p:cNvPr>
          <p:cNvCxnSpPr>
            <a:cxnSpLocks/>
          </p:cNvCxnSpPr>
          <p:nvPr/>
        </p:nvCxnSpPr>
        <p:spPr>
          <a:xfrm flipV="1">
            <a:off x="4328061" y="2312928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9C4-4867-BC4C-99C0-8AC66267B6E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6139543" y="3570514"/>
            <a:ext cx="1416132" cy="13586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6D5435-6C30-3B4D-96C9-139BED97D857}"/>
              </a:ext>
            </a:extLst>
          </p:cNvPr>
          <p:cNvSpPr txBox="1"/>
          <p:nvPr/>
        </p:nvSpPr>
        <p:spPr>
          <a:xfrm>
            <a:off x="6455722" y="1952448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/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blipFill>
                <a:blip r:embed="rId3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A5C9C6B9-1E04-934F-94E2-B5BA6C57ED69}"/>
              </a:ext>
            </a:extLst>
          </p:cNvPr>
          <p:cNvSpPr/>
          <p:nvPr/>
        </p:nvSpPr>
        <p:spPr>
          <a:xfrm>
            <a:off x="4820143" y="4545073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/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0331AC-7A59-A547-9B5F-CB4773F6FEB1}"/>
              </a:ext>
            </a:extLst>
          </p:cNvPr>
          <p:cNvCxnSpPr>
            <a:cxnSpLocks/>
          </p:cNvCxnSpPr>
          <p:nvPr/>
        </p:nvCxnSpPr>
        <p:spPr>
          <a:xfrm flipH="1" flipV="1">
            <a:off x="4682828" y="4908916"/>
            <a:ext cx="2872842" cy="312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61A9-2270-7E48-8411-A9D07EA8D99A}"/>
              </a:ext>
            </a:extLst>
          </p:cNvPr>
          <p:cNvCxnSpPr>
            <a:cxnSpLocks/>
          </p:cNvCxnSpPr>
          <p:nvPr/>
        </p:nvCxnSpPr>
        <p:spPr>
          <a:xfrm flipH="1">
            <a:off x="4690999" y="2657725"/>
            <a:ext cx="21277" cy="224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29AFC4-AABC-934F-8AC1-ED7BA8AB19E7}"/>
              </a:ext>
            </a:extLst>
          </p:cNvPr>
          <p:cNvCxnSpPr>
            <a:cxnSpLocks/>
          </p:cNvCxnSpPr>
          <p:nvPr/>
        </p:nvCxnSpPr>
        <p:spPr>
          <a:xfrm>
            <a:off x="2991267" y="3211372"/>
            <a:ext cx="1690622" cy="1652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70BB3AD4-F35C-9B49-BD77-19F1B3E30E9B}"/>
              </a:ext>
            </a:extLst>
          </p:cNvPr>
          <p:cNvSpPr/>
          <p:nvPr/>
        </p:nvSpPr>
        <p:spPr>
          <a:xfrm rot="17157761">
            <a:off x="4222040" y="415307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/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454F54-204C-4D4C-8216-18F38F64A44D}"/>
              </a:ext>
            </a:extLst>
          </p:cNvPr>
          <p:cNvCxnSpPr>
            <a:cxnSpLocks/>
          </p:cNvCxnSpPr>
          <p:nvPr/>
        </p:nvCxnSpPr>
        <p:spPr>
          <a:xfrm flipH="1">
            <a:off x="4634217" y="3673928"/>
            <a:ext cx="1507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74073-04A0-614A-8FAB-97FE3F3BC8C5}"/>
              </a:ext>
            </a:extLst>
          </p:cNvPr>
          <p:cNvCxnSpPr/>
          <p:nvPr/>
        </p:nvCxnSpPr>
        <p:spPr>
          <a:xfrm flipV="1">
            <a:off x="6149703" y="4855124"/>
            <a:ext cx="0" cy="166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7E501B-15E1-934A-AB64-4F2EC8C6377D}"/>
              </a:ext>
            </a:extLst>
          </p:cNvPr>
          <p:cNvCxnSpPr>
            <a:cxnSpLocks/>
          </p:cNvCxnSpPr>
          <p:nvPr/>
        </p:nvCxnSpPr>
        <p:spPr>
          <a:xfrm flipV="1">
            <a:off x="3564910" y="379466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F13EA4-D7E8-FE4E-AAE8-E283D306123B}"/>
              </a:ext>
            </a:extLst>
          </p:cNvPr>
          <p:cNvCxnSpPr>
            <a:cxnSpLocks/>
          </p:cNvCxnSpPr>
          <p:nvPr/>
        </p:nvCxnSpPr>
        <p:spPr>
          <a:xfrm flipV="1">
            <a:off x="3615043" y="383627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6BF2A4-7091-4B44-B779-5C9C7F2FAFA9}"/>
              </a:ext>
            </a:extLst>
          </p:cNvPr>
          <p:cNvCxnSpPr>
            <a:cxnSpLocks/>
          </p:cNvCxnSpPr>
          <p:nvPr/>
        </p:nvCxnSpPr>
        <p:spPr>
          <a:xfrm flipH="1" flipV="1">
            <a:off x="5521305" y="4031788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D636CC-08AC-1241-A333-4A7D9CE20C5B}"/>
              </a:ext>
            </a:extLst>
          </p:cNvPr>
          <p:cNvCxnSpPr>
            <a:cxnSpLocks/>
          </p:cNvCxnSpPr>
          <p:nvPr/>
        </p:nvCxnSpPr>
        <p:spPr>
          <a:xfrm flipH="1" flipV="1">
            <a:off x="5572370" y="3988516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/>
              <p:nvPr/>
            </p:nvSpPr>
            <p:spPr>
              <a:xfrm>
                <a:off x="140912" y="4360294"/>
                <a:ext cx="3714450" cy="238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both TX and RX are displaced the phase change should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 spatial frequency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𝑃h𝑎𝑠𝑒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2" y="4360294"/>
                <a:ext cx="3714450" cy="2384307"/>
              </a:xfrm>
              <a:prstGeom prst="rect">
                <a:avLst/>
              </a:prstGeom>
              <a:blipFill>
                <a:blip r:embed="rId6"/>
                <a:stretch>
                  <a:fillRect l="-1365" t="-1064" r="-2389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4531-7B21-454B-B6E4-B835DD61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8EB465-10D4-C545-8EE2-12F040943A42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/>
              <p:nvPr/>
            </p:nvSpPr>
            <p:spPr>
              <a:xfrm>
                <a:off x="685893" y="1422400"/>
                <a:ext cx="7979136" cy="331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Record and Store Data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Select data at 1 frequency (due to FMCW there will be frequency ambiguity)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Harmonic Retrieval to Calculate the Normalized Frequency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of the Signal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Angle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𝑠𝑝𝑎𝑡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422400"/>
                <a:ext cx="7979136" cy="3313471"/>
              </a:xfrm>
              <a:prstGeom prst="rect">
                <a:avLst/>
              </a:prstGeom>
              <a:blipFill>
                <a:blip r:embed="rId2"/>
                <a:stretch>
                  <a:fillRect l="-795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2EA60-8CDC-AF40-A553-D07062CA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3BD5FA-92A7-A842-95D3-930A3555F1C5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3 Cylinder Tests (Measure 47)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60C2-796E-FF46-A326-DDB06FC20BD3}"/>
              </a:ext>
            </a:extLst>
          </p:cNvPr>
          <p:cNvSpPr txBox="1"/>
          <p:nvPr/>
        </p:nvSpPr>
        <p:spPr>
          <a:xfrm>
            <a:off x="6144238" y="3319272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45A2-45B7-914A-96FD-AE05D3961D41}"/>
              </a:ext>
            </a:extLst>
          </p:cNvPr>
          <p:cNvSpPr txBox="1"/>
          <p:nvPr/>
        </p:nvSpPr>
        <p:spPr>
          <a:xfrm>
            <a:off x="6766030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C08AF-E685-1C41-A269-EE5E2B149B40}"/>
              </a:ext>
            </a:extLst>
          </p:cNvPr>
          <p:cNvSpPr txBox="1"/>
          <p:nvPr/>
        </p:nvSpPr>
        <p:spPr>
          <a:xfrm>
            <a:off x="7262854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7" name="Picture 6" descr="A picture containing indoor, worktable&#10;&#10;Description automatically generated">
            <a:extLst>
              <a:ext uri="{FF2B5EF4-FFF2-40B4-BE49-F238E27FC236}">
                <a16:creationId xmlns:a16="http://schemas.microsoft.com/office/drawing/2014/main" id="{3ED3C813-168F-1642-87AA-9054DDB0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77673" y="1887631"/>
            <a:ext cx="5048812" cy="37866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9007D5-A8DC-8649-8B29-54D40DF2B7E4}"/>
              </a:ext>
            </a:extLst>
          </p:cNvPr>
          <p:cNvSpPr/>
          <p:nvPr/>
        </p:nvSpPr>
        <p:spPr>
          <a:xfrm>
            <a:off x="7076926" y="1498238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B9B89-AA70-3B4C-A1B7-51BD232E6C00}"/>
              </a:ext>
            </a:extLst>
          </p:cNvPr>
          <p:cNvSpPr/>
          <p:nvPr/>
        </p:nvSpPr>
        <p:spPr>
          <a:xfrm>
            <a:off x="7766039" y="2525010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FC591D-798E-8340-BB37-78B32C00674E}"/>
              </a:ext>
            </a:extLst>
          </p:cNvPr>
          <p:cNvSpPr/>
          <p:nvPr/>
        </p:nvSpPr>
        <p:spPr>
          <a:xfrm>
            <a:off x="5445998" y="2117194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CE7BF85-8608-594E-A468-2D7039C2FBB8}"/>
              </a:ext>
            </a:extLst>
          </p:cNvPr>
          <p:cNvSpPr/>
          <p:nvPr/>
        </p:nvSpPr>
        <p:spPr>
          <a:xfrm rot="10800000">
            <a:off x="6860783" y="3521587"/>
            <a:ext cx="307318" cy="2264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D9DF9-BF6D-054F-AE15-39AB24AC3594}"/>
              </a:ext>
            </a:extLst>
          </p:cNvPr>
          <p:cNvSpPr txBox="1"/>
          <p:nvPr/>
        </p:nvSpPr>
        <p:spPr>
          <a:xfrm>
            <a:off x="6387813" y="3747990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Transceiver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E0992E0-48A7-5E4F-960F-A03B4A09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59701"/>
              </p:ext>
            </p:extLst>
          </p:nvPr>
        </p:nvGraphicFramePr>
        <p:xfrm>
          <a:off x="4169664" y="4821983"/>
          <a:ext cx="4443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922807792"/>
                    </a:ext>
                  </a:extLst>
                </a:gridCol>
                <a:gridCol w="1725676">
                  <a:extLst>
                    <a:ext uri="{9D8B030D-6E8A-4147-A177-3AD203B41FA5}">
                      <a16:colId xmlns:a16="http://schemas.microsoft.com/office/drawing/2014/main" val="3531375786"/>
                    </a:ext>
                  </a:extLst>
                </a:gridCol>
                <a:gridCol w="1413495">
                  <a:extLst>
                    <a:ext uri="{9D8B030D-6E8A-4147-A177-3AD203B41FA5}">
                      <a16:colId xmlns:a16="http://schemas.microsoft.com/office/drawing/2014/main" val="256640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Cylinder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9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0.30 ,1.22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7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0.61, 0.61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2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-0.91, 0.91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0899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55719B-2B80-6243-8973-504417BDEB6D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7010400" y="3110010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FD06A3-0D8D-EA47-AF5D-20DF8E8163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014442" y="3521587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/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/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024D4-13FE-2244-8F6D-4F4CB02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Frequency 3 Cylinder Test (Measure 47)c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0375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𝑮𝑯𝒛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32.045 </a:t>
                          </a:r>
                          <a:r>
                            <a:rPr lang="en-US" dirty="0"/>
                            <a:t>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0375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7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538" t="-3774" r="-414103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25" t="-3774" r="-101875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758" t="-3774" r="-1242" b="-2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32.045 </a:t>
                          </a:r>
                          <a:r>
                            <a:rPr lang="en-US" dirty="0"/>
                            <a:t>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/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the measurement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=4.92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Spatial Sampling Required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9.361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=4.68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blipFill>
                <a:blip r:embed="rId4"/>
                <a:stretch>
                  <a:fillRect l="-658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B48C3E9E-1300-3C4E-88BA-26B82202B97E}"/>
              </a:ext>
            </a:extLst>
          </p:cNvPr>
          <p:cNvSpPr/>
          <p:nvPr/>
        </p:nvSpPr>
        <p:spPr>
          <a:xfrm rot="10800000">
            <a:off x="6033435" y="6214332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8AEA28D-5566-2D47-8429-9AB36E4FEF43}"/>
              </a:ext>
            </a:extLst>
          </p:cNvPr>
          <p:cNvSpPr/>
          <p:nvPr/>
        </p:nvSpPr>
        <p:spPr>
          <a:xfrm rot="10800000">
            <a:off x="6755851" y="6214332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F6BB0-D11A-3240-8413-CF21BE8918B9}"/>
              </a:ext>
            </a:extLst>
          </p:cNvPr>
          <p:cNvSpPr txBox="1"/>
          <p:nvPr/>
        </p:nvSpPr>
        <p:spPr>
          <a:xfrm>
            <a:off x="5712801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7953B-2071-5D47-978F-642A827CCF9E}"/>
              </a:ext>
            </a:extLst>
          </p:cNvPr>
          <p:cNvSpPr txBox="1"/>
          <p:nvPr/>
        </p:nvSpPr>
        <p:spPr>
          <a:xfrm>
            <a:off x="6476285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88697-EA97-0245-9948-E88E1E73184E}"/>
              </a:ext>
            </a:extLst>
          </p:cNvPr>
          <p:cNvCxnSpPr>
            <a:cxnSpLocks/>
          </p:cNvCxnSpPr>
          <p:nvPr/>
        </p:nvCxnSpPr>
        <p:spPr>
          <a:xfrm flipV="1">
            <a:off x="5897364" y="3598125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293E5-4CC1-694D-9195-346019E774BB}"/>
              </a:ext>
            </a:extLst>
          </p:cNvPr>
          <p:cNvCxnSpPr>
            <a:cxnSpLocks/>
          </p:cNvCxnSpPr>
          <p:nvPr/>
        </p:nvCxnSpPr>
        <p:spPr>
          <a:xfrm>
            <a:off x="6260302" y="5018629"/>
            <a:ext cx="1" cy="1173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02334F-3B78-9642-85E5-C18C27D51D9D}"/>
              </a:ext>
            </a:extLst>
          </p:cNvPr>
          <p:cNvCxnSpPr>
            <a:cxnSpLocks/>
          </p:cNvCxnSpPr>
          <p:nvPr/>
        </p:nvCxnSpPr>
        <p:spPr>
          <a:xfrm>
            <a:off x="5373445" y="5374437"/>
            <a:ext cx="877747" cy="775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E148461-765D-0C40-AD13-BF4D8DD1254E}"/>
              </a:ext>
            </a:extLst>
          </p:cNvPr>
          <p:cNvSpPr/>
          <p:nvPr/>
        </p:nvSpPr>
        <p:spPr>
          <a:xfrm rot="17157761">
            <a:off x="5791343" y="5438272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/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56F1A6A-347C-B645-BC97-B08AB5739E05}"/>
              </a:ext>
            </a:extLst>
          </p:cNvPr>
          <p:cNvSpPr txBox="1"/>
          <p:nvPr/>
        </p:nvSpPr>
        <p:spPr>
          <a:xfrm rot="18958686">
            <a:off x="7296563" y="4344512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p:sp>
        <p:nvSpPr>
          <p:cNvPr id="18" name="Explosion 1 17">
            <a:extLst>
              <a:ext uri="{FF2B5EF4-FFF2-40B4-BE49-F238E27FC236}">
                <a16:creationId xmlns:a16="http://schemas.microsoft.com/office/drawing/2014/main" id="{08AF80B2-AA20-DE4A-9DA2-F88F89FC39AC}"/>
              </a:ext>
            </a:extLst>
          </p:cNvPr>
          <p:cNvSpPr/>
          <p:nvPr/>
        </p:nvSpPr>
        <p:spPr>
          <a:xfrm>
            <a:off x="4942717" y="4828057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6DB14-5091-914D-9A1A-41651A6BBE19}"/>
              </a:ext>
            </a:extLst>
          </p:cNvPr>
          <p:cNvCxnSpPr/>
          <p:nvPr/>
        </p:nvCxnSpPr>
        <p:spPr>
          <a:xfrm flipH="1" flipV="1">
            <a:off x="6557349" y="5802754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D897C2-93FA-6C4F-8FB2-0B3DE2ACBEF6}"/>
              </a:ext>
            </a:extLst>
          </p:cNvPr>
          <p:cNvCxnSpPr>
            <a:cxnSpLocks/>
          </p:cNvCxnSpPr>
          <p:nvPr/>
        </p:nvCxnSpPr>
        <p:spPr>
          <a:xfrm>
            <a:off x="6561391" y="621433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/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/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58E847D4-8FB0-C84F-A4A5-CFCFBF5CC345}"/>
              </a:ext>
            </a:extLst>
          </p:cNvPr>
          <p:cNvSpPr/>
          <p:nvPr/>
        </p:nvSpPr>
        <p:spPr>
          <a:xfrm>
            <a:off x="6312378" y="584639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/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blipFill>
                <a:blip r:embed="rId8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74A8D-1852-684A-8796-E5F8ED866E3C}"/>
              </a:ext>
            </a:extLst>
          </p:cNvPr>
          <p:cNvCxnSpPr>
            <a:cxnSpLocks/>
          </p:cNvCxnSpPr>
          <p:nvPr/>
        </p:nvCxnSpPr>
        <p:spPr>
          <a:xfrm flipH="1">
            <a:off x="6175063" y="6191827"/>
            <a:ext cx="1885242" cy="18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2F36D-D250-E043-9677-2547E06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6F4493-47B1-4346-AF45-FB916CCD30F5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NFF Generated Image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316AB40-F07C-7F41-8B7E-5A6C7580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08" y="3879206"/>
            <a:ext cx="3649517" cy="2809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D30495-39CC-A84F-AE8B-565CE1237C78}"/>
              </a:ext>
            </a:extLst>
          </p:cNvPr>
          <p:cNvSpPr txBox="1"/>
          <p:nvPr/>
        </p:nvSpPr>
        <p:spPr>
          <a:xfrm>
            <a:off x="6235569" y="400146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0.1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79A2E4A-4AA9-9A43-8F56-62AEE31D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4" y="3842795"/>
            <a:ext cx="3794537" cy="28459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D6E39-EDE3-1D4C-8FCC-C96C2E1E4D8B}"/>
              </a:ext>
            </a:extLst>
          </p:cNvPr>
          <p:cNvSpPr txBox="1"/>
          <p:nvPr/>
        </p:nvSpPr>
        <p:spPr>
          <a:xfrm>
            <a:off x="1528837" y="3879206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0.2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AAF89CB-17FD-9E43-A0CA-01F5E9C3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08" y="868407"/>
            <a:ext cx="3649517" cy="2775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1F21B-0D03-E245-BEED-21873024EC98}"/>
              </a:ext>
            </a:extLst>
          </p:cNvPr>
          <p:cNvSpPr txBox="1"/>
          <p:nvPr/>
        </p:nvSpPr>
        <p:spPr>
          <a:xfrm>
            <a:off x="6180661" y="868407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0.3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1C9FD3B6-4A11-DF43-A116-8A58B779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4" y="917194"/>
            <a:ext cx="3794537" cy="27971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1824CF-ADE1-514C-A6D8-CBA73C4C8255}"/>
              </a:ext>
            </a:extLst>
          </p:cNvPr>
          <p:cNvSpPr txBox="1"/>
          <p:nvPr/>
        </p:nvSpPr>
        <p:spPr>
          <a:xfrm>
            <a:off x="1528837" y="917194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0.4</a:t>
            </a:r>
          </a:p>
        </p:txBody>
      </p:sp>
    </p:spTree>
    <p:extLst>
      <p:ext uri="{BB962C8B-B14F-4D97-AF65-F5344CB8AC3E}">
        <p14:creationId xmlns:p14="http://schemas.microsoft.com/office/powerpoint/2010/main" val="99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F5B2E-1F42-244E-ADB8-85286504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A22405-5559-4446-98E4-A3517319133F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Antenna Configuration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7E337F0-0D4D-0341-BA07-D297F2FD2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96" y="1087156"/>
            <a:ext cx="6769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B21-D6F5-3140-B1B0-5E5D2EA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55E14-1500-3F4E-83DD-9F26E78C2A87}"/>
              </a:ext>
            </a:extLst>
          </p:cNvPr>
          <p:cNvSpPr txBox="1">
            <a:spLocks/>
          </p:cNvSpPr>
          <p:nvPr/>
        </p:nvSpPr>
        <p:spPr>
          <a:xfrm>
            <a:off x="685893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FMCW Frequency In Accuracy From 2_4_2021</a:t>
            </a:r>
          </a:p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/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Radar Max Range: </a:t>
                </a:r>
                <a:r>
                  <a:rPr lang="en-US" dirty="0"/>
                  <a:t>2-3m</a:t>
                </a:r>
              </a:p>
              <a:p>
                <a:r>
                  <a:rPr lang="en-US" b="1" dirty="0"/>
                  <a:t>Signal Flight Time: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Ramp Parameters:  </a:t>
                </a:r>
                <a:r>
                  <a:rPr lang="en-US" dirty="0"/>
                  <a:t>Maximum Ramp Rate =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Assume: </a:t>
                </a:r>
                <a:r>
                  <a:rPr lang="en-US" dirty="0"/>
                  <a:t>Take Current Transmitter Frequency as the frequency of the received wave. </a:t>
                </a:r>
              </a:p>
              <a:p>
                <a:r>
                  <a:rPr lang="en-US" dirty="0"/>
                  <a:t>	</a:t>
                </a:r>
                <a:r>
                  <a:rPr lang="en-US" b="1" dirty="0">
                    <a:highlight>
                      <a:srgbClr val="FFFF00"/>
                    </a:highlight>
                  </a:rPr>
                  <a:t>Max Frequency Error =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∙100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2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highlight>
                    <a:srgbClr val="FFFF00"/>
                  </a:highlight>
                </a:endParaRPr>
              </a:p>
              <a:p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h𝑒𝑟𝑡𝑧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79. 002 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−79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Hz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=0.39⇒360∗0.39=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blipFill>
                <a:blip r:embed="rId2"/>
                <a:stretch>
                  <a:fillRect l="-794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4755625-4D7B-394B-B2B7-26AF040EC283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Size of The Error Term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/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blipFill>
                <a:blip r:embed="rId3"/>
                <a:stretch>
                  <a:fillRect l="-1036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64190C59-0A98-BF45-A7D4-59F1CE4F2903}"/>
              </a:ext>
            </a:extLst>
          </p:cNvPr>
          <p:cNvSpPr/>
          <p:nvPr/>
        </p:nvSpPr>
        <p:spPr>
          <a:xfrm rot="5400000">
            <a:off x="1323961" y="1843592"/>
            <a:ext cx="259882" cy="139147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B49D69-4556-7A49-8DED-AAFB3039051D}"/>
              </a:ext>
            </a:extLst>
          </p:cNvPr>
          <p:cNvSpPr/>
          <p:nvPr/>
        </p:nvSpPr>
        <p:spPr>
          <a:xfrm rot="16200000">
            <a:off x="2388672" y="1464929"/>
            <a:ext cx="259882" cy="73793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B3EBE-99A3-B940-B17E-3D5F69B48A1B}"/>
              </a:ext>
            </a:extLst>
          </p:cNvPr>
          <p:cNvSpPr txBox="1"/>
          <p:nvPr/>
        </p:nvSpPr>
        <p:spPr>
          <a:xfrm>
            <a:off x="2149642" y="1300461"/>
            <a:ext cx="12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Term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2C300-AE65-254C-A478-2F187740FCDA}"/>
              </a:ext>
            </a:extLst>
          </p:cNvPr>
          <p:cNvSpPr txBox="1"/>
          <p:nvPr/>
        </p:nvSpPr>
        <p:spPr>
          <a:xfrm>
            <a:off x="637688" y="2654735"/>
            <a:ext cx="224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Change During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/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𝐴𝑊𝑅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6843)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blipFill>
                <a:blip r:embed="rId4"/>
                <a:stretch>
                  <a:fillRect l="-458" t="-6522" r="-91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/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360°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∙250∙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blipFill>
                <a:blip r:embed="rId5"/>
                <a:stretch>
                  <a:fillRect l="-1832" t="-470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6FD0192-2049-ED41-AF70-3E010CFA139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21124" y="5308271"/>
            <a:ext cx="1095905" cy="762552"/>
          </a:xfrm>
          <a:prstGeom prst="curvedConnector3">
            <a:avLst>
              <a:gd name="adj1" fmla="val 9984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2E4068-3FE5-CB44-B6B0-E5406613DB56}"/>
              </a:ext>
            </a:extLst>
          </p:cNvPr>
          <p:cNvSpPr txBox="1"/>
          <p:nvPr/>
        </p:nvSpPr>
        <p:spPr>
          <a:xfrm>
            <a:off x="2280104" y="5747657"/>
            <a:ext cx="224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in degrees can be large</a:t>
            </a:r>
          </a:p>
        </p:txBody>
      </p:sp>
    </p:spTree>
    <p:extLst>
      <p:ext uri="{BB962C8B-B14F-4D97-AF65-F5344CB8AC3E}">
        <p14:creationId xmlns:p14="http://schemas.microsoft.com/office/powerpoint/2010/main" val="9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Does The Error Term Impact Results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/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𝐸𝑟𝑟𝑜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=18°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/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blipFill>
                <a:blip r:embed="rId4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7BE852-2CC1-A846-9D01-BDDC0109C509}"/>
              </a:ext>
            </a:extLst>
          </p:cNvPr>
          <p:cNvSpPr txBox="1"/>
          <p:nvPr/>
        </p:nvSpPr>
        <p:spPr>
          <a:xfrm>
            <a:off x="2960739" y="9636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is frequency independent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FE8E3AB-1168-764F-B4A3-8CDB0CE393B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615381" y="1148364"/>
            <a:ext cx="345358" cy="4444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6307A9-50DE-F749-B05F-C91D3FE8FF84}"/>
              </a:ext>
            </a:extLst>
          </p:cNvPr>
          <p:cNvCxnSpPr>
            <a:cxnSpLocks/>
          </p:cNvCxnSpPr>
          <p:nvPr/>
        </p:nvCxnSpPr>
        <p:spPr>
          <a:xfrm>
            <a:off x="5342731" y="4575540"/>
            <a:ext cx="180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xplosion 1 12">
            <a:extLst>
              <a:ext uri="{FF2B5EF4-FFF2-40B4-BE49-F238E27FC236}">
                <a16:creationId xmlns:a16="http://schemas.microsoft.com/office/drawing/2014/main" id="{86792437-469F-FD42-8F96-BA00F210BC9E}"/>
              </a:ext>
            </a:extLst>
          </p:cNvPr>
          <p:cNvSpPr/>
          <p:nvPr/>
        </p:nvSpPr>
        <p:spPr>
          <a:xfrm>
            <a:off x="4993575" y="3001502"/>
            <a:ext cx="358815" cy="274899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87E64-F620-1F42-B6D2-54C54832865F}"/>
              </a:ext>
            </a:extLst>
          </p:cNvPr>
          <p:cNvSpPr txBox="1"/>
          <p:nvPr/>
        </p:nvSpPr>
        <p:spPr>
          <a:xfrm>
            <a:off x="4784444" y="2632170"/>
            <a:ext cx="7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4045-F05E-D142-9DC4-5C6FE5C910F7}"/>
              </a:ext>
            </a:extLst>
          </p:cNvPr>
          <p:cNvSpPr txBox="1"/>
          <p:nvPr/>
        </p:nvSpPr>
        <p:spPr>
          <a:xfrm>
            <a:off x="7148052" y="4373356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RX-Aperture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4A6036-EB97-D646-A5B1-D5EF49F4CD72}"/>
              </a:ext>
            </a:extLst>
          </p:cNvPr>
          <p:cNvSpPr/>
          <p:nvPr/>
        </p:nvSpPr>
        <p:spPr>
          <a:xfrm rot="16200000">
            <a:off x="6092631" y="3926319"/>
            <a:ext cx="315182" cy="17956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/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/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Occurs when target is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−90°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Overestimate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=3.33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highlight>
                          <a:srgbClr val="FFFF00"/>
                        </a:highlight>
                      </a:rPr>
                      <m:t>0.0013</m:t>
                    </m:r>
                    <m:r>
                      <m:rPr>
                        <m:nor/>
                      </m:rPr>
                      <a:rPr lang="en-US" b="0" i="0" smtClean="0">
                        <a:highlight>
                          <a:srgbClr val="FFFF00"/>
                        </a:highlight>
                      </a:rPr>
                      <m:t>8 =&gt; 0.5°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blipFill>
                <a:blip r:embed="rId6"/>
                <a:stretch>
                  <a:fillRect l="-118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EC1C6-AC29-ED44-88EA-82AEA742BE0C}"/>
              </a:ext>
            </a:extLst>
          </p:cNvPr>
          <p:cNvCxnSpPr>
            <a:cxnSpLocks/>
          </p:cNvCxnSpPr>
          <p:nvPr/>
        </p:nvCxnSpPr>
        <p:spPr>
          <a:xfrm flipV="1">
            <a:off x="6266329" y="2716306"/>
            <a:ext cx="0" cy="1859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CD07C7-DE02-304E-BF92-85B3D3AF6F01}"/>
              </a:ext>
            </a:extLst>
          </p:cNvPr>
          <p:cNvCxnSpPr/>
          <p:nvPr/>
        </p:nvCxnSpPr>
        <p:spPr>
          <a:xfrm flipH="1" flipV="1">
            <a:off x="5244353" y="3209365"/>
            <a:ext cx="1021976" cy="1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/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71B88D8-3750-8348-962F-CF3E7613F5DF}"/>
              </a:ext>
            </a:extLst>
          </p:cNvPr>
          <p:cNvSpPr/>
          <p:nvPr/>
        </p:nvSpPr>
        <p:spPr>
          <a:xfrm>
            <a:off x="6069106" y="4231043"/>
            <a:ext cx="188259" cy="89945"/>
          </a:xfrm>
          <a:custGeom>
            <a:avLst/>
            <a:gdLst>
              <a:gd name="connsiteX0" fmla="*/ 0 w 188259"/>
              <a:gd name="connsiteY0" fmla="*/ 89945 h 89945"/>
              <a:gd name="connsiteX1" fmla="*/ 62753 w 188259"/>
              <a:gd name="connsiteY1" fmla="*/ 54086 h 89945"/>
              <a:gd name="connsiteX2" fmla="*/ 80682 w 188259"/>
              <a:gd name="connsiteY2" fmla="*/ 27192 h 89945"/>
              <a:gd name="connsiteX3" fmla="*/ 134470 w 188259"/>
              <a:gd name="connsiteY3" fmla="*/ 9263 h 89945"/>
              <a:gd name="connsiteX4" fmla="*/ 188259 w 188259"/>
              <a:gd name="connsiteY4" fmla="*/ 298 h 8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59" h="89945">
                <a:moveTo>
                  <a:pt x="0" y="89945"/>
                </a:moveTo>
                <a:cubicBezTo>
                  <a:pt x="20918" y="77992"/>
                  <a:pt x="43736" y="68877"/>
                  <a:pt x="62753" y="54086"/>
                </a:cubicBezTo>
                <a:cubicBezTo>
                  <a:pt x="71258" y="47471"/>
                  <a:pt x="71546" y="32902"/>
                  <a:pt x="80682" y="27192"/>
                </a:cubicBezTo>
                <a:cubicBezTo>
                  <a:pt x="96708" y="17175"/>
                  <a:pt x="116541" y="15239"/>
                  <a:pt x="134470" y="9263"/>
                </a:cubicBezTo>
                <a:cubicBezTo>
                  <a:pt x="169870" y="-2537"/>
                  <a:pt x="151915" y="298"/>
                  <a:pt x="188259" y="2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5C8DC02-3219-EF4C-AEB4-C12E73D04D57}"/>
              </a:ext>
            </a:extLst>
          </p:cNvPr>
          <p:cNvSpPr/>
          <p:nvPr/>
        </p:nvSpPr>
        <p:spPr>
          <a:xfrm rot="10800000">
            <a:off x="5258260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D040C49-2547-BA44-8620-C714C2CA39B1}"/>
              </a:ext>
            </a:extLst>
          </p:cNvPr>
          <p:cNvSpPr/>
          <p:nvPr/>
        </p:nvSpPr>
        <p:spPr>
          <a:xfrm rot="10800000">
            <a:off x="7042296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2A892C3-3D63-0B49-B6D6-FF0305A586CE}"/>
              </a:ext>
            </a:extLst>
          </p:cNvPr>
          <p:cNvSpPr/>
          <p:nvPr/>
        </p:nvSpPr>
        <p:spPr>
          <a:xfrm rot="10800000">
            <a:off x="555347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590658FA-A678-9C4C-B11F-C3F0F7F2B5DB}"/>
              </a:ext>
            </a:extLst>
          </p:cNvPr>
          <p:cNvSpPr/>
          <p:nvPr/>
        </p:nvSpPr>
        <p:spPr>
          <a:xfrm rot="10800000">
            <a:off x="584063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/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/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/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/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3CE06CC-4167-F24E-A3C5-D7C55489B366}"/>
              </a:ext>
            </a:extLst>
          </p:cNvPr>
          <p:cNvSpPr txBox="1"/>
          <p:nvPr/>
        </p:nvSpPr>
        <p:spPr>
          <a:xfrm>
            <a:off x="6350801" y="4330742"/>
            <a:ext cx="1192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. . .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E725C-8F34-D54A-9900-1B6C33179BC6}"/>
              </a:ext>
            </a:extLst>
          </p:cNvPr>
          <p:cNvSpPr txBox="1"/>
          <p:nvPr/>
        </p:nvSpPr>
        <p:spPr>
          <a:xfrm>
            <a:off x="1685130" y="1941756"/>
            <a:ext cx="4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term should vary between each RX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590462B-A4EC-9649-9205-CD20117E322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1524000" y="1757092"/>
            <a:ext cx="161130" cy="3693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F75764-D10A-4845-A05B-C694DC70433D}"/>
              </a:ext>
            </a:extLst>
          </p:cNvPr>
          <p:cNvSpPr txBox="1"/>
          <p:nvPr/>
        </p:nvSpPr>
        <p:spPr>
          <a:xfrm>
            <a:off x="3972082" y="5844678"/>
            <a:ext cx="419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under worst case assumptions error term has only a small variation across the aperture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18F8381-9C4B-DB4A-81A1-91FEA9B5B624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3363310" y="5318365"/>
            <a:ext cx="608772" cy="9879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132611</TotalTime>
  <Words>561</Words>
  <Application>Microsoft Macintosh PowerPoint</Application>
  <PresentationFormat>On-screen Show (4:3)</PresentationFormat>
  <Paragraphs>135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Chi-Chih Chen</dc:creator>
  <cp:lastModifiedBy>Harlow, Cole M.</cp:lastModifiedBy>
  <cp:revision>4678</cp:revision>
  <dcterms:created xsi:type="dcterms:W3CDTF">2015-10-28T16:24:25Z</dcterms:created>
  <dcterms:modified xsi:type="dcterms:W3CDTF">2021-06-08T22:33:44Z</dcterms:modified>
</cp:coreProperties>
</file>