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967" r:id="rId2"/>
    <p:sldId id="968" r:id="rId3"/>
    <p:sldId id="969" r:id="rId4"/>
    <p:sldId id="970" r:id="rId5"/>
    <p:sldId id="971" r:id="rId6"/>
    <p:sldId id="256" r:id="rId7"/>
    <p:sldId id="277" r:id="rId8"/>
    <p:sldId id="278" r:id="rId9"/>
  </p:sldIdLst>
  <p:sldSz cx="9144000" cy="6858000" type="screen4x3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ffery Blanco" initials="JB" lastIdx="2" clrIdx="0">
    <p:extLst>
      <p:ext uri="{19B8F6BF-5375-455C-9EA6-DF929625EA0E}">
        <p15:presenceInfo xmlns:p15="http://schemas.microsoft.com/office/powerpoint/2012/main" userId="S-1-5-21-2046407525-1656463308-2044356978-7070" providerId="AD"/>
      </p:ext>
    </p:extLst>
  </p:cmAuthor>
  <p:cmAuthor id="2" name="Jeffrey" initials="J" lastIdx="1" clrIdx="1">
    <p:extLst>
      <p:ext uri="{19B8F6BF-5375-455C-9EA6-DF929625EA0E}">
        <p15:presenceInfo xmlns:p15="http://schemas.microsoft.com/office/powerpoint/2012/main" userId="Jeffre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00FFFF"/>
    <a:srgbClr val="FF00FF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1781" autoAdjust="0"/>
    <p:restoredTop sz="94370" autoAdjust="0"/>
  </p:normalViewPr>
  <p:slideViewPr>
    <p:cSldViewPr snapToGrid="0">
      <p:cViewPr>
        <p:scale>
          <a:sx n="98" d="100"/>
          <a:sy n="98" d="100"/>
        </p:scale>
        <p:origin x="2936" y="8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5E9142C6-0C0F-4523-8617-D681B0B282CD}" type="datetimeFigureOut">
              <a:rPr lang="en-US" smtClean="0"/>
              <a:pPr/>
              <a:t>6/7/21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4913" y="704850"/>
            <a:ext cx="46926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38F306BB-E77A-48F7-A486-4B2E87722D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304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F306BB-E77A-48F7-A486-4B2E87722D3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922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F306BB-E77A-48F7-A486-4B2E87722D3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659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FD063831-B998-4F9A-B0BB-9CE5946277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074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63831-B998-4F9A-B0BB-9CE5946277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882127" y="150607"/>
            <a:ext cx="8261873" cy="5163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8" name="Picture 2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9" y="31919"/>
            <a:ext cx="811213" cy="81121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4223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4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25E33A-C407-224C-8D5F-AC973111C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3831-B998-4F9A-B0BB-9CE5946277BC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5AFFA58-8D7D-3042-B9D6-DC62BE4BC8EB}"/>
              </a:ext>
            </a:extLst>
          </p:cNvPr>
          <p:cNvSpPr txBox="1">
            <a:spLocks/>
          </p:cNvSpPr>
          <p:nvPr/>
        </p:nvSpPr>
        <p:spPr>
          <a:xfrm>
            <a:off x="685893" y="169301"/>
            <a:ext cx="8458107" cy="6683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bg1"/>
                </a:solidFill>
                <a:latin typeface="Cambria" pitchFamily="18" charset="0"/>
              </a:rPr>
              <a:t>Theory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6FA134-C25F-7349-B884-D2B016CEA9DA}"/>
              </a:ext>
            </a:extLst>
          </p:cNvPr>
          <p:cNvSpPr txBox="1"/>
          <p:nvPr/>
        </p:nvSpPr>
        <p:spPr>
          <a:xfrm>
            <a:off x="1140031" y="1282535"/>
            <a:ext cx="7148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4F0A1169-9E67-CB44-9DFA-AE4D79BBEA5A}"/>
              </a:ext>
            </a:extLst>
          </p:cNvPr>
          <p:cNvSpPr/>
          <p:nvPr/>
        </p:nvSpPr>
        <p:spPr>
          <a:xfrm rot="10800000">
            <a:off x="4464132" y="4929135"/>
            <a:ext cx="391886" cy="368135"/>
          </a:xfrm>
          <a:prstGeom prst="triangl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22709397-4F6F-C74E-B636-3B5FE0FEFD48}"/>
              </a:ext>
            </a:extLst>
          </p:cNvPr>
          <p:cNvSpPr/>
          <p:nvPr/>
        </p:nvSpPr>
        <p:spPr>
          <a:xfrm rot="10800000">
            <a:off x="5186548" y="4929135"/>
            <a:ext cx="391886" cy="36813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CA7FDC03-7A90-6C40-A597-39756AC3F7AA}"/>
              </a:ext>
            </a:extLst>
          </p:cNvPr>
          <p:cNvSpPr/>
          <p:nvPr/>
        </p:nvSpPr>
        <p:spPr>
          <a:xfrm rot="10800000">
            <a:off x="7359732" y="4929135"/>
            <a:ext cx="391886" cy="368135"/>
          </a:xfrm>
          <a:prstGeom prst="triangl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C9E6F78E-A5E6-CB4B-93CD-62ABC6E1253D}"/>
              </a:ext>
            </a:extLst>
          </p:cNvPr>
          <p:cNvSpPr/>
          <p:nvPr/>
        </p:nvSpPr>
        <p:spPr>
          <a:xfrm rot="10800000">
            <a:off x="8082148" y="4929135"/>
            <a:ext cx="391886" cy="36813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37A9CC-1F45-3F46-9A7E-10610E2F439E}"/>
              </a:ext>
            </a:extLst>
          </p:cNvPr>
          <p:cNvSpPr txBox="1"/>
          <p:nvPr/>
        </p:nvSpPr>
        <p:spPr>
          <a:xfrm>
            <a:off x="4143498" y="5439774"/>
            <a:ext cx="1043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TX1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4B2D42-6C11-A14D-900F-FBCD3B4571F9}"/>
              </a:ext>
            </a:extLst>
          </p:cNvPr>
          <p:cNvSpPr txBox="1"/>
          <p:nvPr/>
        </p:nvSpPr>
        <p:spPr>
          <a:xfrm>
            <a:off x="7034149" y="5458784"/>
            <a:ext cx="1043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TX2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583D6E-C63F-7044-88EE-C32B1E889330}"/>
              </a:ext>
            </a:extLst>
          </p:cNvPr>
          <p:cNvSpPr txBox="1"/>
          <p:nvPr/>
        </p:nvSpPr>
        <p:spPr>
          <a:xfrm>
            <a:off x="7756565" y="5458784"/>
            <a:ext cx="1043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RX2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8B57D3-FF4C-6444-9AEA-959C48BFB9BA}"/>
              </a:ext>
            </a:extLst>
          </p:cNvPr>
          <p:cNvSpPr txBox="1"/>
          <p:nvPr/>
        </p:nvSpPr>
        <p:spPr>
          <a:xfrm>
            <a:off x="4906982" y="5439774"/>
            <a:ext cx="1043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RX1</a:t>
            </a:r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79773F94-0A12-F044-A482-B9E7E3483648}"/>
              </a:ext>
            </a:extLst>
          </p:cNvPr>
          <p:cNvSpPr/>
          <p:nvPr/>
        </p:nvSpPr>
        <p:spPr>
          <a:xfrm rot="5400000" flipH="1">
            <a:off x="5785221" y="4608580"/>
            <a:ext cx="546340" cy="2994557"/>
          </a:xfrm>
          <a:prstGeom prst="leftBrace">
            <a:avLst>
              <a:gd name="adj1" fmla="val 8333"/>
              <a:gd name="adj2" fmla="val 5073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50D507F-E4C2-104B-B6E5-998F82B7A264}"/>
                  </a:ext>
                </a:extLst>
              </p:cNvPr>
              <p:cNvSpPr txBox="1"/>
              <p:nvPr/>
            </p:nvSpPr>
            <p:spPr>
              <a:xfrm>
                <a:off x="5428506" y="6402611"/>
                <a:ext cx="11162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50D507F-E4C2-104B-B6E5-998F82B7A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8506" y="6402611"/>
                <a:ext cx="111628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Explosion 1 23">
            <a:extLst>
              <a:ext uri="{FF2B5EF4-FFF2-40B4-BE49-F238E27FC236}">
                <a16:creationId xmlns:a16="http://schemas.microsoft.com/office/drawing/2014/main" id="{42FEA7FC-AFB0-3A4C-8AB2-FCF7DB65605D}"/>
              </a:ext>
            </a:extLst>
          </p:cNvPr>
          <p:cNvSpPr/>
          <p:nvPr/>
        </p:nvSpPr>
        <p:spPr>
          <a:xfrm>
            <a:off x="1698172" y="1050869"/>
            <a:ext cx="348343" cy="546380"/>
          </a:xfrm>
          <a:prstGeom prst="irregularSeal1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92C241-C8F2-204D-A73D-17E7C19B9222}"/>
              </a:ext>
            </a:extLst>
          </p:cNvPr>
          <p:cNvSpPr txBox="1"/>
          <p:nvPr/>
        </p:nvSpPr>
        <p:spPr>
          <a:xfrm>
            <a:off x="97972" y="1097869"/>
            <a:ext cx="160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Approximate scatter as being in far field 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F04053D-1E81-DE40-AEF0-FDC191A97394}"/>
              </a:ext>
            </a:extLst>
          </p:cNvPr>
          <p:cNvCxnSpPr>
            <a:cxnSpLocks/>
          </p:cNvCxnSpPr>
          <p:nvPr/>
        </p:nvCxnSpPr>
        <p:spPr>
          <a:xfrm flipV="1">
            <a:off x="1698172" y="1282536"/>
            <a:ext cx="1480457" cy="1395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959B84F-BA08-4047-89CC-BA1637953634}"/>
              </a:ext>
            </a:extLst>
          </p:cNvPr>
          <p:cNvCxnSpPr>
            <a:cxnSpLocks/>
          </p:cNvCxnSpPr>
          <p:nvPr/>
        </p:nvCxnSpPr>
        <p:spPr>
          <a:xfrm flipV="1">
            <a:off x="1698172" y="1324059"/>
            <a:ext cx="2500745" cy="2349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FD35F81-6004-B045-A734-573D99251982}"/>
              </a:ext>
            </a:extLst>
          </p:cNvPr>
          <p:cNvCxnSpPr>
            <a:cxnSpLocks/>
          </p:cNvCxnSpPr>
          <p:nvPr/>
        </p:nvCxnSpPr>
        <p:spPr>
          <a:xfrm flipV="1">
            <a:off x="1698172" y="1282534"/>
            <a:ext cx="1992085" cy="1884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F2EC87B-7405-2C4F-A270-EEE8E1974894}"/>
              </a:ext>
            </a:extLst>
          </p:cNvPr>
          <p:cNvCxnSpPr>
            <a:cxnSpLocks/>
          </p:cNvCxnSpPr>
          <p:nvPr/>
        </p:nvCxnSpPr>
        <p:spPr>
          <a:xfrm flipV="1">
            <a:off x="4328061" y="2312928"/>
            <a:ext cx="3117767" cy="2984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7CC49C4-4867-BC4C-99C0-8AC66267B6EE}"/>
              </a:ext>
            </a:extLst>
          </p:cNvPr>
          <p:cNvCxnSpPr>
            <a:cxnSpLocks/>
            <a:endCxn id="16" idx="3"/>
          </p:cNvCxnSpPr>
          <p:nvPr/>
        </p:nvCxnSpPr>
        <p:spPr>
          <a:xfrm>
            <a:off x="6139543" y="3570514"/>
            <a:ext cx="1416132" cy="135862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76D5435-6C30-3B4D-96C9-139BED97D857}"/>
              </a:ext>
            </a:extLst>
          </p:cNvPr>
          <p:cNvSpPr txBox="1"/>
          <p:nvPr/>
        </p:nvSpPr>
        <p:spPr>
          <a:xfrm>
            <a:off x="6455722" y="1952448"/>
            <a:ext cx="205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Wavefront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0DA3221-2EC1-FC47-867E-685EE8BBB8F3}"/>
                  </a:ext>
                </a:extLst>
              </p:cNvPr>
              <p:cNvSpPr txBox="1"/>
              <p:nvPr/>
            </p:nvSpPr>
            <p:spPr>
              <a:xfrm>
                <a:off x="6760508" y="3852187"/>
                <a:ext cx="8306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𝑑𝑠𝑖𝑛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0DA3221-2EC1-FC47-867E-685EE8BBB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0508" y="3852187"/>
                <a:ext cx="830677" cy="276999"/>
              </a:xfrm>
              <a:prstGeom prst="rect">
                <a:avLst/>
              </a:prstGeom>
              <a:blipFill>
                <a:blip r:embed="rId3"/>
                <a:stretch>
                  <a:fillRect l="-6061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Arc 42">
            <a:extLst>
              <a:ext uri="{FF2B5EF4-FFF2-40B4-BE49-F238E27FC236}">
                <a16:creationId xmlns:a16="http://schemas.microsoft.com/office/drawing/2014/main" id="{A5C9C6B9-1E04-934F-94E2-B5BA6C57ED69}"/>
              </a:ext>
            </a:extLst>
          </p:cNvPr>
          <p:cNvSpPr/>
          <p:nvPr/>
        </p:nvSpPr>
        <p:spPr>
          <a:xfrm>
            <a:off x="4820143" y="4545073"/>
            <a:ext cx="620981" cy="647414"/>
          </a:xfrm>
          <a:prstGeom prst="arc">
            <a:avLst>
              <a:gd name="adj1" fmla="val 16200000"/>
              <a:gd name="adj2" fmla="val 721703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0A53803-88F3-7349-8C74-F98E34FC2ED5}"/>
                  </a:ext>
                </a:extLst>
              </p:cNvPr>
              <p:cNvSpPr txBox="1"/>
              <p:nvPr/>
            </p:nvSpPr>
            <p:spPr>
              <a:xfrm>
                <a:off x="5441885" y="4521491"/>
                <a:ext cx="189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0A53803-88F3-7349-8C74-F98E34FC2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885" y="4521491"/>
                <a:ext cx="189474" cy="276999"/>
              </a:xfrm>
              <a:prstGeom prst="rect">
                <a:avLst/>
              </a:prstGeom>
              <a:blipFill>
                <a:blip r:embed="rId4"/>
                <a:stretch>
                  <a:fillRect l="-25000" r="-18750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D0331AC-7A59-A547-9B5F-CB4773F6FEB1}"/>
              </a:ext>
            </a:extLst>
          </p:cNvPr>
          <p:cNvCxnSpPr>
            <a:cxnSpLocks/>
          </p:cNvCxnSpPr>
          <p:nvPr/>
        </p:nvCxnSpPr>
        <p:spPr>
          <a:xfrm flipH="1" flipV="1">
            <a:off x="4682828" y="4908916"/>
            <a:ext cx="2872842" cy="3129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DF961A9-2270-7E48-8411-A9D07EA8D99A}"/>
              </a:ext>
            </a:extLst>
          </p:cNvPr>
          <p:cNvCxnSpPr>
            <a:cxnSpLocks/>
          </p:cNvCxnSpPr>
          <p:nvPr/>
        </p:nvCxnSpPr>
        <p:spPr>
          <a:xfrm flipH="1">
            <a:off x="4690999" y="2657725"/>
            <a:ext cx="21277" cy="224890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E29AFC4-AABC-934F-8AC1-ED7BA8AB19E7}"/>
              </a:ext>
            </a:extLst>
          </p:cNvPr>
          <p:cNvCxnSpPr>
            <a:cxnSpLocks/>
          </p:cNvCxnSpPr>
          <p:nvPr/>
        </p:nvCxnSpPr>
        <p:spPr>
          <a:xfrm>
            <a:off x="2991267" y="3211372"/>
            <a:ext cx="1690622" cy="165295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Arc 50">
            <a:extLst>
              <a:ext uri="{FF2B5EF4-FFF2-40B4-BE49-F238E27FC236}">
                <a16:creationId xmlns:a16="http://schemas.microsoft.com/office/drawing/2014/main" id="{70BB3AD4-F35C-9B49-BD77-19F1B3E30E9B}"/>
              </a:ext>
            </a:extLst>
          </p:cNvPr>
          <p:cNvSpPr/>
          <p:nvPr/>
        </p:nvSpPr>
        <p:spPr>
          <a:xfrm rot="17157761">
            <a:off x="4222040" y="4153075"/>
            <a:ext cx="620981" cy="647414"/>
          </a:xfrm>
          <a:prstGeom prst="arc">
            <a:avLst>
              <a:gd name="adj1" fmla="val 16200000"/>
              <a:gd name="adj2" fmla="val 721703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0C2A8E0-DCF5-344F-96AE-6EB3D5E298B5}"/>
                  </a:ext>
                </a:extLst>
              </p:cNvPr>
              <p:cNvSpPr txBox="1"/>
              <p:nvPr/>
            </p:nvSpPr>
            <p:spPr>
              <a:xfrm>
                <a:off x="4244969" y="3906148"/>
                <a:ext cx="189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0C2A8E0-DCF5-344F-96AE-6EB3D5E29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4969" y="3906148"/>
                <a:ext cx="189474" cy="276999"/>
              </a:xfrm>
              <a:prstGeom prst="rect">
                <a:avLst/>
              </a:prstGeom>
              <a:blipFill>
                <a:blip r:embed="rId5"/>
                <a:stretch>
                  <a:fillRect l="-26667" r="-2666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D454F54-204C-4D4C-8216-18F38F64A44D}"/>
              </a:ext>
            </a:extLst>
          </p:cNvPr>
          <p:cNvCxnSpPr>
            <a:cxnSpLocks/>
          </p:cNvCxnSpPr>
          <p:nvPr/>
        </p:nvCxnSpPr>
        <p:spPr>
          <a:xfrm flipH="1">
            <a:off x="4634217" y="3673928"/>
            <a:ext cx="15078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4F74073-04A0-614A-8FAB-97FE3F3BC8C5}"/>
              </a:ext>
            </a:extLst>
          </p:cNvPr>
          <p:cNvCxnSpPr/>
          <p:nvPr/>
        </p:nvCxnSpPr>
        <p:spPr>
          <a:xfrm flipV="1">
            <a:off x="6149703" y="4855124"/>
            <a:ext cx="0" cy="1669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A7E501B-15E1-934A-AB64-4F2EC8C6377D}"/>
              </a:ext>
            </a:extLst>
          </p:cNvPr>
          <p:cNvCxnSpPr>
            <a:cxnSpLocks/>
          </p:cNvCxnSpPr>
          <p:nvPr/>
        </p:nvCxnSpPr>
        <p:spPr>
          <a:xfrm flipV="1">
            <a:off x="3564910" y="3794667"/>
            <a:ext cx="116603" cy="1082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EF13EA4-D7E8-FE4E-AAE8-E283D306123B}"/>
              </a:ext>
            </a:extLst>
          </p:cNvPr>
          <p:cNvCxnSpPr>
            <a:cxnSpLocks/>
          </p:cNvCxnSpPr>
          <p:nvPr/>
        </p:nvCxnSpPr>
        <p:spPr>
          <a:xfrm flipV="1">
            <a:off x="3615043" y="3836277"/>
            <a:ext cx="116603" cy="1082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86BF2A4-7091-4B44-B779-5C9C7F2FAFA9}"/>
              </a:ext>
            </a:extLst>
          </p:cNvPr>
          <p:cNvCxnSpPr>
            <a:cxnSpLocks/>
          </p:cNvCxnSpPr>
          <p:nvPr/>
        </p:nvCxnSpPr>
        <p:spPr>
          <a:xfrm flipH="1" flipV="1">
            <a:off x="5521305" y="4031788"/>
            <a:ext cx="123536" cy="1431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ED636CC-08AC-1241-A333-4A7D9CE20C5B}"/>
              </a:ext>
            </a:extLst>
          </p:cNvPr>
          <p:cNvCxnSpPr>
            <a:cxnSpLocks/>
          </p:cNvCxnSpPr>
          <p:nvPr/>
        </p:nvCxnSpPr>
        <p:spPr>
          <a:xfrm flipH="1" flipV="1">
            <a:off x="5572370" y="3988516"/>
            <a:ext cx="123536" cy="1431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D19CA80-8289-8248-A037-F2750023EAA8}"/>
                  </a:ext>
                </a:extLst>
              </p:cNvPr>
              <p:cNvSpPr txBox="1"/>
              <p:nvPr/>
            </p:nvSpPr>
            <p:spPr>
              <a:xfrm>
                <a:off x="140912" y="4360294"/>
                <a:ext cx="3714450" cy="2015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Because both TX and RX are displaced the phase change should be close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𝑝h𝑎𝑠𝑒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𝑘𝑑𝑠𝑖𝑛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. The spatial frequency is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𝑠𝑝𝑎𝑡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𝑃h𝑎𝑠𝑒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. Therefore,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𝑠𝑝𝑎𝑡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D19CA80-8289-8248-A037-F2750023E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12" y="4360294"/>
                <a:ext cx="3714450" cy="2015167"/>
              </a:xfrm>
              <a:prstGeom prst="rect">
                <a:avLst/>
              </a:prstGeom>
              <a:blipFill>
                <a:blip r:embed="rId6"/>
                <a:stretch>
                  <a:fillRect l="-1365" t="-1250" r="-2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1372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8F4531-7B21-454B-B6E4-B835DD611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3831-B998-4F9A-B0BB-9CE5946277B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F8EB465-10D4-C545-8EE2-12F040943A42}"/>
              </a:ext>
            </a:extLst>
          </p:cNvPr>
          <p:cNvSpPr txBox="1">
            <a:spLocks/>
          </p:cNvSpPr>
          <p:nvPr/>
        </p:nvSpPr>
        <p:spPr>
          <a:xfrm>
            <a:off x="685893" y="169301"/>
            <a:ext cx="8458107" cy="6683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bg1"/>
                </a:solidFill>
                <a:latin typeface="Cambria" pitchFamily="18" charset="0"/>
              </a:rPr>
              <a:t>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E636B49-D0A3-9343-99A3-A9248BD9BF85}"/>
                  </a:ext>
                </a:extLst>
              </p:cNvPr>
              <p:cNvSpPr txBox="1"/>
              <p:nvPr/>
            </p:nvSpPr>
            <p:spPr>
              <a:xfrm>
                <a:off x="685893" y="1422400"/>
                <a:ext cx="7979136" cy="21683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Record and Store Data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Select data at 1 frequency (due to FMCW there will be frequency ambiguity)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Use Harmonic Retrieval to Calculate the Normalized Frequency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[0, 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) of the Signal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Calculate true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𝑠𝑝𝑎𝑡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𝑛𝑜𝑟𝑚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𝑠𝑝𝑎𝑡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𝑠𝑎𝑚𝑝𝑙𝑖𝑛𝑔</m:t>
                        </m:r>
                      </m:sub>
                    </m:sSub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𝑠𝑝𝑎𝑡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𝑠𝑎𝑚𝑝𝑙𝑖𝑛𝑔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den>
                    </m:f>
                  </m:oMath>
                </a14:m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Calculate Angle by solving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𝑠𝑝𝑎𝑡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𝑘𝑠𝑖𝑛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E636B49-D0A3-9343-99A3-A9248BD9B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93" y="1422400"/>
                <a:ext cx="7979136" cy="2168351"/>
              </a:xfrm>
              <a:prstGeom prst="rect">
                <a:avLst/>
              </a:prstGeom>
              <a:blipFill>
                <a:blip r:embed="rId2"/>
                <a:stretch>
                  <a:fillRect l="-795"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56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C9BC7C-BD05-3D4C-B03E-D46C89D78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3831-B998-4F9A-B0BB-9CE5946277B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5308359-8A61-0140-8200-55AE8E347BDF}"/>
              </a:ext>
            </a:extLst>
          </p:cNvPr>
          <p:cNvSpPr txBox="1">
            <a:spLocks/>
          </p:cNvSpPr>
          <p:nvPr/>
        </p:nvSpPr>
        <p:spPr>
          <a:xfrm>
            <a:off x="685893" y="169301"/>
            <a:ext cx="8458107" cy="6683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bg1"/>
                </a:solidFill>
                <a:latin typeface="Cambria" pitchFamily="18" charset="0"/>
              </a:rPr>
              <a:t>Simulated Results</a:t>
            </a:r>
          </a:p>
        </p:txBody>
      </p:sp>
    </p:spTree>
    <p:extLst>
      <p:ext uri="{BB962C8B-B14F-4D97-AF65-F5344CB8AC3E}">
        <p14:creationId xmlns:p14="http://schemas.microsoft.com/office/powerpoint/2010/main" val="1406866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62EA60-8CDC-AF40-A553-D07062CAE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3831-B998-4F9A-B0BB-9CE5946277B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33BD5FA-92A7-A842-95D3-930A3555F1C5}"/>
              </a:ext>
            </a:extLst>
          </p:cNvPr>
          <p:cNvSpPr txBox="1">
            <a:spLocks/>
          </p:cNvSpPr>
          <p:nvPr/>
        </p:nvSpPr>
        <p:spPr>
          <a:xfrm>
            <a:off x="685893" y="169301"/>
            <a:ext cx="8458107" cy="6683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bg1"/>
                </a:solidFill>
                <a:latin typeface="Cambria" pitchFamily="18" charset="0"/>
              </a:rPr>
              <a:t>3 Cylinder Tests (Measure 47)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6160C2-796E-FF46-A326-DDB06FC20BD3}"/>
              </a:ext>
            </a:extLst>
          </p:cNvPr>
          <p:cNvSpPr txBox="1"/>
          <p:nvPr/>
        </p:nvSpPr>
        <p:spPr>
          <a:xfrm>
            <a:off x="6144238" y="3319272"/>
            <a:ext cx="621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D345A2-45B7-914A-96FD-AE05D3961D41}"/>
              </a:ext>
            </a:extLst>
          </p:cNvPr>
          <p:cNvSpPr txBox="1"/>
          <p:nvPr/>
        </p:nvSpPr>
        <p:spPr>
          <a:xfrm>
            <a:off x="6766030" y="3319271"/>
            <a:ext cx="621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2C08AF-E685-1C41-A269-EE5E2B149B40}"/>
              </a:ext>
            </a:extLst>
          </p:cNvPr>
          <p:cNvSpPr txBox="1"/>
          <p:nvPr/>
        </p:nvSpPr>
        <p:spPr>
          <a:xfrm>
            <a:off x="7262854" y="3319271"/>
            <a:ext cx="621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5</a:t>
            </a:r>
          </a:p>
        </p:txBody>
      </p:sp>
      <p:pic>
        <p:nvPicPr>
          <p:cNvPr id="7" name="Picture 6" descr="A picture containing indoor, worktable&#10;&#10;Description automatically generated">
            <a:extLst>
              <a:ext uri="{FF2B5EF4-FFF2-40B4-BE49-F238E27FC236}">
                <a16:creationId xmlns:a16="http://schemas.microsoft.com/office/drawing/2014/main" id="{3ED3C813-168F-1642-87AA-9054DDB02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477673" y="1887631"/>
            <a:ext cx="5048812" cy="3786609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B89007D5-A8DC-8649-8B29-54D40DF2B7E4}"/>
              </a:ext>
            </a:extLst>
          </p:cNvPr>
          <p:cNvSpPr/>
          <p:nvPr/>
        </p:nvSpPr>
        <p:spPr>
          <a:xfrm>
            <a:off x="7076926" y="1498238"/>
            <a:ext cx="310896" cy="3048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5DB9B89-AA70-3B4C-A1B7-51BD232E6C00}"/>
              </a:ext>
            </a:extLst>
          </p:cNvPr>
          <p:cNvSpPr/>
          <p:nvPr/>
        </p:nvSpPr>
        <p:spPr>
          <a:xfrm>
            <a:off x="7766039" y="2525010"/>
            <a:ext cx="310896" cy="3048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BFC591D-798E-8340-BB37-78B32C00674E}"/>
              </a:ext>
            </a:extLst>
          </p:cNvPr>
          <p:cNvSpPr/>
          <p:nvPr/>
        </p:nvSpPr>
        <p:spPr>
          <a:xfrm>
            <a:off x="5445998" y="2117194"/>
            <a:ext cx="310896" cy="3048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CE7BF85-8608-594E-A468-2D7039C2FBB8}"/>
              </a:ext>
            </a:extLst>
          </p:cNvPr>
          <p:cNvSpPr/>
          <p:nvPr/>
        </p:nvSpPr>
        <p:spPr>
          <a:xfrm rot="10800000">
            <a:off x="6860783" y="3521587"/>
            <a:ext cx="307318" cy="226403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7D9DF9-BF6D-054F-AE15-39AB24AC3594}"/>
              </a:ext>
            </a:extLst>
          </p:cNvPr>
          <p:cNvSpPr txBox="1"/>
          <p:nvPr/>
        </p:nvSpPr>
        <p:spPr>
          <a:xfrm>
            <a:off x="6387813" y="3747990"/>
            <a:ext cx="1378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Transceiver</a:t>
            </a:r>
          </a:p>
        </p:txBody>
      </p:sp>
      <p:graphicFrame>
        <p:nvGraphicFramePr>
          <p:cNvPr id="13" name="Table 11">
            <a:extLst>
              <a:ext uri="{FF2B5EF4-FFF2-40B4-BE49-F238E27FC236}">
                <a16:creationId xmlns:a16="http://schemas.microsoft.com/office/drawing/2014/main" id="{3E0992E0-48A7-5E4F-960F-A03B4A098E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359701"/>
              </p:ext>
            </p:extLst>
          </p:nvPr>
        </p:nvGraphicFramePr>
        <p:xfrm>
          <a:off x="4169664" y="4821983"/>
          <a:ext cx="444371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544">
                  <a:extLst>
                    <a:ext uri="{9D8B030D-6E8A-4147-A177-3AD203B41FA5}">
                      <a16:colId xmlns:a16="http://schemas.microsoft.com/office/drawing/2014/main" val="2922807792"/>
                    </a:ext>
                  </a:extLst>
                </a:gridCol>
                <a:gridCol w="1725676">
                  <a:extLst>
                    <a:ext uri="{9D8B030D-6E8A-4147-A177-3AD203B41FA5}">
                      <a16:colId xmlns:a16="http://schemas.microsoft.com/office/drawing/2014/main" val="3531375786"/>
                    </a:ext>
                  </a:extLst>
                </a:gridCol>
                <a:gridCol w="1413495">
                  <a:extLst>
                    <a:ext uri="{9D8B030D-6E8A-4147-A177-3AD203B41FA5}">
                      <a16:colId xmlns:a16="http://schemas.microsoft.com/office/drawing/2014/main" val="25664097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Cylinder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 (</a:t>
                      </a:r>
                      <a:r>
                        <a:rPr lang="en-US" dirty="0" err="1"/>
                        <a:t>x,z</a:t>
                      </a:r>
                      <a:r>
                        <a:rPr lang="en-US" dirty="0"/>
                        <a:t>)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493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0.30 ,1.22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1.25m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276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0.61, 0.61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625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-0.91, 0.91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1.29m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308995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A55719B-2B80-6243-8973-504417BDEB6D}"/>
              </a:ext>
            </a:extLst>
          </p:cNvPr>
          <p:cNvCxnSpPr>
            <a:stCxn id="11" idx="3"/>
          </p:cNvCxnSpPr>
          <p:nvPr/>
        </p:nvCxnSpPr>
        <p:spPr>
          <a:xfrm flipH="1" flipV="1">
            <a:off x="7010400" y="3110010"/>
            <a:ext cx="4042" cy="4115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9FD06A3-0D8D-EA47-AF5D-20DF8E816375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7014442" y="3521587"/>
            <a:ext cx="3733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EE42C75-0F14-F943-9010-682E80F982F8}"/>
                  </a:ext>
                </a:extLst>
              </p:cNvPr>
              <p:cNvSpPr txBox="1"/>
              <p:nvPr/>
            </p:nvSpPr>
            <p:spPr>
              <a:xfrm>
                <a:off x="7247614" y="3320704"/>
                <a:ext cx="554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EE42C75-0F14-F943-9010-682E80F98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7614" y="3320704"/>
                <a:ext cx="55420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834A729-35B5-AD4B-81AA-B35FCCA2FABA}"/>
                  </a:ext>
                </a:extLst>
              </p:cNvPr>
              <p:cNvSpPr txBox="1"/>
              <p:nvPr/>
            </p:nvSpPr>
            <p:spPr>
              <a:xfrm>
                <a:off x="6744429" y="2812143"/>
                <a:ext cx="554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834A729-35B5-AD4B-81AA-B35FCCA2F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429" y="2812143"/>
                <a:ext cx="55420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6927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B024D4-13FE-2244-8F6D-4F4CB02FD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3831-B998-4F9A-B0BB-9CE5946277BC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CA087ADC-25A0-CF40-BF0E-8711FDC1B6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5893" y="169301"/>
                <a:ext cx="8458107" cy="668337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400" b="1" dirty="0">
                    <a:solidFill>
                      <a:schemeClr val="bg1"/>
                    </a:solidFill>
                    <a:latin typeface="Cambria" pitchFamily="18" charset="0"/>
                  </a:rPr>
                  <a:t>Max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>
                    <a:solidFill>
                      <a:schemeClr val="bg1"/>
                    </a:solidFill>
                    <a:latin typeface="Cambria" pitchFamily="18" charset="0"/>
                  </a:rPr>
                  <a:t>Frequency 3 Cylinder Test (Measure 47)</a:t>
                </a:r>
              </a:p>
            </p:txBody>
          </p:sp>
        </mc:Choice>
        <mc:Fallback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CA087ADC-25A0-CF40-BF0E-8711FDC1B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93" y="169301"/>
                <a:ext cx="8458107" cy="6683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11">
                <a:extLst>
                  <a:ext uri="{FF2B5EF4-FFF2-40B4-BE49-F238E27FC236}">
                    <a16:creationId xmlns:a16="http://schemas.microsoft.com/office/drawing/2014/main" id="{CFA677FF-43A3-A749-9FE7-E9C6176CC79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02815540"/>
                  </p:ext>
                </p:extLst>
              </p:nvPr>
            </p:nvGraphicFramePr>
            <p:xfrm>
              <a:off x="114576" y="976867"/>
              <a:ext cx="8135963" cy="254489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1255">
                      <a:extLst>
                        <a:ext uri="{9D8B030D-6E8A-4147-A177-3AD203B41FA5}">
                          <a16:colId xmlns:a16="http://schemas.microsoft.com/office/drawing/2014/main" val="2922807792"/>
                        </a:ext>
                      </a:extLst>
                    </a:gridCol>
                    <a:gridCol w="1263362">
                      <a:extLst>
                        <a:ext uri="{9D8B030D-6E8A-4147-A177-3AD203B41FA5}">
                          <a16:colId xmlns:a16="http://schemas.microsoft.com/office/drawing/2014/main" val="3531375786"/>
                        </a:ext>
                      </a:extLst>
                    </a:gridCol>
                    <a:gridCol w="877930">
                      <a:extLst>
                        <a:ext uri="{9D8B030D-6E8A-4147-A177-3AD203B41FA5}">
                          <a16:colId xmlns:a16="http://schemas.microsoft.com/office/drawing/2014/main" val="2566409727"/>
                        </a:ext>
                      </a:extLst>
                    </a:gridCol>
                    <a:gridCol w="984994">
                      <a:extLst>
                        <a:ext uri="{9D8B030D-6E8A-4147-A177-3AD203B41FA5}">
                          <a16:colId xmlns:a16="http://schemas.microsoft.com/office/drawing/2014/main" val="2322797383"/>
                        </a:ext>
                      </a:extLst>
                    </a:gridCol>
                    <a:gridCol w="2039211">
                      <a:extLst>
                        <a:ext uri="{9D8B030D-6E8A-4147-A177-3AD203B41FA5}">
                          <a16:colId xmlns:a16="http://schemas.microsoft.com/office/drawing/2014/main" val="3134128034"/>
                        </a:ext>
                      </a:extLst>
                    </a:gridCol>
                    <a:gridCol w="2039211">
                      <a:extLst>
                        <a:ext uri="{9D8B030D-6E8A-4147-A177-3AD203B41FA5}">
                          <a16:colId xmlns:a16="http://schemas.microsoft.com/office/drawing/2014/main" val="2203957759"/>
                        </a:ext>
                      </a:extLst>
                    </a:gridCol>
                  </a:tblGrid>
                  <a:tr h="66426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Cylinder #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Location (</a:t>
                          </a:r>
                          <a:r>
                            <a:rPr lang="en-US" dirty="0" err="1"/>
                            <a:t>x,z</a:t>
                          </a:r>
                          <a:r>
                            <a:rPr lang="en-US" dirty="0"/>
                            <a:t>) 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Range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Angle</a:t>
                          </a:r>
                          <a14:m>
                            <m:oMath xmlns:m="http://schemas.openxmlformats.org/officeDocument/2006/math">
                              <m:r>
                                <a:rPr lang="en-US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𝒔𝒑𝒂</m:t>
                                    </m:r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𝟔𝟏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𝑮𝑯𝒛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𝒄𝒐𝒔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</m:d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𝒔𝒑𝒂</m:t>
                                    </m:r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5493109"/>
                      </a:ext>
                    </a:extLst>
                  </a:tr>
                  <a:tr h="66426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0.30 ,1.22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1.25m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-13.815°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-19.315 GHz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15.53 mm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63276343"/>
                      </a:ext>
                    </a:extLst>
                  </a:tr>
                  <a:tr h="551654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0.61, 0.61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0.86m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-45°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-32.045Ghz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9.361 mm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9625884"/>
                      </a:ext>
                    </a:extLst>
                  </a:tr>
                  <a:tr h="66426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-0.91, 0.91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1.29m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45°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-32.045 GHz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9.361 mm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230899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11">
                <a:extLst>
                  <a:ext uri="{FF2B5EF4-FFF2-40B4-BE49-F238E27FC236}">
                    <a16:creationId xmlns:a16="http://schemas.microsoft.com/office/drawing/2014/main" id="{CFA677FF-43A3-A749-9FE7-E9C6176CC79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02815540"/>
                  </p:ext>
                </p:extLst>
              </p:nvPr>
            </p:nvGraphicFramePr>
            <p:xfrm>
              <a:off x="114576" y="976867"/>
              <a:ext cx="8135963" cy="254489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1255">
                      <a:extLst>
                        <a:ext uri="{9D8B030D-6E8A-4147-A177-3AD203B41FA5}">
                          <a16:colId xmlns:a16="http://schemas.microsoft.com/office/drawing/2014/main" val="2922807792"/>
                        </a:ext>
                      </a:extLst>
                    </a:gridCol>
                    <a:gridCol w="1263362">
                      <a:extLst>
                        <a:ext uri="{9D8B030D-6E8A-4147-A177-3AD203B41FA5}">
                          <a16:colId xmlns:a16="http://schemas.microsoft.com/office/drawing/2014/main" val="3531375786"/>
                        </a:ext>
                      </a:extLst>
                    </a:gridCol>
                    <a:gridCol w="877930">
                      <a:extLst>
                        <a:ext uri="{9D8B030D-6E8A-4147-A177-3AD203B41FA5}">
                          <a16:colId xmlns:a16="http://schemas.microsoft.com/office/drawing/2014/main" val="2566409727"/>
                        </a:ext>
                      </a:extLst>
                    </a:gridCol>
                    <a:gridCol w="984994">
                      <a:extLst>
                        <a:ext uri="{9D8B030D-6E8A-4147-A177-3AD203B41FA5}">
                          <a16:colId xmlns:a16="http://schemas.microsoft.com/office/drawing/2014/main" val="2322797383"/>
                        </a:ext>
                      </a:extLst>
                    </a:gridCol>
                    <a:gridCol w="2039211">
                      <a:extLst>
                        <a:ext uri="{9D8B030D-6E8A-4147-A177-3AD203B41FA5}">
                          <a16:colId xmlns:a16="http://schemas.microsoft.com/office/drawing/2014/main" val="3134128034"/>
                        </a:ext>
                      </a:extLst>
                    </a:gridCol>
                    <a:gridCol w="2039211">
                      <a:extLst>
                        <a:ext uri="{9D8B030D-6E8A-4147-A177-3AD203B41FA5}">
                          <a16:colId xmlns:a16="http://schemas.microsoft.com/office/drawing/2014/main" val="2203957759"/>
                        </a:ext>
                      </a:extLst>
                    </a:gridCol>
                  </a:tblGrid>
                  <a:tr h="664718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Cylinder #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Location (</a:t>
                          </a:r>
                          <a:r>
                            <a:rPr lang="en-US" dirty="0" err="1"/>
                            <a:t>x,z</a:t>
                          </a:r>
                          <a:r>
                            <a:rPr lang="en-US" dirty="0"/>
                            <a:t>) 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Range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11538" t="-3774" r="-414103" b="-2830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625" t="-3774" r="-101875" b="-2830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8758" t="-3774" r="-1242" b="-2830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5493109"/>
                      </a:ext>
                    </a:extLst>
                  </a:tr>
                  <a:tr h="66426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0.30 ,1.22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1.25m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-13.815°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-19.315 GHz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15.53 mm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63276343"/>
                      </a:ext>
                    </a:extLst>
                  </a:tr>
                  <a:tr h="551654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0.61, 0.61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0.86m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-45°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-32.045Ghz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9.361 mm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9625884"/>
                      </a:ext>
                    </a:extLst>
                  </a:tr>
                  <a:tr h="66426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-0.91, 0.91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1.29m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45°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-32.045 GHz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9.361 mm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230899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D7366C9-B5FF-CE4C-AA1A-EC74E0E1E235}"/>
                  </a:ext>
                </a:extLst>
              </p:cNvPr>
              <p:cNvSpPr txBox="1"/>
              <p:nvPr/>
            </p:nvSpPr>
            <p:spPr>
              <a:xfrm>
                <a:off x="342077" y="4086270"/>
                <a:ext cx="3840480" cy="13150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Consider the measurement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=61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𝐺𝐻𝑧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=4.92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𝑚𝑚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Spatial Sampling Required is about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9.361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=4.68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𝑚𝑚</m:t>
                    </m:r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D7366C9-B5FF-CE4C-AA1A-EC74E0E1E2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77" y="4086270"/>
                <a:ext cx="3840480" cy="1315040"/>
              </a:xfrm>
              <a:prstGeom prst="rect">
                <a:avLst/>
              </a:prstGeom>
              <a:blipFill>
                <a:blip r:embed="rId4"/>
                <a:stretch>
                  <a:fillRect l="-658" t="-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riangle 5">
            <a:extLst>
              <a:ext uri="{FF2B5EF4-FFF2-40B4-BE49-F238E27FC236}">
                <a16:creationId xmlns:a16="http://schemas.microsoft.com/office/drawing/2014/main" id="{B48C3E9E-1300-3C4E-88BA-26B82202B97E}"/>
              </a:ext>
            </a:extLst>
          </p:cNvPr>
          <p:cNvSpPr/>
          <p:nvPr/>
        </p:nvSpPr>
        <p:spPr>
          <a:xfrm rot="10800000">
            <a:off x="6033435" y="6214332"/>
            <a:ext cx="391886" cy="368135"/>
          </a:xfrm>
          <a:prstGeom prst="triangl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A8AEA28D-5566-2D47-8429-9AB36E4FEF43}"/>
              </a:ext>
            </a:extLst>
          </p:cNvPr>
          <p:cNvSpPr/>
          <p:nvPr/>
        </p:nvSpPr>
        <p:spPr>
          <a:xfrm rot="10800000">
            <a:off x="6755851" y="6214332"/>
            <a:ext cx="391886" cy="36813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6F6BB0-D11A-3240-8413-CF21BE8918B9}"/>
              </a:ext>
            </a:extLst>
          </p:cNvPr>
          <p:cNvSpPr txBox="1"/>
          <p:nvPr/>
        </p:nvSpPr>
        <p:spPr>
          <a:xfrm>
            <a:off x="5712801" y="6724971"/>
            <a:ext cx="1043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TX1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A7953B-2071-5D47-978F-642A827CCF9E}"/>
              </a:ext>
            </a:extLst>
          </p:cNvPr>
          <p:cNvSpPr txBox="1"/>
          <p:nvPr/>
        </p:nvSpPr>
        <p:spPr>
          <a:xfrm>
            <a:off x="6476285" y="6724971"/>
            <a:ext cx="1043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RX1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7988697-EA97-0245-9948-E88E1E73184E}"/>
              </a:ext>
            </a:extLst>
          </p:cNvPr>
          <p:cNvCxnSpPr>
            <a:cxnSpLocks/>
          </p:cNvCxnSpPr>
          <p:nvPr/>
        </p:nvCxnSpPr>
        <p:spPr>
          <a:xfrm flipV="1">
            <a:off x="5897364" y="3598125"/>
            <a:ext cx="3117767" cy="2984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7F293E5-4CC1-694D-9195-346019E774BB}"/>
              </a:ext>
            </a:extLst>
          </p:cNvPr>
          <p:cNvCxnSpPr>
            <a:cxnSpLocks/>
          </p:cNvCxnSpPr>
          <p:nvPr/>
        </p:nvCxnSpPr>
        <p:spPr>
          <a:xfrm>
            <a:off x="6260302" y="5018629"/>
            <a:ext cx="1" cy="117319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602334F-3B78-9642-85E5-C18C27D51D9D}"/>
              </a:ext>
            </a:extLst>
          </p:cNvPr>
          <p:cNvCxnSpPr>
            <a:cxnSpLocks/>
          </p:cNvCxnSpPr>
          <p:nvPr/>
        </p:nvCxnSpPr>
        <p:spPr>
          <a:xfrm>
            <a:off x="5373445" y="5374437"/>
            <a:ext cx="877747" cy="77508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Arc 12">
            <a:extLst>
              <a:ext uri="{FF2B5EF4-FFF2-40B4-BE49-F238E27FC236}">
                <a16:creationId xmlns:a16="http://schemas.microsoft.com/office/drawing/2014/main" id="{0E148461-765D-0C40-AD13-BF4D8DD1254E}"/>
              </a:ext>
            </a:extLst>
          </p:cNvPr>
          <p:cNvSpPr/>
          <p:nvPr/>
        </p:nvSpPr>
        <p:spPr>
          <a:xfrm rot="17157761">
            <a:off x="5791343" y="5438272"/>
            <a:ext cx="620981" cy="647414"/>
          </a:xfrm>
          <a:prstGeom prst="arc">
            <a:avLst>
              <a:gd name="adj1" fmla="val 16200000"/>
              <a:gd name="adj2" fmla="val 721703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3C50C3A-B073-8144-A58F-6485671E4B21}"/>
                  </a:ext>
                </a:extLst>
              </p:cNvPr>
              <p:cNvSpPr txBox="1"/>
              <p:nvPr/>
            </p:nvSpPr>
            <p:spPr>
              <a:xfrm>
                <a:off x="5814272" y="5191345"/>
                <a:ext cx="189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3C50C3A-B073-8144-A58F-6485671E4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272" y="5191345"/>
                <a:ext cx="189474" cy="276999"/>
              </a:xfrm>
              <a:prstGeom prst="rect">
                <a:avLst/>
              </a:prstGeom>
              <a:blipFill>
                <a:blip r:embed="rId5"/>
                <a:stretch>
                  <a:fillRect l="-25000" r="-25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E56F1A6A-347C-B645-BC97-B08AB5739E05}"/>
              </a:ext>
            </a:extLst>
          </p:cNvPr>
          <p:cNvSpPr txBox="1"/>
          <p:nvPr/>
        </p:nvSpPr>
        <p:spPr>
          <a:xfrm rot="18958686">
            <a:off x="7296563" y="4344512"/>
            <a:ext cx="205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Wavefront</a:t>
            </a:r>
          </a:p>
        </p:txBody>
      </p:sp>
      <p:sp>
        <p:nvSpPr>
          <p:cNvPr id="18" name="Explosion 1 17">
            <a:extLst>
              <a:ext uri="{FF2B5EF4-FFF2-40B4-BE49-F238E27FC236}">
                <a16:creationId xmlns:a16="http://schemas.microsoft.com/office/drawing/2014/main" id="{08AF80B2-AA20-DE4A-9DA2-F88F89FC39AC}"/>
              </a:ext>
            </a:extLst>
          </p:cNvPr>
          <p:cNvSpPr/>
          <p:nvPr/>
        </p:nvSpPr>
        <p:spPr>
          <a:xfrm>
            <a:off x="4942717" y="4828057"/>
            <a:ext cx="348343" cy="546380"/>
          </a:xfrm>
          <a:prstGeom prst="irregularSeal1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CF6DB14-5091-914D-9A1A-41651A6BBE19}"/>
              </a:ext>
            </a:extLst>
          </p:cNvPr>
          <p:cNvCxnSpPr/>
          <p:nvPr/>
        </p:nvCxnSpPr>
        <p:spPr>
          <a:xfrm flipH="1" flipV="1">
            <a:off x="6557349" y="5802754"/>
            <a:ext cx="4042" cy="4115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4D897C2-93FA-6C4F-8FB2-0B3DE2ACBEF6}"/>
              </a:ext>
            </a:extLst>
          </p:cNvPr>
          <p:cNvCxnSpPr>
            <a:cxnSpLocks/>
          </p:cNvCxnSpPr>
          <p:nvPr/>
        </p:nvCxnSpPr>
        <p:spPr>
          <a:xfrm>
            <a:off x="6561391" y="6214331"/>
            <a:ext cx="3733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3237478-3614-294E-8E56-C1E09BD6F5CC}"/>
                  </a:ext>
                </a:extLst>
              </p:cNvPr>
              <p:cNvSpPr txBox="1"/>
              <p:nvPr/>
            </p:nvSpPr>
            <p:spPr>
              <a:xfrm>
                <a:off x="6794563" y="6013448"/>
                <a:ext cx="554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3237478-3614-294E-8E56-C1E09BD6F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563" y="6013448"/>
                <a:ext cx="55420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6235599-EF01-D147-877A-D4AACDFA0496}"/>
                  </a:ext>
                </a:extLst>
              </p:cNvPr>
              <p:cNvSpPr txBox="1"/>
              <p:nvPr/>
            </p:nvSpPr>
            <p:spPr>
              <a:xfrm>
                <a:off x="6291378" y="5504887"/>
                <a:ext cx="554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6235599-EF01-D147-877A-D4AACDFA0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1378" y="5504887"/>
                <a:ext cx="55420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Arc 22">
            <a:extLst>
              <a:ext uri="{FF2B5EF4-FFF2-40B4-BE49-F238E27FC236}">
                <a16:creationId xmlns:a16="http://schemas.microsoft.com/office/drawing/2014/main" id="{58E847D4-8FB0-C84F-A4A5-CFCFBF5CC345}"/>
              </a:ext>
            </a:extLst>
          </p:cNvPr>
          <p:cNvSpPr/>
          <p:nvPr/>
        </p:nvSpPr>
        <p:spPr>
          <a:xfrm>
            <a:off x="6312378" y="5846395"/>
            <a:ext cx="620981" cy="647414"/>
          </a:xfrm>
          <a:prstGeom prst="arc">
            <a:avLst>
              <a:gd name="adj1" fmla="val 16200000"/>
              <a:gd name="adj2" fmla="val 721703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1DE32F9-D7D6-0D42-A2DB-A530091E9FA2}"/>
                  </a:ext>
                </a:extLst>
              </p:cNvPr>
              <p:cNvSpPr txBox="1"/>
              <p:nvPr/>
            </p:nvSpPr>
            <p:spPr>
              <a:xfrm>
                <a:off x="6934120" y="5822813"/>
                <a:ext cx="1894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1DE32F9-D7D6-0D42-A2DB-A530091E9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120" y="5822813"/>
                <a:ext cx="189474" cy="276999"/>
              </a:xfrm>
              <a:prstGeom prst="rect">
                <a:avLst/>
              </a:prstGeom>
              <a:blipFill>
                <a:blip r:embed="rId8"/>
                <a:stretch>
                  <a:fillRect l="-23529" r="-1764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2174A8D-1852-684A-8796-E5F8ED866E3C}"/>
              </a:ext>
            </a:extLst>
          </p:cNvPr>
          <p:cNvCxnSpPr>
            <a:cxnSpLocks/>
          </p:cNvCxnSpPr>
          <p:nvPr/>
        </p:nvCxnSpPr>
        <p:spPr>
          <a:xfrm flipH="1">
            <a:off x="6175063" y="6191827"/>
            <a:ext cx="1885242" cy="1841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535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F55B21-D6F5-3140-B1B0-5E5D2EA2B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3831-B998-4F9A-B0BB-9CE5946277B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2155E14-1500-3F4E-83DD-9F26E78C2A87}"/>
              </a:ext>
            </a:extLst>
          </p:cNvPr>
          <p:cNvSpPr txBox="1">
            <a:spLocks/>
          </p:cNvSpPr>
          <p:nvPr/>
        </p:nvSpPr>
        <p:spPr>
          <a:xfrm>
            <a:off x="685893" y="154147"/>
            <a:ext cx="8601075" cy="6683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bg1"/>
                </a:solidFill>
                <a:latin typeface="Cambria" pitchFamily="18" charset="0"/>
              </a:rPr>
              <a:t>FMCW Frequency In Accuracy From 2_4_2021</a:t>
            </a:r>
          </a:p>
          <a:p>
            <a:endParaRPr lang="en-US" sz="2400" b="1" dirty="0">
              <a:solidFill>
                <a:schemeClr val="bg1"/>
              </a:solidFill>
              <a:latin typeface="Cambria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FDFCFB7-7611-984A-8D8C-A5EF0629B3C8}"/>
                  </a:ext>
                </a:extLst>
              </p:cNvPr>
              <p:cNvSpPr txBox="1"/>
              <p:nvPr/>
            </p:nvSpPr>
            <p:spPr>
              <a:xfrm>
                <a:off x="685893" y="1280160"/>
                <a:ext cx="7994811" cy="4152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Radar Max Range: </a:t>
                </a:r>
                <a:r>
                  <a:rPr lang="en-US" dirty="0"/>
                  <a:t>2-3m</a:t>
                </a:r>
              </a:p>
              <a:p>
                <a:r>
                  <a:rPr lang="en-US" b="1" dirty="0"/>
                  <a:t>Signal Flight Time: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2∗3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=20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𝑛𝑠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b="1" dirty="0"/>
                  <a:t>Ramp Parameters:  </a:t>
                </a:r>
                <a:r>
                  <a:rPr lang="en-US" dirty="0"/>
                  <a:t>Maximum Ramp Rate = 100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𝑀𝐻𝑧</m:t>
                    </m:r>
                  </m:oMath>
                </a14:m>
                <a:r>
                  <a:rPr lang="en-US" dirty="0"/>
                  <a:t>/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endParaRPr lang="en-US" b="1" dirty="0"/>
              </a:p>
              <a:p>
                <a:r>
                  <a:rPr lang="en-US" b="1" dirty="0"/>
                  <a:t>Assume: </a:t>
                </a:r>
                <a:r>
                  <a:rPr lang="en-US" dirty="0"/>
                  <a:t>Take Current Transmitter Frequency as the frequency of the received wave. </a:t>
                </a:r>
              </a:p>
              <a:p>
                <a:r>
                  <a:rPr lang="en-US" dirty="0"/>
                  <a:t>	</a:t>
                </a:r>
                <a:r>
                  <a:rPr lang="en-US" b="1" dirty="0">
                    <a:highlight>
                      <a:srgbClr val="FFFF00"/>
                    </a:highlight>
                  </a:rPr>
                  <a:t>Max Frequency Error = </a:t>
                </a:r>
                <a14:m>
                  <m:oMath xmlns:m="http://schemas.openxmlformats.org/officeDocument/2006/math">
                    <m:r>
                      <a:rPr lang="en-US" i="1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𝑛𝑠</m:t>
                    </m:r>
                    <m:r>
                      <a:rPr lang="en-US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 ∙100</m:t>
                    </m:r>
                    <m:f>
                      <m:fPr>
                        <m:ctrlP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𝑀𝐻𝑧</m:t>
                        </m:r>
                      </m:num>
                      <m:den>
                        <m: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i="1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  <m: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𝑛𝑠</m:t>
                        </m:r>
                      </m:den>
                    </m:f>
                    <m:r>
                      <a:rPr lang="en-US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 2 </m:t>
                    </m:r>
                    <m:r>
                      <a:rPr lang="en-US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𝑀𝐻𝑧</m:t>
                    </m:r>
                    <m:r>
                      <a:rPr lang="en-US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1" dirty="0">
                  <a:highlight>
                    <a:srgbClr val="FFFF00"/>
                  </a:highlight>
                </a:endParaRPr>
              </a:p>
              <a:p>
                <a:endParaRPr lang="en-US" b="1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𝑴𝒂𝒙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𝑷𝒉𝒂𝒔𝒆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𝑬𝒓𝒓𝒐𝒓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2∗3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𝑚𝑒𝑡𝑒𝑟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3∗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𝑚𝑒𝑡𝑒𝑟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h𝑒𝑟𝑡𝑧</m:t>
                          </m:r>
                        </m:den>
                      </m:f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79. 002 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GHz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−79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GHz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Hz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𝐺𝐻𝑧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=0.39⇒360∗0.39=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𝟏𝟒𝟎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FDFCFB7-7611-984A-8D8C-A5EF0629B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93" y="1280160"/>
                <a:ext cx="7994811" cy="4152483"/>
              </a:xfrm>
              <a:prstGeom prst="rect">
                <a:avLst/>
              </a:prstGeom>
              <a:blipFill>
                <a:blip r:embed="rId2"/>
                <a:stretch>
                  <a:fillRect l="-794" t="-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64755625-4D7B-394B-B2B7-26AF040EC283}"/>
              </a:ext>
            </a:extLst>
          </p:cNvPr>
          <p:cNvSpPr txBox="1">
            <a:spLocks/>
          </p:cNvSpPr>
          <p:nvPr/>
        </p:nvSpPr>
        <p:spPr>
          <a:xfrm>
            <a:off x="685893" y="169301"/>
            <a:ext cx="8458107" cy="6683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b="1" dirty="0">
              <a:solidFill>
                <a:schemeClr val="bg1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233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9413E9-9E76-E34B-BF28-91E6EECEB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3831-B998-4F9A-B0BB-9CE5946277B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45625D5-9614-6F47-8077-8022381991D8}"/>
              </a:ext>
            </a:extLst>
          </p:cNvPr>
          <p:cNvSpPr txBox="1">
            <a:spLocks/>
          </p:cNvSpPr>
          <p:nvPr/>
        </p:nvSpPr>
        <p:spPr>
          <a:xfrm>
            <a:off x="542925" y="154147"/>
            <a:ext cx="8601075" cy="6683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bg1"/>
                </a:solidFill>
                <a:latin typeface="Cambria" pitchFamily="18" charset="0"/>
              </a:rPr>
              <a:t>Size of The Error Term From Feb 6 2021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7530EB4-4995-A748-A699-C5E00B7D1942}"/>
                  </a:ext>
                </a:extLst>
              </p:cNvPr>
              <p:cNvSpPr txBox="1"/>
              <p:nvPr/>
            </p:nvSpPr>
            <p:spPr>
              <a:xfrm>
                <a:off x="776307" y="1963840"/>
                <a:ext cx="2438531" cy="5186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𝑡𝑥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7530EB4-4995-A748-A699-C5E00B7D1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307" y="1963840"/>
                <a:ext cx="2438531" cy="518604"/>
              </a:xfrm>
              <a:prstGeom prst="rect">
                <a:avLst/>
              </a:prstGeom>
              <a:blipFill>
                <a:blip r:embed="rId3"/>
                <a:stretch>
                  <a:fillRect l="-1036" t="-4762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ight Brace 34">
            <a:extLst>
              <a:ext uri="{FF2B5EF4-FFF2-40B4-BE49-F238E27FC236}">
                <a16:creationId xmlns:a16="http://schemas.microsoft.com/office/drawing/2014/main" id="{64190C59-0A98-BF45-A7D4-59F1CE4F2903}"/>
              </a:ext>
            </a:extLst>
          </p:cNvPr>
          <p:cNvSpPr/>
          <p:nvPr/>
        </p:nvSpPr>
        <p:spPr>
          <a:xfrm rot="5400000">
            <a:off x="1323961" y="1843592"/>
            <a:ext cx="259882" cy="1391479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95B49D69-4556-7A49-8DED-AAFB3039051D}"/>
              </a:ext>
            </a:extLst>
          </p:cNvPr>
          <p:cNvSpPr/>
          <p:nvPr/>
        </p:nvSpPr>
        <p:spPr>
          <a:xfrm rot="16200000">
            <a:off x="2388672" y="1464929"/>
            <a:ext cx="259882" cy="737939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74B3EBE-99A3-B940-B17E-3D5F69B48A1B}"/>
              </a:ext>
            </a:extLst>
          </p:cNvPr>
          <p:cNvSpPr txBox="1"/>
          <p:nvPr/>
        </p:nvSpPr>
        <p:spPr>
          <a:xfrm>
            <a:off x="2149642" y="1300461"/>
            <a:ext cx="1285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Error Term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5B2C300-AE65-254C-A478-2F187740FCDA}"/>
              </a:ext>
            </a:extLst>
          </p:cNvPr>
          <p:cNvSpPr txBox="1"/>
          <p:nvPr/>
        </p:nvSpPr>
        <p:spPr>
          <a:xfrm>
            <a:off x="637688" y="2654735"/>
            <a:ext cx="2249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Phase Change During 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2A7FA9-27AE-4E41-A77C-20DCC67AFCC3}"/>
                  </a:ext>
                </a:extLst>
              </p:cNvPr>
              <p:cNvSpPr txBox="1"/>
              <p:nvPr/>
            </p:nvSpPr>
            <p:spPr>
              <a:xfrm>
                <a:off x="542925" y="3473357"/>
                <a:ext cx="5526193" cy="5693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𝑀𝐻𝑧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𝐴𝑊𝑅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1843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250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𝑀𝐻𝑧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𝐼𝑊𝑅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6843)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2A7FA9-27AE-4E41-A77C-20DCC67AF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25" y="3473357"/>
                <a:ext cx="5526193" cy="569387"/>
              </a:xfrm>
              <a:prstGeom prst="rect">
                <a:avLst/>
              </a:prstGeom>
              <a:blipFill>
                <a:blip r:embed="rId4"/>
                <a:stretch>
                  <a:fillRect l="-458" t="-6522" r="-915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A2EF8E2-397C-C240-837D-CD9D0F225B86}"/>
                  </a:ext>
                </a:extLst>
              </p:cNvPr>
              <p:cNvSpPr txBox="1"/>
              <p:nvPr/>
            </p:nvSpPr>
            <p:spPr>
              <a:xfrm>
                <a:off x="542924" y="4337714"/>
                <a:ext cx="6914780" cy="10615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𝑚𝐻𝑧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=20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𝑛𝑠</m:t>
                    </m:r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𝐸𝑟𝑟𝑜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360°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∙250∙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20∙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−9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=18°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A2EF8E2-397C-C240-837D-CD9D0F225B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24" y="4337714"/>
                <a:ext cx="6914780" cy="1061573"/>
              </a:xfrm>
              <a:prstGeom prst="rect">
                <a:avLst/>
              </a:prstGeom>
              <a:blipFill>
                <a:blip r:embed="rId5"/>
                <a:stretch>
                  <a:fillRect l="-1832" t="-4706" b="-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06FD0192-2049-ED41-AF70-3E010CFA1394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521124" y="5308271"/>
            <a:ext cx="1095905" cy="762552"/>
          </a:xfrm>
          <a:prstGeom prst="curvedConnector3">
            <a:avLst>
              <a:gd name="adj1" fmla="val 99846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E2E4068-3FE5-CB44-B6B0-E5406613DB56}"/>
              </a:ext>
            </a:extLst>
          </p:cNvPr>
          <p:cNvSpPr txBox="1"/>
          <p:nvPr/>
        </p:nvSpPr>
        <p:spPr>
          <a:xfrm>
            <a:off x="2280104" y="5747657"/>
            <a:ext cx="2241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error in degrees can be large</a:t>
            </a:r>
          </a:p>
        </p:txBody>
      </p:sp>
    </p:spTree>
    <p:extLst>
      <p:ext uri="{BB962C8B-B14F-4D97-AF65-F5344CB8AC3E}">
        <p14:creationId xmlns:p14="http://schemas.microsoft.com/office/powerpoint/2010/main" val="964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9413E9-9E76-E34B-BF28-91E6EECEB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3831-B998-4F9A-B0BB-9CE5946277B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45625D5-9614-6F47-8077-8022381991D8}"/>
              </a:ext>
            </a:extLst>
          </p:cNvPr>
          <p:cNvSpPr txBox="1">
            <a:spLocks/>
          </p:cNvSpPr>
          <p:nvPr/>
        </p:nvSpPr>
        <p:spPr>
          <a:xfrm>
            <a:off x="542925" y="154147"/>
            <a:ext cx="8601075" cy="6683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bg1"/>
                </a:solidFill>
                <a:latin typeface="Cambria" pitchFamily="18" charset="0"/>
              </a:rPr>
              <a:t>Does The Error Term Impact Results From Feb 6 2021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9159B5C-3366-6D45-A8B1-61D32528EC9B}"/>
                  </a:ext>
                </a:extLst>
              </p:cNvPr>
              <p:cNvSpPr/>
              <p:nvPr/>
            </p:nvSpPr>
            <p:spPr>
              <a:xfrm>
                <a:off x="7010400" y="794391"/>
                <a:ext cx="185499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𝐸𝑟𝑟𝑜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=18°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9159B5C-3366-6D45-A8B1-61D32528EC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794391"/>
                <a:ext cx="18549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E3950C-695A-DC4E-AD8F-47EE5AEFAE1D}"/>
                  </a:ext>
                </a:extLst>
              </p:cNvPr>
              <p:cNvSpPr txBox="1"/>
              <p:nvPr/>
            </p:nvSpPr>
            <p:spPr>
              <a:xfrm>
                <a:off x="682625" y="1375105"/>
                <a:ext cx="2957046" cy="5262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𝑡𝑥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E3950C-695A-DC4E-AD8F-47EE5AEFA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625" y="1375105"/>
                <a:ext cx="2957046" cy="526298"/>
              </a:xfrm>
              <a:prstGeom prst="rect">
                <a:avLst/>
              </a:prstGeom>
              <a:blipFill>
                <a:blip r:embed="rId4"/>
                <a:stretch>
                  <a:fillRect t="-4762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C7BE852-2CC1-A846-9D01-BDDC0109C509}"/>
              </a:ext>
            </a:extLst>
          </p:cNvPr>
          <p:cNvSpPr txBox="1"/>
          <p:nvPr/>
        </p:nvSpPr>
        <p:spPr>
          <a:xfrm>
            <a:off x="2960739" y="963699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error is frequency independent</a:t>
            </a:r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9FE8E3AB-1168-764F-B4A3-8CDB0CE393BD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 flipV="1">
            <a:off x="2615381" y="1148364"/>
            <a:ext cx="345358" cy="444461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B6307A9-50DE-F749-B05F-C91D3FE8FF84}"/>
              </a:ext>
            </a:extLst>
          </p:cNvPr>
          <p:cNvCxnSpPr>
            <a:cxnSpLocks/>
          </p:cNvCxnSpPr>
          <p:nvPr/>
        </p:nvCxnSpPr>
        <p:spPr>
          <a:xfrm>
            <a:off x="5342731" y="4575540"/>
            <a:ext cx="180532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Explosion 1 12">
            <a:extLst>
              <a:ext uri="{FF2B5EF4-FFF2-40B4-BE49-F238E27FC236}">
                <a16:creationId xmlns:a16="http://schemas.microsoft.com/office/drawing/2014/main" id="{86792437-469F-FD42-8F96-BA00F210BC9E}"/>
              </a:ext>
            </a:extLst>
          </p:cNvPr>
          <p:cNvSpPr/>
          <p:nvPr/>
        </p:nvSpPr>
        <p:spPr>
          <a:xfrm>
            <a:off x="4993575" y="3001502"/>
            <a:ext cx="358815" cy="274899"/>
          </a:xfrm>
          <a:prstGeom prst="irregularSeal1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287E64-F620-1F42-B6D2-54C54832865F}"/>
              </a:ext>
            </a:extLst>
          </p:cNvPr>
          <p:cNvSpPr txBox="1"/>
          <p:nvPr/>
        </p:nvSpPr>
        <p:spPr>
          <a:xfrm>
            <a:off x="4784444" y="2632170"/>
            <a:ext cx="77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D94045-F05E-D142-9DC4-5C6FE5C910F7}"/>
              </a:ext>
            </a:extLst>
          </p:cNvPr>
          <p:cNvSpPr txBox="1"/>
          <p:nvPr/>
        </p:nvSpPr>
        <p:spPr>
          <a:xfrm>
            <a:off x="7148052" y="4373356"/>
            <a:ext cx="1435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RX-Aperture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4B4A6036-EB97-D646-A5B1-D5EF49F4CD72}"/>
              </a:ext>
            </a:extLst>
          </p:cNvPr>
          <p:cNvSpPr/>
          <p:nvPr/>
        </p:nvSpPr>
        <p:spPr>
          <a:xfrm rot="16200000">
            <a:off x="6092631" y="3926319"/>
            <a:ext cx="315182" cy="179566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2EB24EF-7C4A-384F-8398-DB6990AF5D99}"/>
                  </a:ext>
                </a:extLst>
              </p:cNvPr>
              <p:cNvSpPr txBox="1"/>
              <p:nvPr/>
            </p:nvSpPr>
            <p:spPr>
              <a:xfrm>
                <a:off x="5910677" y="4949032"/>
                <a:ext cx="8342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2EB24EF-7C4A-384F-8398-DB6990AF5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677" y="4949032"/>
                <a:ext cx="83425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925222F-A84D-AF42-A347-77B3C299BA3D}"/>
                  </a:ext>
                </a:extLst>
              </p:cNvPr>
              <p:cNvSpPr txBox="1"/>
              <p:nvPr/>
            </p:nvSpPr>
            <p:spPr>
              <a:xfrm>
                <a:off x="204920" y="2735148"/>
                <a:ext cx="4303059" cy="3004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Largest Phase Difference is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Largest Phase Difference Occurs when target is at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=90°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−90°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 this case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𝑟𝑥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Overestimate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=3.33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𝑛𝑠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highlight>
                      <a:srgbClr val="FFFF00"/>
                    </a:highlight>
                    <a:ea typeface="Cambria Math" panose="02040503050406030204" pitchFamily="18" charset="0"/>
                  </a:rPr>
                  <a:t>½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a:rPr lang="en-US" i="1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en-US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>
                        <a:highlight>
                          <a:srgbClr val="FFFF00"/>
                        </a:highlight>
                      </a:rPr>
                      <m:t>0.0013</m:t>
                    </m:r>
                    <m:r>
                      <m:rPr>
                        <m:nor/>
                      </m:rPr>
                      <a:rPr lang="en-US" b="0" i="0" smtClean="0">
                        <a:highlight>
                          <a:srgbClr val="FFFF00"/>
                        </a:highlight>
                      </a:rPr>
                      <m:t>8 =&gt; 0.5°</m:t>
                    </m:r>
                  </m:oMath>
                </a14:m>
                <a:endParaRPr lang="en-US" dirty="0">
                  <a:highlight>
                    <a:srgbClr val="FFFF00"/>
                  </a:highlight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925222F-A84D-AF42-A347-77B3C299B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20" y="2735148"/>
                <a:ext cx="4303059" cy="3004412"/>
              </a:xfrm>
              <a:prstGeom prst="rect">
                <a:avLst/>
              </a:prstGeom>
              <a:blipFill>
                <a:blip r:embed="rId6"/>
                <a:stretch>
                  <a:fillRect l="-1180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EBEC1C6-AC29-ED44-88EA-82AEA742BE0C}"/>
              </a:ext>
            </a:extLst>
          </p:cNvPr>
          <p:cNvCxnSpPr>
            <a:cxnSpLocks/>
          </p:cNvCxnSpPr>
          <p:nvPr/>
        </p:nvCxnSpPr>
        <p:spPr>
          <a:xfrm flipV="1">
            <a:off x="6266329" y="2716306"/>
            <a:ext cx="0" cy="185923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7CD07C7-DE02-304E-BF92-85B3D3AF6F01}"/>
              </a:ext>
            </a:extLst>
          </p:cNvPr>
          <p:cNvCxnSpPr/>
          <p:nvPr/>
        </p:nvCxnSpPr>
        <p:spPr>
          <a:xfrm flipH="1" flipV="1">
            <a:off x="5244353" y="3209365"/>
            <a:ext cx="1021976" cy="1366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3DA2F04-AFDA-9642-AA85-597557ADFAB1}"/>
                  </a:ext>
                </a:extLst>
              </p:cNvPr>
              <p:cNvSpPr txBox="1"/>
              <p:nvPr/>
            </p:nvSpPr>
            <p:spPr>
              <a:xfrm>
                <a:off x="5827754" y="3957599"/>
                <a:ext cx="6035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3DA2F04-AFDA-9642-AA85-597557ADF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7754" y="3957599"/>
                <a:ext cx="60358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Freeform 25">
            <a:extLst>
              <a:ext uri="{FF2B5EF4-FFF2-40B4-BE49-F238E27FC236}">
                <a16:creationId xmlns:a16="http://schemas.microsoft.com/office/drawing/2014/main" id="{871B88D8-3750-8348-962F-CF3E7613F5DF}"/>
              </a:ext>
            </a:extLst>
          </p:cNvPr>
          <p:cNvSpPr/>
          <p:nvPr/>
        </p:nvSpPr>
        <p:spPr>
          <a:xfrm>
            <a:off x="6069106" y="4231043"/>
            <a:ext cx="188259" cy="89945"/>
          </a:xfrm>
          <a:custGeom>
            <a:avLst/>
            <a:gdLst>
              <a:gd name="connsiteX0" fmla="*/ 0 w 188259"/>
              <a:gd name="connsiteY0" fmla="*/ 89945 h 89945"/>
              <a:gd name="connsiteX1" fmla="*/ 62753 w 188259"/>
              <a:gd name="connsiteY1" fmla="*/ 54086 h 89945"/>
              <a:gd name="connsiteX2" fmla="*/ 80682 w 188259"/>
              <a:gd name="connsiteY2" fmla="*/ 27192 h 89945"/>
              <a:gd name="connsiteX3" fmla="*/ 134470 w 188259"/>
              <a:gd name="connsiteY3" fmla="*/ 9263 h 89945"/>
              <a:gd name="connsiteX4" fmla="*/ 188259 w 188259"/>
              <a:gd name="connsiteY4" fmla="*/ 298 h 89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259" h="89945">
                <a:moveTo>
                  <a:pt x="0" y="89945"/>
                </a:moveTo>
                <a:cubicBezTo>
                  <a:pt x="20918" y="77992"/>
                  <a:pt x="43736" y="68877"/>
                  <a:pt x="62753" y="54086"/>
                </a:cubicBezTo>
                <a:cubicBezTo>
                  <a:pt x="71258" y="47471"/>
                  <a:pt x="71546" y="32902"/>
                  <a:pt x="80682" y="27192"/>
                </a:cubicBezTo>
                <a:cubicBezTo>
                  <a:pt x="96708" y="17175"/>
                  <a:pt x="116541" y="15239"/>
                  <a:pt x="134470" y="9263"/>
                </a:cubicBezTo>
                <a:cubicBezTo>
                  <a:pt x="169870" y="-2537"/>
                  <a:pt x="151915" y="298"/>
                  <a:pt x="188259" y="29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riangle 27">
            <a:extLst>
              <a:ext uri="{FF2B5EF4-FFF2-40B4-BE49-F238E27FC236}">
                <a16:creationId xmlns:a16="http://schemas.microsoft.com/office/drawing/2014/main" id="{A5C8DC02-3219-EF4C-AEB4-C12E73D04D57}"/>
              </a:ext>
            </a:extLst>
          </p:cNvPr>
          <p:cNvSpPr/>
          <p:nvPr/>
        </p:nvSpPr>
        <p:spPr>
          <a:xfrm rot="10800000">
            <a:off x="5258260" y="4507463"/>
            <a:ext cx="188259" cy="157592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riangle 28">
            <a:extLst>
              <a:ext uri="{FF2B5EF4-FFF2-40B4-BE49-F238E27FC236}">
                <a16:creationId xmlns:a16="http://schemas.microsoft.com/office/drawing/2014/main" id="{8D040C49-2547-BA44-8620-C714C2CA39B1}"/>
              </a:ext>
            </a:extLst>
          </p:cNvPr>
          <p:cNvSpPr/>
          <p:nvPr/>
        </p:nvSpPr>
        <p:spPr>
          <a:xfrm rot="10800000">
            <a:off x="7042296" y="4507463"/>
            <a:ext cx="188259" cy="157592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riangle 29">
            <a:extLst>
              <a:ext uri="{FF2B5EF4-FFF2-40B4-BE49-F238E27FC236}">
                <a16:creationId xmlns:a16="http://schemas.microsoft.com/office/drawing/2014/main" id="{12A892C3-3D63-0B49-B6D6-FF0305A586CE}"/>
              </a:ext>
            </a:extLst>
          </p:cNvPr>
          <p:cNvSpPr/>
          <p:nvPr/>
        </p:nvSpPr>
        <p:spPr>
          <a:xfrm rot="10800000">
            <a:off x="5553473" y="4507463"/>
            <a:ext cx="188259" cy="157592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riangle 30">
            <a:extLst>
              <a:ext uri="{FF2B5EF4-FFF2-40B4-BE49-F238E27FC236}">
                <a16:creationId xmlns:a16="http://schemas.microsoft.com/office/drawing/2014/main" id="{590658FA-A678-9C4C-B11F-C3F0F7F2B5DB}"/>
              </a:ext>
            </a:extLst>
          </p:cNvPr>
          <p:cNvSpPr/>
          <p:nvPr/>
        </p:nvSpPr>
        <p:spPr>
          <a:xfrm rot="10800000">
            <a:off x="5840633" y="4507463"/>
            <a:ext cx="188259" cy="157592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3E77BD3-C58B-3940-B618-3DF6F5BC15B9}"/>
                  </a:ext>
                </a:extLst>
              </p:cNvPr>
              <p:cNvSpPr txBox="1"/>
              <p:nvPr/>
            </p:nvSpPr>
            <p:spPr>
              <a:xfrm>
                <a:off x="4727267" y="4414071"/>
                <a:ext cx="8342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3E77BD3-C58B-3940-B618-3DF6F5BC15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267" y="4414071"/>
                <a:ext cx="83425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24D9500-042E-0E4E-9371-AC0F7F779D28}"/>
                  </a:ext>
                </a:extLst>
              </p:cNvPr>
              <p:cNvSpPr txBox="1"/>
              <p:nvPr/>
            </p:nvSpPr>
            <p:spPr>
              <a:xfrm>
                <a:off x="5193514" y="4155991"/>
                <a:ext cx="8342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24D9500-042E-0E4E-9371-AC0F7F779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3514" y="4155991"/>
                <a:ext cx="83425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FC2D5B9-52B2-A340-9EA2-CF73BEDE7055}"/>
                  </a:ext>
                </a:extLst>
              </p:cNvPr>
              <p:cNvSpPr txBox="1"/>
              <p:nvPr/>
            </p:nvSpPr>
            <p:spPr>
              <a:xfrm>
                <a:off x="5755341" y="4475598"/>
                <a:ext cx="8342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FC2D5B9-52B2-A340-9EA2-CF73BEDE7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341" y="4475598"/>
                <a:ext cx="83425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2BE74A6-E64A-6143-98B3-F2C864E9EC8D}"/>
                  </a:ext>
                </a:extLst>
              </p:cNvPr>
              <p:cNvSpPr txBox="1"/>
              <p:nvPr/>
            </p:nvSpPr>
            <p:spPr>
              <a:xfrm>
                <a:off x="6556684" y="4136628"/>
                <a:ext cx="8342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2BE74A6-E64A-6143-98B3-F2C864E9E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684" y="4136628"/>
                <a:ext cx="83425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83CE06CC-4167-F24E-A3C5-D7C55489B366}"/>
              </a:ext>
            </a:extLst>
          </p:cNvPr>
          <p:cNvSpPr txBox="1"/>
          <p:nvPr/>
        </p:nvSpPr>
        <p:spPr>
          <a:xfrm>
            <a:off x="6350801" y="4330742"/>
            <a:ext cx="11929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. . . 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92E725C-8F34-D54A-9900-1B6C33179BC6}"/>
              </a:ext>
            </a:extLst>
          </p:cNvPr>
          <p:cNvSpPr txBox="1"/>
          <p:nvPr/>
        </p:nvSpPr>
        <p:spPr>
          <a:xfrm>
            <a:off x="1685130" y="1941756"/>
            <a:ext cx="458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term should vary between each RX</a:t>
            </a:r>
          </a:p>
        </p:txBody>
      </p: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5590462B-A4EC-9649-9205-CD20117E3228}"/>
              </a:ext>
            </a:extLst>
          </p:cNvPr>
          <p:cNvCxnSpPr>
            <a:cxnSpLocks/>
            <a:stCxn id="39" idx="1"/>
          </p:cNvCxnSpPr>
          <p:nvPr/>
        </p:nvCxnSpPr>
        <p:spPr>
          <a:xfrm rot="10800000">
            <a:off x="1524000" y="1757092"/>
            <a:ext cx="161130" cy="369331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7F75764-D10A-4845-A05B-C694DC70433D}"/>
              </a:ext>
            </a:extLst>
          </p:cNvPr>
          <p:cNvSpPr txBox="1"/>
          <p:nvPr/>
        </p:nvSpPr>
        <p:spPr>
          <a:xfrm>
            <a:off x="3972082" y="5844678"/>
            <a:ext cx="4194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 under worst case assumptions error term has only a small variation across the aperture</a:t>
            </a:r>
          </a:p>
        </p:txBody>
      </p: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F18F8381-9C4B-DB4A-81A1-91FEA9B5B624}"/>
              </a:ext>
            </a:extLst>
          </p:cNvPr>
          <p:cNvCxnSpPr>
            <a:cxnSpLocks/>
            <a:stCxn id="43" idx="1"/>
          </p:cNvCxnSpPr>
          <p:nvPr/>
        </p:nvCxnSpPr>
        <p:spPr>
          <a:xfrm rot="10800000">
            <a:off x="3363310" y="5318365"/>
            <a:ext cx="608772" cy="987979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920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132509</TotalTime>
  <Words>530</Words>
  <Application>Microsoft Macintosh PowerPoint</Application>
  <PresentationFormat>On-screen Show (4:3)</PresentationFormat>
  <Paragraphs>127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Cambria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ESL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Chi-Chih Chen</dc:creator>
  <cp:lastModifiedBy>Harlow, Cole M.</cp:lastModifiedBy>
  <cp:revision>4667</cp:revision>
  <dcterms:created xsi:type="dcterms:W3CDTF">2015-10-28T16:24:25Z</dcterms:created>
  <dcterms:modified xsi:type="dcterms:W3CDTF">2021-06-08T20:49:28Z</dcterms:modified>
</cp:coreProperties>
</file>