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8" r:id="rId11"/>
    <p:sldId id="267" r:id="rId12"/>
    <p:sldId id="269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le K" initials="CK" lastIdx="1" clrIdx="0">
    <p:extLst>
      <p:ext uri="{19B8F6BF-5375-455C-9EA6-DF929625EA0E}">
        <p15:presenceInfo xmlns:p15="http://schemas.microsoft.com/office/powerpoint/2012/main" userId="94dcecefbca869f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272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2-19T10:58:44.562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B46D5-5738-4621-8079-9C901F247E0A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755AE-08DC-4497-911A-F60D1E834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98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Allows container to have isolated fs, network, and process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755AE-08DC-4497-911A-F60D1E8344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28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Nsenter</a:t>
            </a:r>
            <a:r>
              <a:rPr lang="en-US" dirty="0"/>
              <a:t> – enter namespace of another program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755AE-08DC-4497-911A-F60D1E8344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49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Nsenter</a:t>
            </a:r>
            <a:r>
              <a:rPr lang="en-US" dirty="0"/>
              <a:t> – enter namespace of another program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755AE-08DC-4497-911A-F60D1E8344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62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Nsenter</a:t>
            </a:r>
            <a:r>
              <a:rPr lang="en-US" dirty="0"/>
              <a:t> – enter namespace of another program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755AE-08DC-4497-911A-F60D1E8344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20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Nsenter</a:t>
            </a:r>
            <a:r>
              <a:rPr lang="en-US" dirty="0"/>
              <a:t> – enter namespace of another program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755AE-08DC-4497-911A-F60D1E8344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78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Nsenter</a:t>
            </a:r>
            <a:r>
              <a:rPr lang="en-US" dirty="0"/>
              <a:t> – enter namespace of another program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755AE-08DC-4497-911A-F60D1E8344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84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Nsenter</a:t>
            </a:r>
            <a:r>
              <a:rPr lang="en-US" dirty="0"/>
              <a:t> – enter namespace of another program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755AE-08DC-4497-911A-F60D1E8344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69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Nsenter</a:t>
            </a:r>
            <a:r>
              <a:rPr lang="en-US" dirty="0"/>
              <a:t> – enter namespace of another program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755AE-08DC-4497-911A-F60D1E8344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1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C218-B07C-4B1D-B385-3EC5758C3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D011A-9E47-4564-BADD-2BD7C55AA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3A8A3-49CC-40EA-A719-F59ECE03A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A9DE-17BA-4602-B891-12E80ED8159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EE431-4C37-4FCE-9E9B-DAEB314A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1CC08-253E-434F-97BB-0BFD2CF9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7EBC-3780-4CA5-9896-EDED26A6B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896E-4E3B-4683-88F8-E3AE70C8D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595EA-B756-4CB9-BCB6-EA31F9673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DC6F3-4070-4532-9FAE-6E6A92E09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A9DE-17BA-4602-B891-12E80ED8159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9FF53-AB5D-4588-9617-01F5B9069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095F1-83DE-41C3-9069-F05CA35C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7EBC-3780-4CA5-9896-EDED26A6B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9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564672-BB1C-47CA-ABD3-0F82AF6D9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CEA3C-BE87-446E-B487-B966B884C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34157-8B9C-4148-ACCA-8415CBBD5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A9DE-17BA-4602-B891-12E80ED8159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C6477-6574-4435-95A8-B4EB56281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71D65-7BDF-4304-BD07-FB681A67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7EBC-3780-4CA5-9896-EDED26A6B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50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32C4B-CF71-4BBA-9024-CA0DC1CA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F19E5-E1A9-46CE-876E-AF4BEE9A6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84244-D614-47AA-9B10-39153FC9D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A9DE-17BA-4602-B891-12E80ED8159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373F4-7937-45A6-A253-6A7353F5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A6D9F-850D-40D8-A498-2912A4660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7EBC-3780-4CA5-9896-EDED26A6B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2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8A9B-DEC3-4F67-80D7-EE898DC6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F9F83-8466-4561-B3D1-29C23E75B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193F2-2C22-4A2A-9E84-86279B55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A9DE-17BA-4602-B891-12E80ED8159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42DB3-0F3B-4588-A010-BD3D0169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87902-4241-4F60-B058-25C94F18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7EBC-3780-4CA5-9896-EDED26A6B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4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E6D2-1E4C-4519-81AF-AC3AF4202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DBCD3-5AB5-470B-8242-1F2749130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E951F-FDBA-4F15-9C75-3C06612AF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DDEBE-A465-441E-9E8A-401E983D7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A9DE-17BA-4602-B891-12E80ED8159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28D50-C490-4310-80D3-0E133A0E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F1785-2751-4433-898C-770F59B3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7EBC-3780-4CA5-9896-EDED26A6B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3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64F3-4C84-4A94-909B-26BC83802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DC590-103C-4759-9605-BB9C94B71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E2F05-784F-468A-9277-A875B0FC1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3D289C-A218-4317-ADAC-4A44C725A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4F4BE0-18FE-4972-B802-83EA96A9A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4A5C25-4B7B-4437-820F-303D1907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A9DE-17BA-4602-B891-12E80ED8159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9FA2FC-AE50-4C7D-B093-0B873EBEB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2456A1-B511-4ED1-BFBE-6B54E994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7EBC-3780-4CA5-9896-EDED26A6B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7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1AD6-2CBD-4C8E-ABA1-3D4B7F23C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50AAA6-8599-4B30-83E7-DE3BBE55D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A9DE-17BA-4602-B891-12E80ED8159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64BE0-6E31-42C1-957B-3471BD767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F7919-6201-4ACA-B8D1-E28B52A3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7EBC-3780-4CA5-9896-EDED26A6B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167D0A-F119-429B-8384-E84018CA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A9DE-17BA-4602-B891-12E80ED8159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B6E295-C30C-4D4F-84F0-4D8F47D90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6B581-9E37-4A1E-B4C7-9F3F7199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7EBC-3780-4CA5-9896-EDED26A6B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2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052AF-7233-4A01-87C3-6C12608AD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546DF-F12C-4F74-8442-63EDE81AD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A91BF-5D61-4ECA-9F79-3693DC8BC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D4632-1F10-4CBF-8C19-0FC242A2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A9DE-17BA-4602-B891-12E80ED8159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AD482-75DC-4922-AB11-0785879AD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FFEDA-906F-4D8E-BAF0-FA4B7EC7E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7EBC-3780-4CA5-9896-EDED26A6B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5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1A6F9-0575-463F-A5E8-51BAF3831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F17DD3-24C5-487A-AFC9-3FDFFE283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90A47-DF3C-401B-9E9A-BC93CAC66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41C8D-044E-40FA-8076-0CBEB164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A9DE-17BA-4602-B891-12E80ED8159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9A5C8-4D1D-472C-91B5-16074918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1FCDD-5DF2-44D7-8DCA-FE6D03F44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7EBC-3780-4CA5-9896-EDED26A6B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3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616ACB-52B7-4DCB-93AB-A048566CA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F0FB4-CC44-4990-884F-D9650A09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02FC1-14E9-4889-A1C3-59E55C5461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0A9DE-17BA-4602-B891-12E80ED8159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84537-345B-4885-838B-47815BC02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0538D-CFA9-4A8E-917E-13A2BFBF6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D7EBC-3780-4CA5-9896-EDED26A6B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0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C2F0A-2BF1-4EFD-B4C8-9F846F0228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101</a:t>
            </a:r>
          </a:p>
        </p:txBody>
      </p:sp>
    </p:spTree>
    <p:extLst>
      <p:ext uri="{BB962C8B-B14F-4D97-AF65-F5344CB8AC3E}">
        <p14:creationId xmlns:p14="http://schemas.microsoft.com/office/powerpoint/2010/main" val="648017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DE5E82-D9EC-462B-9241-9266DECFF9EB}"/>
              </a:ext>
            </a:extLst>
          </p:cNvPr>
          <p:cNvSpPr txBox="1"/>
          <p:nvPr/>
        </p:nvSpPr>
        <p:spPr>
          <a:xfrm>
            <a:off x="314586" y="448812"/>
            <a:ext cx="97878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That is complicated!</a:t>
            </a:r>
          </a:p>
          <a:p>
            <a:r>
              <a:rPr lang="en-US" sz="4000" dirty="0"/>
              <a:t>I wish there was a tool to make all of this easy.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A0820-52CF-4996-BC06-4029E3231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555" y="3078761"/>
            <a:ext cx="4865253" cy="324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7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3EBDD6-E5E7-4ED3-BFA1-26FDD8E1D453}"/>
              </a:ext>
            </a:extLst>
          </p:cNvPr>
          <p:cNvSpPr txBox="1"/>
          <p:nvPr/>
        </p:nvSpPr>
        <p:spPr>
          <a:xfrm>
            <a:off x="10313732" y="80463"/>
            <a:ext cx="177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Union Filesystem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24B599-F0CA-4D7A-9E67-003E15B556E7}"/>
              </a:ext>
            </a:extLst>
          </p:cNvPr>
          <p:cNvSpPr txBox="1"/>
          <p:nvPr/>
        </p:nvSpPr>
        <p:spPr>
          <a:xfrm>
            <a:off x="963418" y="2404947"/>
            <a:ext cx="46417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Union File System</a:t>
            </a:r>
          </a:p>
          <a:p>
            <a:pPr algn="ctr"/>
            <a:endParaRPr lang="en-US" dirty="0"/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Union file systems, or </a:t>
            </a:r>
            <a:r>
              <a:rPr lang="en-US" dirty="0" err="1"/>
              <a:t>UnionFS</a:t>
            </a:r>
            <a:r>
              <a:rPr lang="en-US" dirty="0"/>
              <a:t>, are file systems that operate by creating layers, making them very lightweight and fast. Docker Engine uses </a:t>
            </a:r>
            <a:r>
              <a:rPr lang="en-US" dirty="0" err="1"/>
              <a:t>UnionFS</a:t>
            </a:r>
            <a:r>
              <a:rPr lang="en-US" dirty="0"/>
              <a:t> to provide the building blocks for containers. </a:t>
            </a:r>
            <a:r>
              <a:rPr lang="en-US" altLang="en-US" dirty="0">
                <a:latin typeface="+mj-lt"/>
              </a:rPr>
              <a:t>~</a:t>
            </a:r>
            <a:r>
              <a:rPr lang="en-US" altLang="en-US" i="1" dirty="0">
                <a:latin typeface="+mj-lt"/>
              </a:rPr>
              <a:t>docs.docker.com</a:t>
            </a:r>
            <a:endParaRPr kumimoji="0" lang="en-US" altLang="en-US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748EA51-645A-45E6-AEE8-181D0039C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277" y="2844224"/>
            <a:ext cx="5486400" cy="1169551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50800" dir="54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cs typeface="Courier New" panose="02070309020205020404" pitchFamily="49" charset="0"/>
              </a:rPr>
              <a:t>Pull images:</a:t>
            </a: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docker pull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alpine:latest</a:t>
            </a: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docker pull colek42/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cassandra-lucene</a:t>
            </a: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cs typeface="Courier New" panose="02070309020205020404" pitchFamily="49" charset="0"/>
              </a:rPr>
              <a:t>Export to tar: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docker image save colek42/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cassandra-lucene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&gt; cassandra.tar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docker image save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alpine:latest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&gt; alpine.tar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3E44BF-E5D6-4B8C-A2F4-2DDBAD3FD425}"/>
              </a:ext>
            </a:extLst>
          </p:cNvPr>
          <p:cNvSpPr txBox="1"/>
          <p:nvPr/>
        </p:nvSpPr>
        <p:spPr>
          <a:xfrm>
            <a:off x="7762619" y="1103787"/>
            <a:ext cx="182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Practical Example</a:t>
            </a:r>
          </a:p>
        </p:txBody>
      </p:sp>
    </p:spTree>
    <p:extLst>
      <p:ext uri="{BB962C8B-B14F-4D97-AF65-F5344CB8AC3E}">
        <p14:creationId xmlns:p14="http://schemas.microsoft.com/office/powerpoint/2010/main" val="1844876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3EBDD6-E5E7-4ED3-BFA1-26FDD8E1D453}"/>
              </a:ext>
            </a:extLst>
          </p:cNvPr>
          <p:cNvSpPr txBox="1"/>
          <p:nvPr/>
        </p:nvSpPr>
        <p:spPr>
          <a:xfrm>
            <a:off x="10962243" y="80463"/>
            <a:ext cx="113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24B599-F0CA-4D7A-9E67-003E15B556E7}"/>
              </a:ext>
            </a:extLst>
          </p:cNvPr>
          <p:cNvSpPr txBox="1"/>
          <p:nvPr/>
        </p:nvSpPr>
        <p:spPr>
          <a:xfrm>
            <a:off x="955029" y="1771579"/>
            <a:ext cx="46417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Dockerfile</a:t>
            </a:r>
            <a:endParaRPr lang="en-US" b="1" dirty="0"/>
          </a:p>
          <a:p>
            <a:pPr algn="ctr"/>
            <a:endParaRPr lang="en-US" dirty="0"/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Docker can build images automatically by reading the instructions from a </a:t>
            </a:r>
            <a:r>
              <a:rPr lang="en-US" dirty="0" err="1"/>
              <a:t>Dockerfile</a:t>
            </a:r>
            <a:r>
              <a:rPr lang="en-US" dirty="0"/>
              <a:t>. A </a:t>
            </a:r>
            <a:r>
              <a:rPr lang="en-US" dirty="0" err="1"/>
              <a:t>Dockerfile</a:t>
            </a:r>
            <a:r>
              <a:rPr lang="en-US" dirty="0"/>
              <a:t> is a text document that contains all the commands a user could call on the command line to assemble an image. Using docker build users can create an automated build that executes several command-line instructions in succession.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+mj-lt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</a:rPr>
              <a:t>~</a:t>
            </a:r>
            <a:r>
              <a:rPr lang="en-US" altLang="en-US" i="1" dirty="0">
                <a:latin typeface="+mj-lt"/>
              </a:rPr>
              <a:t>docs.docker.com</a:t>
            </a:r>
            <a:endParaRPr kumimoji="0" lang="en-US" altLang="en-US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748EA51-645A-45E6-AEE8-181D0039C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6721" y="2240986"/>
            <a:ext cx="5486400" cy="3323987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50800" dir="54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cs typeface="Courier New" panose="02070309020205020404" pitchFamily="49" charset="0"/>
              </a:rPr>
              <a:t>Pull repo:</a:t>
            </a: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go get github.com/colek42/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cd $GOPATH/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/github.com/colek42/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cs typeface="Courier New" panose="02070309020205020404" pitchFamily="49" charset="0"/>
              </a:rPr>
              <a:t>Build binary: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CGO_ENABLED=0 GOOS=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go build -o main 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 err="1">
                <a:cs typeface="Courier New" panose="02070309020205020404" pitchFamily="49" charset="0"/>
              </a:rPr>
              <a:t>Dockerfile</a:t>
            </a:r>
            <a:r>
              <a:rPr lang="en-US" altLang="en-US" sz="1000" b="1" dirty="0">
                <a:cs typeface="Courier New" panose="020703090202050204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 &lt;&lt;EOT &gt;&gt;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scratch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COPY main /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CMD ["/main"]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EOT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cs typeface="Courier New" panose="02070309020205020404" pitchFamily="49" charset="0"/>
              </a:rPr>
              <a:t>Build image: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docker build --no-cache -t colek42/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helloworld:latest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 Container: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-p 8383:8383 colek42/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helloworld:latest</a:t>
            </a: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3E44BF-E5D6-4B8C-A2F4-2DDBAD3FD425}"/>
              </a:ext>
            </a:extLst>
          </p:cNvPr>
          <p:cNvSpPr txBox="1"/>
          <p:nvPr/>
        </p:nvSpPr>
        <p:spPr>
          <a:xfrm>
            <a:off x="7762619" y="1103787"/>
            <a:ext cx="182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Practical Example</a:t>
            </a:r>
          </a:p>
        </p:txBody>
      </p:sp>
    </p:spTree>
    <p:extLst>
      <p:ext uri="{BB962C8B-B14F-4D97-AF65-F5344CB8AC3E}">
        <p14:creationId xmlns:p14="http://schemas.microsoft.com/office/powerpoint/2010/main" val="2840123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3ABB755-1E36-45EA-BAB9-CE90640107D5}"/>
              </a:ext>
            </a:extLst>
          </p:cNvPr>
          <p:cNvSpPr txBox="1"/>
          <p:nvPr/>
        </p:nvSpPr>
        <p:spPr>
          <a:xfrm>
            <a:off x="4555222" y="2533475"/>
            <a:ext cx="2028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docker-compose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211266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BC929-8E91-475D-AB34-91808D87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264350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Docker is not magic</a:t>
            </a:r>
            <a:br>
              <a:rPr lang="en-US" dirty="0"/>
            </a:br>
            <a:r>
              <a:rPr lang="en-US" i="1" dirty="0"/>
              <a:t>it is an abstraction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722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9684F4-008C-409C-ACE8-4D32337675F1}"/>
              </a:ext>
            </a:extLst>
          </p:cNvPr>
          <p:cNvSpPr txBox="1"/>
          <p:nvPr/>
        </p:nvSpPr>
        <p:spPr>
          <a:xfrm>
            <a:off x="4409256" y="2773550"/>
            <a:ext cx="33734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Linux Control Groups (</a:t>
            </a:r>
            <a:r>
              <a:rPr lang="en-US" dirty="0" err="1"/>
              <a:t>cgroups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Linux namespaces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Union file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 CLI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5D26BE-243E-4C21-8E6A-28A2D4433BF2}"/>
              </a:ext>
            </a:extLst>
          </p:cNvPr>
          <p:cNvSpPr/>
          <p:nvPr/>
        </p:nvSpPr>
        <p:spPr>
          <a:xfrm>
            <a:off x="2931762" y="152500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What is Docker?</a:t>
            </a:r>
          </a:p>
        </p:txBody>
      </p:sp>
    </p:spTree>
    <p:extLst>
      <p:ext uri="{BB962C8B-B14F-4D97-AF65-F5344CB8AC3E}">
        <p14:creationId xmlns:p14="http://schemas.microsoft.com/office/powerpoint/2010/main" val="1197033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3EBDD6-E5E7-4ED3-BFA1-26FDD8E1D453}"/>
              </a:ext>
            </a:extLst>
          </p:cNvPr>
          <p:cNvSpPr txBox="1"/>
          <p:nvPr/>
        </p:nvSpPr>
        <p:spPr>
          <a:xfrm>
            <a:off x="10177349" y="80463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Linux Namespaces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24B599-F0CA-4D7A-9E67-003E15B556E7}"/>
              </a:ext>
            </a:extLst>
          </p:cNvPr>
          <p:cNvSpPr txBox="1"/>
          <p:nvPr/>
        </p:nvSpPr>
        <p:spPr>
          <a:xfrm>
            <a:off x="4564251" y="2320870"/>
            <a:ext cx="3316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Linux namespaces allow for isolation of system resources. </a:t>
            </a:r>
          </a:p>
          <a:p>
            <a:pPr algn="ctr"/>
            <a:endParaRPr lang="en-US" dirty="0"/>
          </a:p>
          <a:p>
            <a:pPr lvl="1"/>
            <a:r>
              <a:rPr lang="en-US" dirty="0"/>
              <a:t>PID namespace</a:t>
            </a:r>
          </a:p>
          <a:p>
            <a:pPr lvl="1"/>
            <a:r>
              <a:rPr lang="en-US" dirty="0"/>
              <a:t>Networking namespace</a:t>
            </a:r>
          </a:p>
          <a:p>
            <a:pPr lvl="1"/>
            <a:r>
              <a:rPr lang="en-US" dirty="0"/>
              <a:t>Mount namespace</a:t>
            </a:r>
          </a:p>
        </p:txBody>
      </p:sp>
    </p:spTree>
    <p:extLst>
      <p:ext uri="{BB962C8B-B14F-4D97-AF65-F5344CB8AC3E}">
        <p14:creationId xmlns:p14="http://schemas.microsoft.com/office/powerpoint/2010/main" val="359501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3EBDD6-E5E7-4ED3-BFA1-26FDD8E1D453}"/>
              </a:ext>
            </a:extLst>
          </p:cNvPr>
          <p:cNvSpPr txBox="1"/>
          <p:nvPr/>
        </p:nvSpPr>
        <p:spPr>
          <a:xfrm>
            <a:off x="10177349" y="80463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Linux Namespaces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24B599-F0CA-4D7A-9E67-003E15B556E7}"/>
              </a:ext>
            </a:extLst>
          </p:cNvPr>
          <p:cNvSpPr txBox="1"/>
          <p:nvPr/>
        </p:nvSpPr>
        <p:spPr>
          <a:xfrm>
            <a:off x="1260482" y="2068562"/>
            <a:ext cx="4641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PID Namespaces</a:t>
            </a:r>
          </a:p>
          <a:p>
            <a:pPr algn="ctr"/>
            <a:endParaRPr lang="en-US" dirty="0"/>
          </a:p>
          <a:p>
            <a:pPr algn="ctr"/>
            <a:r>
              <a:rPr lang="en-US" altLang="en-US" dirty="0">
                <a:latin typeface="Arial Unicode MS"/>
              </a:rPr>
              <a:t>PID namespaces isolate the process ID number space, meaning that processes in different PID namespaces can have the same PID ~</a:t>
            </a:r>
            <a:r>
              <a:rPr lang="en-US" altLang="en-US" dirty="0" err="1">
                <a:latin typeface="Arial Unicode MS"/>
              </a:rPr>
              <a:t>manpages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6CEC907-D4B1-4F57-9C1B-52083D615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7452" y="2894019"/>
            <a:ext cx="3651258" cy="40011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50800" dir="54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unshare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--fork --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--mount-proc bash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root@dev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:#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aux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9D9D35-1668-469F-80A4-6721AA358B47}"/>
              </a:ext>
            </a:extLst>
          </p:cNvPr>
          <p:cNvSpPr txBox="1"/>
          <p:nvPr/>
        </p:nvSpPr>
        <p:spPr>
          <a:xfrm>
            <a:off x="7112222" y="2330352"/>
            <a:ext cx="182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Practical Example</a:t>
            </a:r>
          </a:p>
        </p:txBody>
      </p:sp>
    </p:spTree>
    <p:extLst>
      <p:ext uri="{BB962C8B-B14F-4D97-AF65-F5344CB8AC3E}">
        <p14:creationId xmlns:p14="http://schemas.microsoft.com/office/powerpoint/2010/main" val="359928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3EBDD6-E5E7-4ED3-BFA1-26FDD8E1D453}"/>
              </a:ext>
            </a:extLst>
          </p:cNvPr>
          <p:cNvSpPr txBox="1"/>
          <p:nvPr/>
        </p:nvSpPr>
        <p:spPr>
          <a:xfrm>
            <a:off x="10177349" y="80463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Linux Namespaces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24B599-F0CA-4D7A-9E67-003E15B556E7}"/>
              </a:ext>
            </a:extLst>
          </p:cNvPr>
          <p:cNvSpPr txBox="1"/>
          <p:nvPr/>
        </p:nvSpPr>
        <p:spPr>
          <a:xfrm>
            <a:off x="1517176" y="2551837"/>
            <a:ext cx="4641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Network Namespaces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 network namespace is logically another copy of the network stack, with its own routes, firewall rules, and network devices. ~</a:t>
            </a:r>
            <a:r>
              <a:rPr lang="en-US" dirty="0" err="1"/>
              <a:t>manpages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6CEC907-D4B1-4F57-9C1B-52083D615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091" y="2459504"/>
            <a:ext cx="3651258" cy="193899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50800" dir="54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cs typeface="Courier New" panose="02070309020205020404" pitchFamily="49" charset="0"/>
              </a:rPr>
              <a:t>Make a network namespace: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netns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add test1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netns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cs typeface="Courier New" panose="02070309020205020404" pitchFamily="49" charset="0"/>
              </a:rPr>
              <a:t>Execute command in network namespace: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netns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exec test1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cs typeface="Courier New" panose="02070309020205020404" pitchFamily="49" charset="0"/>
              </a:rPr>
              <a:t>Delete the network namespace: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netns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delete test1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9778F8-691C-4749-BD91-F5D82E210F0F}"/>
              </a:ext>
            </a:extLst>
          </p:cNvPr>
          <p:cNvSpPr txBox="1"/>
          <p:nvPr/>
        </p:nvSpPr>
        <p:spPr>
          <a:xfrm>
            <a:off x="7440861" y="2045127"/>
            <a:ext cx="182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Practical Example</a:t>
            </a:r>
          </a:p>
        </p:txBody>
      </p:sp>
    </p:spTree>
    <p:extLst>
      <p:ext uri="{BB962C8B-B14F-4D97-AF65-F5344CB8AC3E}">
        <p14:creationId xmlns:p14="http://schemas.microsoft.com/office/powerpoint/2010/main" val="1562443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3EBDD6-E5E7-4ED3-BFA1-26FDD8E1D453}"/>
              </a:ext>
            </a:extLst>
          </p:cNvPr>
          <p:cNvSpPr txBox="1"/>
          <p:nvPr/>
        </p:nvSpPr>
        <p:spPr>
          <a:xfrm>
            <a:off x="10177349" y="80463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Linux Namespaces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24B599-F0CA-4D7A-9E67-003E15B556E7}"/>
              </a:ext>
            </a:extLst>
          </p:cNvPr>
          <p:cNvSpPr txBox="1"/>
          <p:nvPr/>
        </p:nvSpPr>
        <p:spPr>
          <a:xfrm>
            <a:off x="1633793" y="2446892"/>
            <a:ext cx="46417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Mount Namespaces</a:t>
            </a:r>
          </a:p>
          <a:p>
            <a:pPr algn="ctr"/>
            <a:endParaRPr lang="en-US" dirty="0"/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 Unicode MS"/>
              </a:rPr>
              <a:t>A mount namespace is the set of filesystem mounts that are visible to a process. ~ </a:t>
            </a:r>
            <a:r>
              <a:rPr lang="en-US" altLang="en-US" i="1" dirty="0" err="1">
                <a:latin typeface="Arial Unicode MS"/>
              </a:rPr>
              <a:t>manpages</a:t>
            </a:r>
            <a:endParaRPr kumimoji="0" lang="en-US" altLang="en-US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6CEC907-D4B1-4F57-9C1B-52083D615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2814" y="1396176"/>
            <a:ext cx="4156371" cy="440120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50800" dir="54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cs typeface="Courier New" panose="02070309020205020404" pitchFamily="49" charset="0"/>
              </a:rPr>
              <a:t>Start bash in a namespace: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unshare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–m /bin/bash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cs typeface="Courier New" panose="02070309020205020404" pitchFamily="49" charset="0"/>
              </a:rPr>
              <a:t>Create a new </a:t>
            </a:r>
            <a:r>
              <a:rPr lang="en-US" altLang="en-US" sz="1000" dirty="0" err="1">
                <a:cs typeface="Courier New" panose="02070309020205020404" pitchFamily="49" charset="0"/>
              </a:rPr>
              <a:t>tempory</a:t>
            </a:r>
            <a:r>
              <a:rPr lang="en-US" altLang="en-US" sz="1000" dirty="0">
                <a:cs typeface="Courier New" panose="02070309020205020404" pitchFamily="49" charset="0"/>
              </a:rPr>
              <a:t> directory: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secret_dir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=`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mktemp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–d –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tmpdir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=/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cs typeface="Courier New" panose="02070309020205020404" pitchFamily="49" charset="0"/>
              </a:rPr>
              <a:t>Mount the directory: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mount –n –o size=1m –t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tmpfs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tmpfs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secret_dir</a:t>
            </a: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grep /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/proc/mounts </a:t>
            </a:r>
            <a:r>
              <a:rPr lang="en-US" altLang="en-US" sz="1000" dirty="0">
                <a:latin typeface="+mj-lt"/>
                <a:cs typeface="Courier New" panose="02070309020205020404" pitchFamily="49" charset="0"/>
              </a:rPr>
              <a:t>&lt;- note the directory listed in the output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+mj-l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latin typeface="+mj-lt"/>
                <a:cs typeface="Courier New" panose="02070309020205020404" pitchFamily="49" charset="0"/>
              </a:rPr>
              <a:t>Add something to the directory: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+mj-l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cd /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tmp.XXXXXXXXX</a:t>
            </a: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touch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iamsecret</a:t>
            </a: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touch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iamalsosecret</a:t>
            </a: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ls –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lFa</a:t>
            </a: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latin typeface="+mj-lt"/>
                <a:cs typeface="Courier New" panose="02070309020205020404" pitchFamily="49" charset="0"/>
              </a:rPr>
              <a:t>In another terminal….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cd /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tmp.XXXXXXXXX</a:t>
            </a: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lFa</a:t>
            </a:r>
            <a:endParaRPr lang="en-US" altLang="en-US" sz="1000" dirty="0">
              <a:latin typeface="+mj-l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+mj-l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+mj-l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+mj-l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942F3D-EF41-4DB0-ADA1-47EC7B7120FA}"/>
              </a:ext>
            </a:extLst>
          </p:cNvPr>
          <p:cNvSpPr txBox="1"/>
          <p:nvPr/>
        </p:nvSpPr>
        <p:spPr>
          <a:xfrm>
            <a:off x="7690140" y="1026844"/>
            <a:ext cx="182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Practical Example</a:t>
            </a:r>
          </a:p>
        </p:txBody>
      </p:sp>
    </p:spTree>
    <p:extLst>
      <p:ext uri="{BB962C8B-B14F-4D97-AF65-F5344CB8AC3E}">
        <p14:creationId xmlns:p14="http://schemas.microsoft.com/office/powerpoint/2010/main" val="2830276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3EBDD6-E5E7-4ED3-BFA1-26FDD8E1D453}"/>
              </a:ext>
            </a:extLst>
          </p:cNvPr>
          <p:cNvSpPr txBox="1"/>
          <p:nvPr/>
        </p:nvSpPr>
        <p:spPr>
          <a:xfrm>
            <a:off x="10599003" y="80463"/>
            <a:ext cx="1494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Linux </a:t>
            </a:r>
            <a:r>
              <a:rPr lang="en-US" dirty="0" err="1"/>
              <a:t>Cgroups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24B599-F0CA-4D7A-9E67-003E15B556E7}"/>
              </a:ext>
            </a:extLst>
          </p:cNvPr>
          <p:cNvSpPr txBox="1"/>
          <p:nvPr/>
        </p:nvSpPr>
        <p:spPr>
          <a:xfrm>
            <a:off x="1068280" y="886540"/>
            <a:ext cx="46417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Linux Control Groups</a:t>
            </a:r>
          </a:p>
          <a:p>
            <a:pPr algn="ctr"/>
            <a:endParaRPr lang="en-US" dirty="0"/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 Unicode MS"/>
              </a:rPr>
              <a:t>Control </a:t>
            </a:r>
            <a:r>
              <a:rPr lang="en-US" altLang="en-US" dirty="0" err="1">
                <a:latin typeface="Arial Unicode MS"/>
              </a:rPr>
              <a:t>cgroups</a:t>
            </a:r>
            <a:r>
              <a:rPr lang="en-US" altLang="en-US" dirty="0">
                <a:latin typeface="Arial Unicode MS"/>
              </a:rPr>
              <a:t>, usually referred to as </a:t>
            </a:r>
            <a:r>
              <a:rPr lang="en-US" altLang="en-US" dirty="0" err="1">
                <a:latin typeface="Arial Unicode MS"/>
              </a:rPr>
              <a:t>cgroups</a:t>
            </a:r>
            <a:r>
              <a:rPr lang="en-US" altLang="en-US" dirty="0">
                <a:latin typeface="Arial Unicode MS"/>
              </a:rPr>
              <a:t>, are a Linux kernel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 Unicode MS"/>
              </a:rPr>
              <a:t>       feature which allow processes to be organized into hierarchical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 Unicode MS"/>
              </a:rPr>
              <a:t>       groups whose usage of various types of resources can then be limited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 Unicode MS"/>
              </a:rPr>
              <a:t>       and monitored. ~ </a:t>
            </a:r>
            <a:r>
              <a:rPr lang="en-US" altLang="en-US" i="1" dirty="0" err="1">
                <a:latin typeface="Arial Unicode MS"/>
              </a:rPr>
              <a:t>manpages</a:t>
            </a:r>
            <a:endParaRPr kumimoji="0" lang="en-US" altLang="en-US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4AA37E4-CDAE-41F4-81B3-9A47C7970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00068"/>
              </p:ext>
            </p:extLst>
          </p:nvPr>
        </p:nvGraphicFramePr>
        <p:xfrm>
          <a:off x="1472266" y="3987179"/>
          <a:ext cx="3833769" cy="2123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0841">
                  <a:extLst>
                    <a:ext uri="{9D8B030D-6E8A-4147-A177-3AD203B41FA5}">
                      <a16:colId xmlns:a16="http://schemas.microsoft.com/office/drawing/2014/main" val="4050618849"/>
                    </a:ext>
                  </a:extLst>
                </a:gridCol>
                <a:gridCol w="2702928">
                  <a:extLst>
                    <a:ext uri="{9D8B030D-6E8A-4147-A177-3AD203B41FA5}">
                      <a16:colId xmlns:a16="http://schemas.microsoft.com/office/drawing/2014/main" val="3560899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blkio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Limits on 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Cpu</a:t>
                      </a:r>
                      <a:r>
                        <a:rPr lang="en-US" dirty="0"/>
                        <a:t> Scheduling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704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cpuset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Assigns </a:t>
                      </a:r>
                      <a:r>
                        <a:rPr lang="en-US" dirty="0" err="1"/>
                        <a:t>cpu</a:t>
                      </a:r>
                      <a:r>
                        <a:rPr lang="en-US" dirty="0"/>
                        <a:t> on multicore 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02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Controls access to devices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limits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137081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F748EA51-645A-45E6-AEE8-181D0039C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183" y="1627007"/>
            <a:ext cx="5486400" cy="4247317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50800" dir="54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 err="1">
                <a:cs typeface="Courier New" panose="02070309020205020404" pitchFamily="49" charset="0"/>
              </a:rPr>
              <a:t>Cgroups</a:t>
            </a:r>
            <a:r>
              <a:rPr lang="en-US" altLang="en-US" sz="1000" b="1" dirty="0">
                <a:cs typeface="Courier New" panose="02070309020205020404" pitchFamily="49" charset="0"/>
              </a:rPr>
              <a:t> are managed in the filesystem:</a:t>
            </a: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/sys/fs/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cgroup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/memory/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mygroup</a:t>
            </a: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ls -la /sys/fs/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cgroup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/memory/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mygroup</a:t>
            </a: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cs typeface="Courier New" panose="02070309020205020404" pitchFamily="49" charset="0"/>
              </a:rPr>
              <a:t>Set memory limit of 10MB for this group: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echo 10000000 &gt; /sys/fs/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cgroup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/memory/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mygroup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memory.limit_in_bytes</a:t>
            </a: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echo 0 &gt; /sys/fs/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cgroup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/memory/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mygroup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memory.swappiness</a:t>
            </a: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cs typeface="Courier New" panose="02070309020205020404" pitchFamily="49" charset="0"/>
              </a:rPr>
              <a:t>Make something memory hungry: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 &lt;&lt;EOT &gt;&gt; crash.py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 = open("/dev/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urandom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", "r")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 = ""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+=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f.read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(1000000) # 1mb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"%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dmb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% (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*10,)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python crash.py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cs typeface="Courier New" panose="02070309020205020404" pitchFamily="49" charset="0"/>
              </a:rPr>
              <a:t>Add current PID to the </a:t>
            </a:r>
            <a:r>
              <a:rPr lang="en-US" altLang="en-US" sz="1000" b="1" dirty="0" err="1">
                <a:cs typeface="Courier New" panose="02070309020205020404" pitchFamily="49" charset="0"/>
              </a:rPr>
              <a:t>cgroup</a:t>
            </a:r>
            <a:r>
              <a:rPr lang="en-US" altLang="en-US" sz="1000" b="1" dirty="0">
                <a:cs typeface="Courier New" panose="02070309020205020404" pitchFamily="49" charset="0"/>
              </a:rPr>
              <a:t> we just made: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echo $$ &gt; /sys/fs/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cgroup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/memory/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mygroup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/tasks</a:t>
            </a:r>
            <a:endParaRPr lang="en-US" altLang="en-US" sz="1000" dirty="0"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python crash.py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3E44BF-E5D6-4B8C-A2F4-2DDBAD3FD425}"/>
              </a:ext>
            </a:extLst>
          </p:cNvPr>
          <p:cNvSpPr txBox="1"/>
          <p:nvPr/>
        </p:nvSpPr>
        <p:spPr>
          <a:xfrm>
            <a:off x="7762619" y="1103787"/>
            <a:ext cx="182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Practical Example</a:t>
            </a:r>
          </a:p>
        </p:txBody>
      </p:sp>
    </p:spTree>
    <p:extLst>
      <p:ext uri="{BB962C8B-B14F-4D97-AF65-F5344CB8AC3E}">
        <p14:creationId xmlns:p14="http://schemas.microsoft.com/office/powerpoint/2010/main" val="86525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DE5E82-D9EC-462B-9241-9266DECFF9EB}"/>
              </a:ext>
            </a:extLst>
          </p:cNvPr>
          <p:cNvSpPr txBox="1"/>
          <p:nvPr/>
        </p:nvSpPr>
        <p:spPr>
          <a:xfrm>
            <a:off x="314586" y="448812"/>
            <a:ext cx="97878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That is complicated!</a:t>
            </a:r>
          </a:p>
          <a:p>
            <a:r>
              <a:rPr lang="en-US" sz="4000" dirty="0"/>
              <a:t>I wish there was a tool to make all of this easy.</a:t>
            </a:r>
          </a:p>
        </p:txBody>
      </p:sp>
    </p:spTree>
    <p:extLst>
      <p:ext uri="{BB962C8B-B14F-4D97-AF65-F5344CB8AC3E}">
        <p14:creationId xmlns:p14="http://schemas.microsoft.com/office/powerpoint/2010/main" val="2438795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1123</TotalTime>
  <Words>864</Words>
  <Application>Microsoft Office PowerPoint</Application>
  <PresentationFormat>Widescreen</PresentationFormat>
  <Paragraphs>176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Courier New</vt:lpstr>
      <vt:lpstr>Office Theme</vt:lpstr>
      <vt:lpstr>Docker 101</vt:lpstr>
      <vt:lpstr>Docker is not magic it is an abstraction.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101</dc:title>
  <dc:creator>Cole K</dc:creator>
  <cp:lastModifiedBy>Cole K</cp:lastModifiedBy>
  <cp:revision>31</cp:revision>
  <dcterms:created xsi:type="dcterms:W3CDTF">2018-02-19T15:07:52Z</dcterms:created>
  <dcterms:modified xsi:type="dcterms:W3CDTF">2018-02-20T14:52:31Z</dcterms:modified>
</cp:coreProperties>
</file>