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30"/>
  </p:notesMasterIdLst>
  <p:sldIdLst>
    <p:sldId id="256" r:id="rId2"/>
    <p:sldId id="258" r:id="rId3"/>
    <p:sldId id="266" r:id="rId4"/>
    <p:sldId id="262" r:id="rId5"/>
    <p:sldId id="265" r:id="rId6"/>
    <p:sldId id="268" r:id="rId7"/>
    <p:sldId id="257" r:id="rId8"/>
    <p:sldId id="259" r:id="rId9"/>
    <p:sldId id="267"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5" r:id="rId24"/>
    <p:sldId id="282" r:id="rId25"/>
    <p:sldId id="283" r:id="rId26"/>
    <p:sldId id="284" r:id="rId27"/>
    <p:sldId id="286"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C795"/>
    <a:srgbClr val="EEE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5" autoAdjust="0"/>
    <p:restoredTop sz="81575" autoAdjust="0"/>
  </p:normalViewPr>
  <p:slideViewPr>
    <p:cSldViewPr snapToGrid="0">
      <p:cViewPr varScale="1">
        <p:scale>
          <a:sx n="59" d="100"/>
          <a:sy n="59"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7CFDD-D8EA-44E6-B02F-C50591B1E60F}" type="datetimeFigureOut">
              <a:rPr lang="en-US" smtClean="0"/>
              <a:t>2/11/2021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70549E-5AEB-4ED6-B191-5E2D5D700A87}" type="slidenum">
              <a:rPr lang="en-US" smtClean="0"/>
              <a:t>‹#›</a:t>
            </a:fld>
            <a:endParaRPr lang="en-US"/>
          </a:p>
        </p:txBody>
      </p:sp>
    </p:spTree>
    <p:extLst>
      <p:ext uri="{BB962C8B-B14F-4D97-AF65-F5344CB8AC3E}">
        <p14:creationId xmlns:p14="http://schemas.microsoft.com/office/powerpoint/2010/main" val="527379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pen.spotify.com/user/thesoundsofspotify"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artists.spotify.com/blog/how-spotify-discovers-the-genres-of-tomorrow"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project aims to train various classification models on the audio features of songs to predict which of the twelve major genres they belong to. An accurate model of the evolving landscape of music over time would not only widen the understanding of the genres themselves but primarily provide insight about artists and the listeners of their music that can be used to optimize each of their goals.</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2</a:t>
            </a:fld>
            <a:endParaRPr lang="en-US"/>
          </a:p>
        </p:txBody>
      </p:sp>
    </p:spTree>
    <p:extLst>
      <p:ext uri="{BB962C8B-B14F-4D97-AF65-F5344CB8AC3E}">
        <p14:creationId xmlns:p14="http://schemas.microsoft.com/office/powerpoint/2010/main" val="4276682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Hip Hop songs are characterized as highly danceable, energetic, and most importantly, very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speechy</a:t>
            </a:r>
            <a:r>
              <a:rPr lang="en-US" sz="1800" dirty="0">
                <a:effectLst/>
                <a:latin typeface="Calibri" panose="020F0502020204030204" pitchFamily="34" charset="0"/>
                <a:ea typeface="Calibri" panose="020F0502020204030204" pitchFamily="34" charset="0"/>
                <a:cs typeface="Times New Roman" panose="02020603050405020304" pitchFamily="18" charset="0"/>
              </a:rPr>
              <a:t> on average. </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12</a:t>
            </a:fld>
            <a:endParaRPr lang="en-US"/>
          </a:p>
        </p:txBody>
      </p:sp>
    </p:spTree>
    <p:extLst>
      <p:ext uri="{BB962C8B-B14F-4D97-AF65-F5344CB8AC3E}">
        <p14:creationId xmlns:p14="http://schemas.microsoft.com/office/powerpoint/2010/main" val="3588854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Latin songs are not only characterized as highly danceable, energetic, but they are also very positive on average comparatively to most other genres. </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13</a:t>
            </a:fld>
            <a:endParaRPr lang="en-US"/>
          </a:p>
        </p:txBody>
      </p:sp>
    </p:spTree>
    <p:extLst>
      <p:ext uri="{BB962C8B-B14F-4D97-AF65-F5344CB8AC3E}">
        <p14:creationId xmlns:p14="http://schemas.microsoft.com/office/powerpoint/2010/main" val="3325059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EDM songs are very energetic on average. </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14</a:t>
            </a:fld>
            <a:endParaRPr lang="en-US"/>
          </a:p>
        </p:txBody>
      </p:sp>
    </p:spTree>
    <p:extLst>
      <p:ext uri="{BB962C8B-B14F-4D97-AF65-F5344CB8AC3E}">
        <p14:creationId xmlns:p14="http://schemas.microsoft.com/office/powerpoint/2010/main" val="3534355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Reggae songs have the highest valence on average and are have higher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speechiness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than most other genres.</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15</a:t>
            </a:fld>
            <a:endParaRPr lang="en-US"/>
          </a:p>
        </p:txBody>
      </p:sp>
    </p:spTree>
    <p:extLst>
      <p:ext uri="{BB962C8B-B14F-4D97-AF65-F5344CB8AC3E}">
        <p14:creationId xmlns:p14="http://schemas.microsoft.com/office/powerpoint/2010/main" val="463461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Indie songs are very energetic on average.</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16</a:t>
            </a:fld>
            <a:endParaRPr lang="en-US"/>
          </a:p>
        </p:txBody>
      </p:sp>
    </p:spTree>
    <p:extLst>
      <p:ext uri="{BB962C8B-B14F-4D97-AF65-F5344CB8AC3E}">
        <p14:creationId xmlns:p14="http://schemas.microsoft.com/office/powerpoint/2010/main" val="3187732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Rock songs are moderately danceable, energetic, and valent on average. Their feature representation resembles those of both the Pop and Indie genres.</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17</a:t>
            </a:fld>
            <a:endParaRPr lang="en-US"/>
          </a:p>
        </p:txBody>
      </p:sp>
    </p:spTree>
    <p:extLst>
      <p:ext uri="{BB962C8B-B14F-4D97-AF65-F5344CB8AC3E}">
        <p14:creationId xmlns:p14="http://schemas.microsoft.com/office/powerpoint/2010/main" val="3953306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Country songs are moderately danceable, energetic, and valent on average. Their average feature representation resembles those of the Pop and Rock genres.</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18</a:t>
            </a:fld>
            <a:endParaRPr lang="en-US"/>
          </a:p>
        </p:txBody>
      </p:sp>
    </p:spTree>
    <p:extLst>
      <p:ext uri="{BB962C8B-B14F-4D97-AF65-F5344CB8AC3E}">
        <p14:creationId xmlns:p14="http://schemas.microsoft.com/office/powerpoint/2010/main" val="4098858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Metal songs are the most energetic on average comparatively to other genres and are not acoustic whatsoever.</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19</a:t>
            </a:fld>
            <a:endParaRPr lang="en-US"/>
          </a:p>
        </p:txBody>
      </p:sp>
    </p:spTree>
    <p:extLst>
      <p:ext uri="{BB962C8B-B14F-4D97-AF65-F5344CB8AC3E}">
        <p14:creationId xmlns:p14="http://schemas.microsoft.com/office/powerpoint/2010/main" val="547175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Jazz songs are very acoustic, and typically, they're not energetic.</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20</a:t>
            </a:fld>
            <a:endParaRPr lang="en-US"/>
          </a:p>
        </p:txBody>
      </p:sp>
    </p:spTree>
    <p:extLst>
      <p:ext uri="{BB962C8B-B14F-4D97-AF65-F5344CB8AC3E}">
        <p14:creationId xmlns:p14="http://schemas.microsoft.com/office/powerpoint/2010/main" val="1599877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Classical songs are, in fact, the most acoustic and the least energetic of all genres. </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21</a:t>
            </a:fld>
            <a:endParaRPr lang="en-US"/>
          </a:p>
        </p:txBody>
      </p:sp>
    </p:spTree>
    <p:extLst>
      <p:ext uri="{BB962C8B-B14F-4D97-AF65-F5344CB8AC3E}">
        <p14:creationId xmlns:p14="http://schemas.microsoft.com/office/powerpoint/2010/main" val="1180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classifying a song’s genre can help a model that clusters artists based on their similarity, by informing the model as to whether their similarity has to do with their genre as supposed to other factors, such as acoustic features of the music or shared fanbases.</a:t>
            </a:r>
          </a:p>
        </p:txBody>
      </p:sp>
      <p:sp>
        <p:nvSpPr>
          <p:cNvPr id="4" name="Slide Number Placeholder 3"/>
          <p:cNvSpPr>
            <a:spLocks noGrp="1"/>
          </p:cNvSpPr>
          <p:nvPr>
            <p:ph type="sldNum" sz="quarter" idx="5"/>
          </p:nvPr>
        </p:nvSpPr>
        <p:spPr/>
        <p:txBody>
          <a:bodyPr/>
          <a:lstStyle/>
          <a:p>
            <a:fld id="{AF70549E-5AEB-4ED6-B191-5E2D5D700A87}" type="slidenum">
              <a:rPr lang="en-US" smtClean="0"/>
              <a:t>3</a:t>
            </a:fld>
            <a:endParaRPr lang="en-US"/>
          </a:p>
        </p:txBody>
      </p:sp>
    </p:spTree>
    <p:extLst>
      <p:ext uri="{BB962C8B-B14F-4D97-AF65-F5344CB8AC3E}">
        <p14:creationId xmlns:p14="http://schemas.microsoft.com/office/powerpoint/2010/main" val="4001452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To predict the genre of new songs, I sought to train various classification models on the audio features of the songs from each genre and compare their performance on unseen data.</a:t>
            </a:r>
          </a:p>
        </p:txBody>
      </p:sp>
      <p:sp>
        <p:nvSpPr>
          <p:cNvPr id="4" name="Slide Number Placeholder 3"/>
          <p:cNvSpPr>
            <a:spLocks noGrp="1"/>
          </p:cNvSpPr>
          <p:nvPr>
            <p:ph type="sldNum" sz="quarter" idx="5"/>
          </p:nvPr>
        </p:nvSpPr>
        <p:spPr/>
        <p:txBody>
          <a:bodyPr/>
          <a:lstStyle/>
          <a:p>
            <a:fld id="{AF70549E-5AEB-4ED6-B191-5E2D5D700A87}" type="slidenum">
              <a:rPr lang="en-US" smtClean="0"/>
              <a:t>22</a:t>
            </a:fld>
            <a:endParaRPr lang="en-US"/>
          </a:p>
        </p:txBody>
      </p:sp>
    </p:spTree>
    <p:extLst>
      <p:ext uri="{BB962C8B-B14F-4D97-AF65-F5344CB8AC3E}">
        <p14:creationId xmlns:p14="http://schemas.microsoft.com/office/powerpoint/2010/main" val="1928604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Decision Tree Classifier was 66% percent accurate on average. The genres that the model learned best were Classical, Jazz, and Metal, whereas Pop was the most difficult genre to classify. Although the proceeding ensemble methods will surely outperform this model, it serves as a base to compare the improvement of more complex models. </a:t>
            </a:r>
          </a:p>
          <a:p>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23</a:t>
            </a:fld>
            <a:endParaRPr lang="en-US"/>
          </a:p>
        </p:txBody>
      </p:sp>
    </p:spTree>
    <p:extLst>
      <p:ext uri="{BB962C8B-B14F-4D97-AF65-F5344CB8AC3E}">
        <p14:creationId xmlns:p14="http://schemas.microsoft.com/office/powerpoint/2010/main" val="2441646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Random Forest Classifier, with 498 estimators, as suggested by a randomized search of hyperparameters with cross validation, performed far better, averaging 75% accuracy. This model still picked up Classical, Jazz, and Metal the best, but its performance on the remaining genres significantly improved across the board, as well. </a:t>
            </a:r>
          </a:p>
          <a:p>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24</a:t>
            </a:fld>
            <a:endParaRPr lang="en-US"/>
          </a:p>
        </p:txBody>
      </p:sp>
    </p:spTree>
    <p:extLst>
      <p:ext uri="{BB962C8B-B14F-4D97-AF65-F5344CB8AC3E}">
        <p14:creationId xmlns:p14="http://schemas.microsoft.com/office/powerpoint/2010/main" val="392002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On the other hand, the Gradient Boosting Classifier, with 455 estimators, a 0.1 learning rate, and a maximum tree depth of 4, as suggested by a randomized search of hyperparameters with cross validation, was only 74% accurate on average. </a:t>
            </a:r>
          </a:p>
        </p:txBody>
      </p:sp>
      <p:sp>
        <p:nvSpPr>
          <p:cNvPr id="4" name="Slide Number Placeholder 3"/>
          <p:cNvSpPr>
            <a:spLocks noGrp="1"/>
          </p:cNvSpPr>
          <p:nvPr>
            <p:ph type="sldNum" sz="quarter" idx="5"/>
          </p:nvPr>
        </p:nvSpPr>
        <p:spPr/>
        <p:txBody>
          <a:bodyPr/>
          <a:lstStyle/>
          <a:p>
            <a:fld id="{AF70549E-5AEB-4ED6-B191-5E2D5D700A87}" type="slidenum">
              <a:rPr lang="en-US" smtClean="0"/>
              <a:t>25</a:t>
            </a:fld>
            <a:endParaRPr lang="en-US"/>
          </a:p>
        </p:txBody>
      </p:sp>
    </p:spTree>
    <p:extLst>
      <p:ext uri="{BB962C8B-B14F-4D97-AF65-F5344CB8AC3E}">
        <p14:creationId xmlns:p14="http://schemas.microsoft.com/office/powerpoint/2010/main" val="3469381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Lastly, the Extreme Gradient Boosting (XGB) Classifier, with 401 estimators, a 0.25 lambda rate, a 0.1 gamma rate, a 0.1 learning rate, and a maximum tree depth of 7, as suggested by a randomized search of hyperparameters with cross validation, was 75% accurate on average, and was the best performer comparatively to the other models.</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26</a:t>
            </a:fld>
            <a:endParaRPr lang="en-US"/>
          </a:p>
        </p:txBody>
      </p:sp>
    </p:spTree>
    <p:extLst>
      <p:ext uri="{BB962C8B-B14F-4D97-AF65-F5344CB8AC3E}">
        <p14:creationId xmlns:p14="http://schemas.microsoft.com/office/powerpoint/2010/main" val="3943417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understanding which genres fans listen to and the frequency in which they do so, amongst other information, can help categorize fans into certain types that can be targeted differently in marketing endeavors.</a:t>
            </a:r>
          </a:p>
        </p:txBody>
      </p:sp>
      <p:sp>
        <p:nvSpPr>
          <p:cNvPr id="4" name="Slide Number Placeholder 3"/>
          <p:cNvSpPr>
            <a:spLocks noGrp="1"/>
          </p:cNvSpPr>
          <p:nvPr>
            <p:ph type="sldNum" sz="quarter" idx="5"/>
          </p:nvPr>
        </p:nvSpPr>
        <p:spPr/>
        <p:txBody>
          <a:bodyPr/>
          <a:lstStyle/>
          <a:p>
            <a:fld id="{AF70549E-5AEB-4ED6-B191-5E2D5D700A87}" type="slidenum">
              <a:rPr lang="en-US" smtClean="0"/>
              <a:t>4</a:t>
            </a:fld>
            <a:endParaRPr lang="en-US"/>
          </a:p>
        </p:txBody>
      </p:sp>
    </p:spTree>
    <p:extLst>
      <p:ext uri="{BB962C8B-B14F-4D97-AF65-F5344CB8AC3E}">
        <p14:creationId xmlns:p14="http://schemas.microsoft.com/office/powerpoint/2010/main" val="1032696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able to identify a body of similar music to a given song or artist is especially helpful in recommending new music. Recommender Systems are tasked at </a:t>
            </a:r>
            <a:r>
              <a:rPr lang="en-US" sz="1200" kern="1200" dirty="0">
                <a:solidFill>
                  <a:schemeClr val="tx1"/>
                </a:solidFill>
                <a:effectLst/>
                <a:latin typeface="+mn-lt"/>
                <a:ea typeface="+mn-ea"/>
                <a:cs typeface="+mn-cs"/>
              </a:rPr>
              <a:t>recommending items to users that maximize their utility, or in other words, songs that have a high probability of satisfaction. However, user-item utility is almost always unknown and must be inferred, especially in the context of discovery where the goal is to present novel items to the user. Consequently, an item’s utility for a user is usually estimated from past samples of correct utility data. This information can be acquired </a:t>
            </a:r>
            <a:r>
              <a:rPr lang="en-US" sz="1200" i="1" kern="1200" dirty="0">
                <a:solidFill>
                  <a:schemeClr val="tx1"/>
                </a:solidFill>
                <a:effectLst/>
                <a:latin typeface="+mn-lt"/>
                <a:ea typeface="+mn-ea"/>
                <a:cs typeface="+mn-cs"/>
              </a:rPr>
              <a:t>explicitly</a:t>
            </a:r>
            <a:r>
              <a:rPr lang="en-US" sz="1200" kern="1200" dirty="0">
                <a:solidFill>
                  <a:schemeClr val="tx1"/>
                </a:solidFill>
                <a:effectLst/>
                <a:latin typeface="+mn-lt"/>
                <a:ea typeface="+mn-ea"/>
                <a:cs typeface="+mn-cs"/>
              </a:rPr>
              <a:t>, such as in the form of a rating, or </a:t>
            </a:r>
            <a:r>
              <a:rPr lang="en-US" sz="1200" i="1" kern="1200" dirty="0">
                <a:solidFill>
                  <a:schemeClr val="tx1"/>
                </a:solidFill>
                <a:effectLst/>
                <a:latin typeface="+mn-lt"/>
                <a:ea typeface="+mn-ea"/>
                <a:cs typeface="+mn-cs"/>
              </a:rPr>
              <a:t>implicitly</a:t>
            </a:r>
            <a:r>
              <a:rPr lang="en-US" sz="120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by monitoring users’ behavior. Since explicit ratings are often not available, especially in the context of music, being able to identify similar content to what the user already prefers helps generate a pool of possible recommendations that an algorithm can choose between based on expected utility.</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5</a:t>
            </a:fld>
            <a:endParaRPr lang="en-US"/>
          </a:p>
        </p:txBody>
      </p:sp>
    </p:spTree>
    <p:extLst>
      <p:ext uri="{BB962C8B-B14F-4D97-AF65-F5344CB8AC3E}">
        <p14:creationId xmlns:p14="http://schemas.microsoft.com/office/powerpoint/2010/main" val="1041716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can we classify a song’s genre? By analyzing the audio features of various genres.</a:t>
            </a:r>
          </a:p>
        </p:txBody>
      </p:sp>
      <p:sp>
        <p:nvSpPr>
          <p:cNvPr id="4" name="Slide Number Placeholder 3"/>
          <p:cNvSpPr>
            <a:spLocks noGrp="1"/>
          </p:cNvSpPr>
          <p:nvPr>
            <p:ph type="sldNum" sz="quarter" idx="5"/>
          </p:nvPr>
        </p:nvSpPr>
        <p:spPr/>
        <p:txBody>
          <a:bodyPr/>
          <a:lstStyle/>
          <a:p>
            <a:fld id="{AF70549E-5AEB-4ED6-B191-5E2D5D700A87}" type="slidenum">
              <a:rPr lang="en-US" smtClean="0"/>
              <a:t>6</a:t>
            </a:fld>
            <a:endParaRPr lang="en-US"/>
          </a:p>
        </p:txBody>
      </p:sp>
    </p:spTree>
    <p:extLst>
      <p:ext uri="{BB962C8B-B14F-4D97-AF65-F5344CB8AC3E}">
        <p14:creationId xmlns:p14="http://schemas.microsoft.com/office/powerpoint/2010/main" val="176991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Audio features, as well as other track-wise information, were collected from Spotify’s publicly available API database. Since Spotify doesn’t store genre information, I turned to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The Sounds of Spotify</a:t>
            </a:r>
            <a:r>
              <a:rPr lang="en-US" sz="1800" dirty="0">
                <a:effectLst/>
                <a:latin typeface="Calibri" panose="020F0502020204030204" pitchFamily="34" charset="0"/>
                <a:ea typeface="Calibri" panose="020F0502020204030204" pitchFamily="34" charset="0"/>
                <a:cs typeface="Times New Roman" panose="02020603050405020304" pitchFamily="18" charset="0"/>
              </a:rPr>
              <a:t>, an independent music genre project that utilized unsupervised learning techniques to identify new and unique genres of music (more of which can be read about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here</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collect accurate genre labels to test various predictive models and a subset of songs that represented each genre, whose audio features were used to train those models.</a:t>
            </a:r>
          </a:p>
          <a:p>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7</a:t>
            </a:fld>
            <a:endParaRPr lang="en-US"/>
          </a:p>
        </p:txBody>
      </p:sp>
    </p:spTree>
    <p:extLst>
      <p:ext uri="{BB962C8B-B14F-4D97-AF65-F5344CB8AC3E}">
        <p14:creationId xmlns:p14="http://schemas.microsoft.com/office/powerpoint/2010/main" val="1713338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8 audio features that were used to train the models.</a:t>
            </a:r>
          </a:p>
          <a:p>
            <a:endParaRPr lang="en-US" dirty="0"/>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Between any of the above features, energy and Loudness exhibit the strongest relationship, with a correlation of 0.82. It makes intuitive sense that subjectively more energetic songs would tend to be louder on average. Another moderate correlation exists between danceability and valence, with a correlation of 0.58. Although their relationship expresses far more variability than that of as that of energy and loudness, there is clearly a positive association between a song's suitability for dancing and its overall positivity.</a:t>
            </a:r>
          </a:p>
        </p:txBody>
      </p:sp>
      <p:sp>
        <p:nvSpPr>
          <p:cNvPr id="4" name="Slide Number Placeholder 3"/>
          <p:cNvSpPr>
            <a:spLocks noGrp="1"/>
          </p:cNvSpPr>
          <p:nvPr>
            <p:ph type="sldNum" sz="quarter" idx="5"/>
          </p:nvPr>
        </p:nvSpPr>
        <p:spPr/>
        <p:txBody>
          <a:bodyPr/>
          <a:lstStyle/>
          <a:p>
            <a:fld id="{AF70549E-5AEB-4ED6-B191-5E2D5D700A87}" type="slidenum">
              <a:rPr lang="en-US" smtClean="0"/>
              <a:t>8</a:t>
            </a:fld>
            <a:endParaRPr lang="en-US"/>
          </a:p>
        </p:txBody>
      </p:sp>
    </p:spTree>
    <p:extLst>
      <p:ext uri="{BB962C8B-B14F-4D97-AF65-F5344CB8AC3E}">
        <p14:creationId xmlns:p14="http://schemas.microsoft.com/office/powerpoint/2010/main" val="3196058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Pop songs are characterized as moderately danceable and energetic on average.</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10</a:t>
            </a:fld>
            <a:endParaRPr lang="en-US"/>
          </a:p>
        </p:txBody>
      </p:sp>
    </p:spTree>
    <p:extLst>
      <p:ext uri="{BB962C8B-B14F-4D97-AF65-F5344CB8AC3E}">
        <p14:creationId xmlns:p14="http://schemas.microsoft.com/office/powerpoint/2010/main" val="2250962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R&amp;B songs are also moderately danceable and energetic on average.</a:t>
            </a:r>
            <a:endParaRPr lang="en-US" dirty="0"/>
          </a:p>
        </p:txBody>
      </p:sp>
      <p:sp>
        <p:nvSpPr>
          <p:cNvPr id="4" name="Slide Number Placeholder 3"/>
          <p:cNvSpPr>
            <a:spLocks noGrp="1"/>
          </p:cNvSpPr>
          <p:nvPr>
            <p:ph type="sldNum" sz="quarter" idx="5"/>
          </p:nvPr>
        </p:nvSpPr>
        <p:spPr/>
        <p:txBody>
          <a:bodyPr/>
          <a:lstStyle/>
          <a:p>
            <a:fld id="{AF70549E-5AEB-4ED6-B191-5E2D5D700A87}" type="slidenum">
              <a:rPr lang="en-US" smtClean="0"/>
              <a:t>11</a:t>
            </a:fld>
            <a:endParaRPr lang="en-US"/>
          </a:p>
        </p:txBody>
      </p:sp>
    </p:spTree>
    <p:extLst>
      <p:ext uri="{BB962C8B-B14F-4D97-AF65-F5344CB8AC3E}">
        <p14:creationId xmlns:p14="http://schemas.microsoft.com/office/powerpoint/2010/main" val="2639278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0364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12812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3902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5622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58356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9106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6996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4684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4473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050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2/11/2021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2951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2/11/2021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10715932"/>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ai.googleblog.com/2014/01/explore-history-of-pop-and-punk-jazz.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6" name="Rectangle 7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2054" name="Picture 6">
            <a:extLst>
              <a:ext uri="{FF2B5EF4-FFF2-40B4-BE49-F238E27FC236}">
                <a16:creationId xmlns:a16="http://schemas.microsoft.com/office/drawing/2014/main" id="{50E09D3A-D426-49A9-9168-12C41BFC6F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15" r="-1" b="10618"/>
          <a:stretch/>
        </p:blipFill>
        <p:spPr bwMode="auto">
          <a:xfrm>
            <a:off x="5091546" y="619123"/>
            <a:ext cx="7100454" cy="6238874"/>
          </a:xfrm>
          <a:custGeom>
            <a:avLst/>
            <a:gdLst/>
            <a:ahLst/>
            <a:cxnLst/>
            <a:rect l="l" t="t" r="r" b="b"/>
            <a:pathLst>
              <a:path w="7100454" h="6238874">
                <a:moveTo>
                  <a:pt x="5221938" y="783"/>
                </a:moveTo>
                <a:cubicBezTo>
                  <a:pt x="5784158" y="15914"/>
                  <a:pt x="6301398" y="253541"/>
                  <a:pt x="6756828" y="979302"/>
                </a:cubicBezTo>
                <a:cubicBezTo>
                  <a:pt x="6870382" y="1160214"/>
                  <a:pt x="6969391" y="1352970"/>
                  <a:pt x="7057114" y="1554417"/>
                </a:cubicBezTo>
                <a:lnTo>
                  <a:pt x="7100454" y="1659685"/>
                </a:lnTo>
                <a:lnTo>
                  <a:pt x="7100454" y="6238874"/>
                </a:lnTo>
                <a:lnTo>
                  <a:pt x="0" y="6238874"/>
                </a:lnTo>
                <a:lnTo>
                  <a:pt x="14064" y="6003370"/>
                </a:lnTo>
                <a:cubicBezTo>
                  <a:pt x="69537" y="5262783"/>
                  <a:pt x="191580" y="4496548"/>
                  <a:pt x="334789" y="3724830"/>
                </a:cubicBezTo>
                <a:cubicBezTo>
                  <a:pt x="778352" y="1333290"/>
                  <a:pt x="2184944" y="696602"/>
                  <a:pt x="3836378" y="244282"/>
                </a:cubicBezTo>
                <a:cubicBezTo>
                  <a:pt x="4320163" y="111842"/>
                  <a:pt x="4784656" y="-10986"/>
                  <a:pt x="5221938" y="783"/>
                </a:cubicBezTo>
                <a:close/>
              </a:path>
            </a:pathLst>
          </a:custGeom>
          <a:noFill/>
          <a:extLst>
            <a:ext uri="{909E8E84-426E-40DD-AFC4-6F175D3DCCD1}">
              <a14:hiddenFill xmlns:a14="http://schemas.microsoft.com/office/drawing/2010/main">
                <a:solidFill>
                  <a:srgbClr val="FFFFFF"/>
                </a:solidFill>
              </a14:hiddenFill>
            </a:ext>
          </a:extLst>
        </p:spPr>
      </p:pic>
      <p:sp>
        <p:nvSpPr>
          <p:cNvPr id="2057" name="Freeform: Shape 76">
            <a:extLst>
              <a:ext uri="{FF2B5EF4-FFF2-40B4-BE49-F238E27FC236}">
                <a16:creationId xmlns:a16="http://schemas.microsoft.com/office/drawing/2014/main" id="{1A0F8916-44ED-4BA2-B4A8-BFF92E4B4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254705" y="-79298"/>
            <a:ext cx="6064089" cy="78105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559B6EFA-E532-45C9-ABE0-436C3338BC2A}"/>
              </a:ext>
            </a:extLst>
          </p:cNvPr>
          <p:cNvSpPr>
            <a:spLocks noGrp="1"/>
          </p:cNvSpPr>
          <p:nvPr>
            <p:ph type="ctrTitle"/>
          </p:nvPr>
        </p:nvSpPr>
        <p:spPr>
          <a:xfrm>
            <a:off x="762000" y="1524000"/>
            <a:ext cx="4572000" cy="2286000"/>
          </a:xfrm>
        </p:spPr>
        <p:txBody>
          <a:bodyPr>
            <a:normAutofit/>
          </a:bodyPr>
          <a:lstStyle/>
          <a:p>
            <a:pPr algn="l"/>
            <a:r>
              <a:rPr lang="en-US" sz="4400" dirty="0"/>
              <a:t>Music Genre Classification</a:t>
            </a:r>
          </a:p>
        </p:txBody>
      </p:sp>
      <p:sp>
        <p:nvSpPr>
          <p:cNvPr id="3" name="Subtitle 2">
            <a:extLst>
              <a:ext uri="{FF2B5EF4-FFF2-40B4-BE49-F238E27FC236}">
                <a16:creationId xmlns:a16="http://schemas.microsoft.com/office/drawing/2014/main" id="{9B855A39-8196-4B98-8825-04593D993F37}"/>
              </a:ext>
            </a:extLst>
          </p:cNvPr>
          <p:cNvSpPr>
            <a:spLocks noGrp="1"/>
          </p:cNvSpPr>
          <p:nvPr>
            <p:ph type="subTitle" idx="1"/>
          </p:nvPr>
        </p:nvSpPr>
        <p:spPr>
          <a:xfrm>
            <a:off x="762000" y="4571999"/>
            <a:ext cx="4572000" cy="1524000"/>
          </a:xfrm>
        </p:spPr>
        <p:txBody>
          <a:bodyPr>
            <a:normAutofit/>
          </a:bodyPr>
          <a:lstStyle/>
          <a:p>
            <a:pPr algn="l"/>
            <a:r>
              <a:rPr lang="en-US"/>
              <a:t>by Cole Landolt</a:t>
            </a:r>
          </a:p>
        </p:txBody>
      </p:sp>
    </p:spTree>
    <p:extLst>
      <p:ext uri="{BB962C8B-B14F-4D97-AF65-F5344CB8AC3E}">
        <p14:creationId xmlns:p14="http://schemas.microsoft.com/office/powerpoint/2010/main" val="1121224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kern="1200" dirty="0">
                <a:solidFill>
                  <a:srgbClr val="FFFFFF"/>
                </a:solidFill>
                <a:latin typeface="+mj-lt"/>
                <a:ea typeface="+mj-ea"/>
                <a:cs typeface="+mj-cs"/>
              </a:rPr>
              <a:t>Pop</a:t>
            </a:r>
          </a:p>
        </p:txBody>
      </p:sp>
      <p:pic>
        <p:nvPicPr>
          <p:cNvPr id="4" name="Picture 3" descr="Chart, radar chart&#10;&#10;Description automatically generated">
            <a:extLst>
              <a:ext uri="{FF2B5EF4-FFF2-40B4-BE49-F238E27FC236}">
                <a16:creationId xmlns:a16="http://schemas.microsoft.com/office/drawing/2014/main" id="{0DFB78F6-2531-4B4A-8A08-2F2925B26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057" y="1193496"/>
            <a:ext cx="5253730" cy="4471007"/>
          </a:xfrm>
          <a:prstGeom prst="rect">
            <a:avLst/>
          </a:prstGeom>
        </p:spPr>
      </p:pic>
    </p:spTree>
    <p:extLst>
      <p:ext uri="{BB962C8B-B14F-4D97-AF65-F5344CB8AC3E}">
        <p14:creationId xmlns:p14="http://schemas.microsoft.com/office/powerpoint/2010/main" val="3383476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kern="1200" dirty="0">
                <a:solidFill>
                  <a:srgbClr val="FFFFFF"/>
                </a:solidFill>
                <a:latin typeface="+mj-lt"/>
                <a:ea typeface="+mj-ea"/>
                <a:cs typeface="+mj-cs"/>
              </a:rPr>
              <a:t>R&amp;B</a:t>
            </a:r>
          </a:p>
        </p:txBody>
      </p:sp>
      <p:pic>
        <p:nvPicPr>
          <p:cNvPr id="12" name="Picture 11" descr="Chart, radar chart&#10;&#10;Description automatically generated">
            <a:extLst>
              <a:ext uri="{FF2B5EF4-FFF2-40B4-BE49-F238E27FC236}">
                <a16:creationId xmlns:a16="http://schemas.microsoft.com/office/drawing/2014/main" id="{16B55C3D-7EE2-462F-BA5B-7E8570055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208" y="1288985"/>
            <a:ext cx="5112687" cy="4292279"/>
          </a:xfrm>
          <a:prstGeom prst="rect">
            <a:avLst/>
          </a:prstGeom>
        </p:spPr>
      </p:pic>
    </p:spTree>
    <p:extLst>
      <p:ext uri="{BB962C8B-B14F-4D97-AF65-F5344CB8AC3E}">
        <p14:creationId xmlns:p14="http://schemas.microsoft.com/office/powerpoint/2010/main" val="3161149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Hip Hop</a:t>
            </a:r>
            <a:endParaRPr lang="en-US" sz="6000" kern="1200" dirty="0">
              <a:solidFill>
                <a:srgbClr val="FFFFFF"/>
              </a:solidFill>
              <a:latin typeface="+mj-lt"/>
              <a:ea typeface="+mj-ea"/>
              <a:cs typeface="+mj-cs"/>
            </a:endParaRPr>
          </a:p>
        </p:txBody>
      </p:sp>
      <p:sp>
        <p:nvSpPr>
          <p:cNvPr id="3" name="Rectangle 2">
            <a:extLst>
              <a:ext uri="{FF2B5EF4-FFF2-40B4-BE49-F238E27FC236}">
                <a16:creationId xmlns:a16="http://schemas.microsoft.com/office/drawing/2014/main" id="{3EAD8389-B3F7-439E-9054-643066924262}"/>
              </a:ext>
            </a:extLst>
          </p:cNvPr>
          <p:cNvSpPr/>
          <p:nvPr/>
        </p:nvSpPr>
        <p:spPr>
          <a:xfrm>
            <a:off x="6672263" y="1328738"/>
            <a:ext cx="5055467" cy="418623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radar chart&#10;&#10;Description automatically generated">
            <a:extLst>
              <a:ext uri="{FF2B5EF4-FFF2-40B4-BE49-F238E27FC236}">
                <a16:creationId xmlns:a16="http://schemas.microsoft.com/office/drawing/2014/main" id="{512932E0-869E-422A-93C0-4EFE707B1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717" y="1215614"/>
            <a:ext cx="5417543" cy="4421759"/>
          </a:xfrm>
          <a:prstGeom prst="rect">
            <a:avLst/>
          </a:prstGeom>
        </p:spPr>
      </p:pic>
    </p:spTree>
    <p:extLst>
      <p:ext uri="{BB962C8B-B14F-4D97-AF65-F5344CB8AC3E}">
        <p14:creationId xmlns:p14="http://schemas.microsoft.com/office/powerpoint/2010/main" val="395415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Latin</a:t>
            </a:r>
            <a:endParaRPr lang="en-US" sz="6000" kern="1200" dirty="0">
              <a:solidFill>
                <a:srgbClr val="FFFFFF"/>
              </a:solidFill>
              <a:latin typeface="+mj-lt"/>
              <a:ea typeface="+mj-ea"/>
              <a:cs typeface="+mj-cs"/>
            </a:endParaRPr>
          </a:p>
        </p:txBody>
      </p:sp>
      <p:pic>
        <p:nvPicPr>
          <p:cNvPr id="6" name="Picture 5" descr="Chart, radar chart&#10;&#10;Description automatically generated">
            <a:extLst>
              <a:ext uri="{FF2B5EF4-FFF2-40B4-BE49-F238E27FC236}">
                <a16:creationId xmlns:a16="http://schemas.microsoft.com/office/drawing/2014/main" id="{2334706F-DABF-4DAF-BA64-B89EE5206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715" y="1247891"/>
            <a:ext cx="5473839" cy="4324570"/>
          </a:xfrm>
          <a:prstGeom prst="rect">
            <a:avLst/>
          </a:prstGeom>
        </p:spPr>
      </p:pic>
    </p:spTree>
    <p:extLst>
      <p:ext uri="{BB962C8B-B14F-4D97-AF65-F5344CB8AC3E}">
        <p14:creationId xmlns:p14="http://schemas.microsoft.com/office/powerpoint/2010/main" val="850132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EDM</a:t>
            </a:r>
            <a:endParaRPr lang="en-US" sz="6000" kern="1200" dirty="0">
              <a:solidFill>
                <a:srgbClr val="FFFFFF"/>
              </a:solidFill>
              <a:latin typeface="+mj-lt"/>
              <a:ea typeface="+mj-ea"/>
              <a:cs typeface="+mj-cs"/>
            </a:endParaRPr>
          </a:p>
        </p:txBody>
      </p:sp>
      <p:pic>
        <p:nvPicPr>
          <p:cNvPr id="4" name="Picture 3" descr="Chart, radar chart&#10;&#10;Description automatically generated">
            <a:extLst>
              <a:ext uri="{FF2B5EF4-FFF2-40B4-BE49-F238E27FC236}">
                <a16:creationId xmlns:a16="http://schemas.microsoft.com/office/drawing/2014/main" id="{A1747D29-3A10-46A1-98AD-4C31926EC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1855" y="1212206"/>
            <a:ext cx="5473838" cy="4397987"/>
          </a:xfrm>
          <a:prstGeom prst="rect">
            <a:avLst/>
          </a:prstGeom>
        </p:spPr>
      </p:pic>
    </p:spTree>
    <p:extLst>
      <p:ext uri="{BB962C8B-B14F-4D97-AF65-F5344CB8AC3E}">
        <p14:creationId xmlns:p14="http://schemas.microsoft.com/office/powerpoint/2010/main" val="1009431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Reggae</a:t>
            </a:r>
            <a:endParaRPr lang="en-US" sz="6000" kern="1200" dirty="0">
              <a:solidFill>
                <a:srgbClr val="FFFFFF"/>
              </a:solidFill>
              <a:latin typeface="+mj-lt"/>
              <a:ea typeface="+mj-ea"/>
              <a:cs typeface="+mj-cs"/>
            </a:endParaRPr>
          </a:p>
        </p:txBody>
      </p:sp>
      <p:pic>
        <p:nvPicPr>
          <p:cNvPr id="5" name="Picture 4" descr="Chart, radar chart&#10;&#10;Description automatically generated">
            <a:extLst>
              <a:ext uri="{FF2B5EF4-FFF2-40B4-BE49-F238E27FC236}">
                <a16:creationId xmlns:a16="http://schemas.microsoft.com/office/drawing/2014/main" id="{D1EA172E-3759-4E25-B788-15875A9E1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023" y="1232011"/>
            <a:ext cx="5380967" cy="4318934"/>
          </a:xfrm>
          <a:prstGeom prst="rect">
            <a:avLst/>
          </a:prstGeom>
        </p:spPr>
      </p:pic>
    </p:spTree>
    <p:extLst>
      <p:ext uri="{BB962C8B-B14F-4D97-AF65-F5344CB8AC3E}">
        <p14:creationId xmlns:p14="http://schemas.microsoft.com/office/powerpoint/2010/main" val="826958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Indie</a:t>
            </a:r>
            <a:endParaRPr lang="en-US" sz="6000" kern="1200" dirty="0">
              <a:solidFill>
                <a:srgbClr val="FFFFFF"/>
              </a:solidFill>
              <a:latin typeface="+mj-lt"/>
              <a:ea typeface="+mj-ea"/>
              <a:cs typeface="+mj-cs"/>
            </a:endParaRPr>
          </a:p>
        </p:txBody>
      </p:sp>
      <p:pic>
        <p:nvPicPr>
          <p:cNvPr id="12" name="Picture 11" descr="Chart, radar chart&#10;&#10;Description automatically generated">
            <a:extLst>
              <a:ext uri="{FF2B5EF4-FFF2-40B4-BE49-F238E27FC236}">
                <a16:creationId xmlns:a16="http://schemas.microsoft.com/office/drawing/2014/main" id="{42544028-DD5F-4275-AAA8-BFF4CDB68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220" y="1187373"/>
            <a:ext cx="5525685" cy="4463053"/>
          </a:xfrm>
          <a:prstGeom prst="rect">
            <a:avLst/>
          </a:prstGeom>
        </p:spPr>
      </p:pic>
    </p:spTree>
    <p:extLst>
      <p:ext uri="{BB962C8B-B14F-4D97-AF65-F5344CB8AC3E}">
        <p14:creationId xmlns:p14="http://schemas.microsoft.com/office/powerpoint/2010/main" val="3472621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Rock</a:t>
            </a:r>
            <a:endParaRPr lang="en-US" sz="6000" kern="1200" dirty="0">
              <a:solidFill>
                <a:srgbClr val="FFFFFF"/>
              </a:solidFill>
              <a:latin typeface="+mj-lt"/>
              <a:ea typeface="+mj-ea"/>
              <a:cs typeface="+mj-cs"/>
            </a:endParaRPr>
          </a:p>
        </p:txBody>
      </p:sp>
      <p:pic>
        <p:nvPicPr>
          <p:cNvPr id="13" name="Picture 12" descr="Chart, radar chart&#10;&#10;Description automatically generated">
            <a:extLst>
              <a:ext uri="{FF2B5EF4-FFF2-40B4-BE49-F238E27FC236}">
                <a16:creationId xmlns:a16="http://schemas.microsoft.com/office/drawing/2014/main" id="{92CD394B-85B6-4AF0-9F8E-02CD290E2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8503" y="1250911"/>
            <a:ext cx="5207939" cy="4381282"/>
          </a:xfrm>
          <a:prstGeom prst="rect">
            <a:avLst/>
          </a:prstGeom>
        </p:spPr>
      </p:pic>
    </p:spTree>
    <p:extLst>
      <p:ext uri="{BB962C8B-B14F-4D97-AF65-F5344CB8AC3E}">
        <p14:creationId xmlns:p14="http://schemas.microsoft.com/office/powerpoint/2010/main" val="3590935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Country</a:t>
            </a:r>
            <a:endParaRPr lang="en-US" sz="6000" kern="1200" dirty="0">
              <a:solidFill>
                <a:srgbClr val="FFFFFF"/>
              </a:solidFill>
              <a:latin typeface="+mj-lt"/>
              <a:ea typeface="+mj-ea"/>
              <a:cs typeface="+mj-cs"/>
            </a:endParaRPr>
          </a:p>
        </p:txBody>
      </p:sp>
      <p:pic>
        <p:nvPicPr>
          <p:cNvPr id="13" name="Picture 12" descr="Chart, radar chart&#10;&#10;Description automatically generated">
            <a:extLst>
              <a:ext uri="{FF2B5EF4-FFF2-40B4-BE49-F238E27FC236}">
                <a16:creationId xmlns:a16="http://schemas.microsoft.com/office/drawing/2014/main" id="{30F4FDA7-73A6-4813-AD67-11B709157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1921" y="1260273"/>
            <a:ext cx="5181901" cy="4389236"/>
          </a:xfrm>
          <a:prstGeom prst="rect">
            <a:avLst/>
          </a:prstGeom>
        </p:spPr>
      </p:pic>
    </p:spTree>
    <p:extLst>
      <p:ext uri="{BB962C8B-B14F-4D97-AF65-F5344CB8AC3E}">
        <p14:creationId xmlns:p14="http://schemas.microsoft.com/office/powerpoint/2010/main" val="3997069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Metal</a:t>
            </a:r>
            <a:endParaRPr lang="en-US" sz="6000" kern="1200" dirty="0">
              <a:solidFill>
                <a:srgbClr val="FFFFFF"/>
              </a:solidFill>
              <a:latin typeface="+mj-lt"/>
              <a:ea typeface="+mj-ea"/>
              <a:cs typeface="+mj-cs"/>
            </a:endParaRPr>
          </a:p>
        </p:txBody>
      </p:sp>
      <p:pic>
        <p:nvPicPr>
          <p:cNvPr id="12" name="Picture 11" descr="Chart, radar chart&#10;&#10;Description automatically generated">
            <a:extLst>
              <a:ext uri="{FF2B5EF4-FFF2-40B4-BE49-F238E27FC236}">
                <a16:creationId xmlns:a16="http://schemas.microsoft.com/office/drawing/2014/main" id="{8E0CABE3-89F6-4C01-AB56-5DF1B5B91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683" y="1207349"/>
            <a:ext cx="5236517" cy="4436330"/>
          </a:xfrm>
          <a:prstGeom prst="rect">
            <a:avLst/>
          </a:prstGeom>
        </p:spPr>
      </p:pic>
    </p:spTree>
    <p:extLst>
      <p:ext uri="{BB962C8B-B14F-4D97-AF65-F5344CB8AC3E}">
        <p14:creationId xmlns:p14="http://schemas.microsoft.com/office/powerpoint/2010/main" val="1823043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DFB8-7EC1-4EAB-B0E3-B2C2C367D494}"/>
              </a:ext>
            </a:extLst>
          </p:cNvPr>
          <p:cNvSpPr>
            <a:spLocks noGrp="1"/>
          </p:cNvSpPr>
          <p:nvPr>
            <p:ph type="title"/>
          </p:nvPr>
        </p:nvSpPr>
        <p:spPr>
          <a:xfrm>
            <a:off x="761999" y="762000"/>
            <a:ext cx="10856259" cy="1524000"/>
          </a:xfrm>
        </p:spPr>
        <p:txBody>
          <a:bodyPr>
            <a:normAutofit/>
          </a:bodyPr>
          <a:lstStyle/>
          <a:p>
            <a:r>
              <a:rPr lang="en-US" sz="4000" dirty="0"/>
              <a:t>Why should we want to identify a song’s genre?</a:t>
            </a:r>
          </a:p>
        </p:txBody>
      </p:sp>
      <p:sp>
        <p:nvSpPr>
          <p:cNvPr id="3" name="Content Placeholder 2">
            <a:extLst>
              <a:ext uri="{FF2B5EF4-FFF2-40B4-BE49-F238E27FC236}">
                <a16:creationId xmlns:a16="http://schemas.microsoft.com/office/drawing/2014/main" id="{0E603343-A591-4259-9057-B1F0EC0301AE}"/>
              </a:ext>
            </a:extLst>
          </p:cNvPr>
          <p:cNvSpPr>
            <a:spLocks noGrp="1"/>
          </p:cNvSpPr>
          <p:nvPr>
            <p:ph idx="1"/>
          </p:nvPr>
        </p:nvSpPr>
        <p:spPr>
          <a:xfrm>
            <a:off x="762000" y="2286000"/>
            <a:ext cx="10668000" cy="4397188"/>
          </a:xfrm>
        </p:spPr>
        <p:txBody>
          <a:bodyPr>
            <a:normAutofit lnSpcReduction="10000"/>
          </a:bodyPr>
          <a:lstStyle/>
          <a:p>
            <a:r>
              <a:rPr lang="en-US" sz="2400" dirty="0"/>
              <a:t>Landscape of music evolves over time</a:t>
            </a:r>
          </a:p>
          <a:p>
            <a:r>
              <a:rPr lang="en-US" sz="2400" dirty="0"/>
              <a:t>An accurate model of this landscape provides actionable information</a:t>
            </a:r>
          </a:p>
          <a:p>
            <a:endParaRPr lang="en-US" sz="2400" dirty="0"/>
          </a:p>
          <a:p>
            <a:endParaRPr lang="en-US" sz="2400" dirty="0"/>
          </a:p>
          <a:p>
            <a:endParaRPr lang="en-US" sz="2400" dirty="0"/>
          </a:p>
          <a:p>
            <a:endParaRPr lang="en-US" sz="2400" dirty="0"/>
          </a:p>
          <a:p>
            <a:pPr marL="0" indent="0">
              <a:buNone/>
            </a:pPr>
            <a:endParaRPr lang="en-US" sz="2400" dirty="0"/>
          </a:p>
          <a:p>
            <a:pPr marL="0" indent="0">
              <a:buNone/>
            </a:pPr>
            <a:r>
              <a:rPr lang="en-US" sz="1400" dirty="0"/>
              <a:t>     Source: </a:t>
            </a:r>
            <a:r>
              <a:rPr lang="en-US" sz="1400" dirty="0">
                <a:hlinkClick r:id="rId3"/>
              </a:rPr>
              <a:t>https://ai.googleblog.com/2014/01/explore-history-of-pop-and-punk-jazz.html</a:t>
            </a:r>
            <a:endParaRPr lang="en-US" sz="1400" dirty="0"/>
          </a:p>
        </p:txBody>
      </p:sp>
      <p:pic>
        <p:nvPicPr>
          <p:cNvPr id="1028" name="Picture 4">
            <a:extLst>
              <a:ext uri="{FF2B5EF4-FFF2-40B4-BE49-F238E27FC236}">
                <a16:creationId xmlns:a16="http://schemas.microsoft.com/office/drawing/2014/main" id="{4FEBA421-BFA1-4BE5-9210-3212FD524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47" y="3429000"/>
            <a:ext cx="8682244"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700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Jazz</a:t>
            </a:r>
            <a:endParaRPr lang="en-US" sz="6000" kern="1200" dirty="0">
              <a:solidFill>
                <a:srgbClr val="FFFFFF"/>
              </a:solidFill>
              <a:latin typeface="+mj-lt"/>
              <a:ea typeface="+mj-ea"/>
              <a:cs typeface="+mj-cs"/>
            </a:endParaRPr>
          </a:p>
        </p:txBody>
      </p:sp>
      <p:pic>
        <p:nvPicPr>
          <p:cNvPr id="12" name="Picture 11" descr="Chart, radar chart&#10;&#10;Description automatically generated">
            <a:extLst>
              <a:ext uri="{FF2B5EF4-FFF2-40B4-BE49-F238E27FC236}">
                <a16:creationId xmlns:a16="http://schemas.microsoft.com/office/drawing/2014/main" id="{90BAD851-C0CF-4869-ACCB-40056B395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559" y="1306137"/>
            <a:ext cx="4962737" cy="4302610"/>
          </a:xfrm>
          <a:prstGeom prst="rect">
            <a:avLst/>
          </a:prstGeom>
        </p:spPr>
      </p:pic>
    </p:spTree>
    <p:extLst>
      <p:ext uri="{BB962C8B-B14F-4D97-AF65-F5344CB8AC3E}">
        <p14:creationId xmlns:p14="http://schemas.microsoft.com/office/powerpoint/2010/main" val="2006609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2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E75B111-2A84-4553-95EE-B8563FE3E293}"/>
              </a:ext>
            </a:extLst>
          </p:cNvPr>
          <p:cNvSpPr>
            <a:spLocks noGrp="1"/>
          </p:cNvSpPr>
          <p:nvPr>
            <p:ph type="title"/>
          </p:nvPr>
        </p:nvSpPr>
        <p:spPr>
          <a:xfrm>
            <a:off x="762000" y="2299787"/>
            <a:ext cx="4572000" cy="2286000"/>
          </a:xfrm>
        </p:spPr>
        <p:txBody>
          <a:bodyPr vert="horz" lIns="91440" tIns="45720" rIns="91440" bIns="45720" rtlCol="0" anchor="t">
            <a:normAutofit/>
          </a:bodyPr>
          <a:lstStyle/>
          <a:p>
            <a:r>
              <a:rPr lang="en-US" sz="6000" dirty="0">
                <a:solidFill>
                  <a:srgbClr val="FFFFFF"/>
                </a:solidFill>
              </a:rPr>
              <a:t>Classical</a:t>
            </a:r>
            <a:endParaRPr lang="en-US" sz="6000" kern="1200" dirty="0">
              <a:solidFill>
                <a:srgbClr val="FFFFFF"/>
              </a:solidFill>
              <a:latin typeface="+mj-lt"/>
              <a:ea typeface="+mj-ea"/>
              <a:cs typeface="+mj-cs"/>
            </a:endParaRPr>
          </a:p>
        </p:txBody>
      </p:sp>
      <p:pic>
        <p:nvPicPr>
          <p:cNvPr id="14" name="Picture 13" descr="Chart, radar chart&#10;&#10;Description automatically generated">
            <a:extLst>
              <a:ext uri="{FF2B5EF4-FFF2-40B4-BE49-F238E27FC236}">
                <a16:creationId xmlns:a16="http://schemas.microsoft.com/office/drawing/2014/main" id="{358DCA55-35F3-474B-B957-7A6537ABB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072" y="1316197"/>
            <a:ext cx="5031467" cy="4302610"/>
          </a:xfrm>
          <a:prstGeom prst="rect">
            <a:avLst/>
          </a:prstGeom>
        </p:spPr>
      </p:pic>
    </p:spTree>
    <p:extLst>
      <p:ext uri="{BB962C8B-B14F-4D97-AF65-F5344CB8AC3E}">
        <p14:creationId xmlns:p14="http://schemas.microsoft.com/office/powerpoint/2010/main" val="2944478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1276-EBD0-4A6C-AFCF-F0F91C5D4AEF}"/>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7D0E320F-F6B6-45A2-94AB-877CD2218BE2}"/>
              </a:ext>
            </a:extLst>
          </p:cNvPr>
          <p:cNvSpPr>
            <a:spLocks noGrp="1"/>
          </p:cNvSpPr>
          <p:nvPr>
            <p:ph idx="1"/>
          </p:nvPr>
        </p:nvSpPr>
        <p:spPr/>
        <p:txBody>
          <a:bodyPr>
            <a:normAutofit/>
          </a:bodyPr>
          <a:lstStyle/>
          <a:p>
            <a:r>
              <a:rPr lang="en-US" dirty="0"/>
              <a:t>Comparing 4 models:</a:t>
            </a:r>
          </a:p>
          <a:p>
            <a:pPr lvl="1"/>
            <a:r>
              <a:rPr lang="en-US" dirty="0"/>
              <a:t>Decision Tree Classifier</a:t>
            </a:r>
          </a:p>
          <a:p>
            <a:pPr lvl="1"/>
            <a:r>
              <a:rPr lang="en-US" dirty="0"/>
              <a:t>Random Forest Classifier</a:t>
            </a:r>
          </a:p>
          <a:p>
            <a:pPr lvl="1"/>
            <a:r>
              <a:rPr lang="en-US" dirty="0"/>
              <a:t>Gradient Boosting Classifier</a:t>
            </a:r>
          </a:p>
          <a:p>
            <a:pPr lvl="1"/>
            <a:r>
              <a:rPr lang="en-US" dirty="0"/>
              <a:t>Extreme Gradient Boosting Classifier</a:t>
            </a:r>
            <a:endParaRPr lang="en-US" i="1" dirty="0"/>
          </a:p>
          <a:p>
            <a:pPr marL="0" indent="0">
              <a:buNone/>
            </a:pPr>
            <a:r>
              <a:rPr lang="en-US" sz="2000" i="1" dirty="0"/>
              <a:t>*For the three ensemble methods, Randomized Searches with Cross Validation were conducted to determine the optimal hyperparameters*</a:t>
            </a:r>
          </a:p>
        </p:txBody>
      </p:sp>
    </p:spTree>
    <p:extLst>
      <p:ext uri="{BB962C8B-B14F-4D97-AF65-F5344CB8AC3E}">
        <p14:creationId xmlns:p14="http://schemas.microsoft.com/office/powerpoint/2010/main" val="925344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2144-C853-4DD9-9683-21095E3064BF}"/>
              </a:ext>
            </a:extLst>
          </p:cNvPr>
          <p:cNvSpPr>
            <a:spLocks noGrp="1"/>
          </p:cNvSpPr>
          <p:nvPr>
            <p:ph type="title"/>
          </p:nvPr>
        </p:nvSpPr>
        <p:spPr/>
        <p:txBody>
          <a:bodyPr/>
          <a:lstStyle/>
          <a:p>
            <a:r>
              <a:rPr lang="en-US" dirty="0"/>
              <a:t>Decision Tree Classifier</a:t>
            </a:r>
          </a:p>
        </p:txBody>
      </p:sp>
      <p:sp>
        <p:nvSpPr>
          <p:cNvPr id="3" name="Content Placeholder 2">
            <a:extLst>
              <a:ext uri="{FF2B5EF4-FFF2-40B4-BE49-F238E27FC236}">
                <a16:creationId xmlns:a16="http://schemas.microsoft.com/office/drawing/2014/main" id="{F8FAAE42-B654-438B-A8F6-44E4B0E6EB9A}"/>
              </a:ext>
            </a:extLst>
          </p:cNvPr>
          <p:cNvSpPr>
            <a:spLocks noGrp="1"/>
          </p:cNvSpPr>
          <p:nvPr>
            <p:ph idx="1"/>
          </p:nvPr>
        </p:nvSpPr>
        <p:spPr/>
        <p:txBody>
          <a:bodyPr/>
          <a:lstStyle/>
          <a:p>
            <a:r>
              <a:rPr lang="en-US" b="1" dirty="0"/>
              <a:t>66%</a:t>
            </a:r>
            <a:r>
              <a:rPr lang="en-US" dirty="0"/>
              <a:t> accuracy</a:t>
            </a:r>
          </a:p>
          <a:p>
            <a:endParaRPr lang="en-US" dirty="0"/>
          </a:p>
        </p:txBody>
      </p:sp>
    </p:spTree>
    <p:extLst>
      <p:ext uri="{BB962C8B-B14F-4D97-AF65-F5344CB8AC3E}">
        <p14:creationId xmlns:p14="http://schemas.microsoft.com/office/powerpoint/2010/main" val="4291065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EFC5-70CE-4575-B4A6-99A52799761B}"/>
              </a:ext>
            </a:extLst>
          </p:cNvPr>
          <p:cNvSpPr>
            <a:spLocks noGrp="1"/>
          </p:cNvSpPr>
          <p:nvPr>
            <p:ph type="title"/>
          </p:nvPr>
        </p:nvSpPr>
        <p:spPr/>
        <p:txBody>
          <a:bodyPr/>
          <a:lstStyle/>
          <a:p>
            <a:r>
              <a:rPr lang="en-US" dirty="0"/>
              <a:t>Random Forest Classifier</a:t>
            </a:r>
          </a:p>
        </p:txBody>
      </p:sp>
      <p:sp>
        <p:nvSpPr>
          <p:cNvPr id="3" name="Content Placeholder 2">
            <a:extLst>
              <a:ext uri="{FF2B5EF4-FFF2-40B4-BE49-F238E27FC236}">
                <a16:creationId xmlns:a16="http://schemas.microsoft.com/office/drawing/2014/main" id="{BC8F6156-CECC-497F-97AC-59F843EC6D71}"/>
              </a:ext>
            </a:extLst>
          </p:cNvPr>
          <p:cNvSpPr>
            <a:spLocks noGrp="1"/>
          </p:cNvSpPr>
          <p:nvPr>
            <p:ph sz="half" idx="1"/>
          </p:nvPr>
        </p:nvSpPr>
        <p:spPr/>
        <p:txBody>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75%</a:t>
            </a:r>
            <a:r>
              <a:rPr lang="en-US" sz="2800" dirty="0">
                <a:effectLst/>
                <a:latin typeface="Calibri" panose="020F0502020204030204" pitchFamily="34" charset="0"/>
                <a:ea typeface="Calibri" panose="020F0502020204030204" pitchFamily="34" charset="0"/>
                <a:cs typeface="Times New Roman" panose="02020603050405020304" pitchFamily="18" charset="0"/>
              </a:rPr>
              <a:t> accuracy</a:t>
            </a:r>
          </a:p>
          <a:p>
            <a:r>
              <a:rPr lang="en-US" dirty="0">
                <a:effectLst/>
                <a:latin typeface="Calibri" panose="020F0502020204030204" pitchFamily="34" charset="0"/>
                <a:ea typeface="Calibri" panose="020F0502020204030204" pitchFamily="34" charset="0"/>
                <a:cs typeface="Times New Roman" panose="02020603050405020304" pitchFamily="18" charset="0"/>
              </a:rPr>
              <a:t>498 estimators</a:t>
            </a:r>
            <a:endParaRPr lang="en-US" dirty="0"/>
          </a:p>
        </p:txBody>
      </p:sp>
      <p:pic>
        <p:nvPicPr>
          <p:cNvPr id="6" name="Content Placeholder 5" descr="A picture containing text, black&#10;&#10;Description automatically generated">
            <a:extLst>
              <a:ext uri="{FF2B5EF4-FFF2-40B4-BE49-F238E27FC236}">
                <a16:creationId xmlns:a16="http://schemas.microsoft.com/office/drawing/2014/main" id="{F6EED452-522B-4390-A865-18C57D98ABA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78563" y="2473854"/>
            <a:ext cx="5151437" cy="3434291"/>
          </a:xfrm>
        </p:spPr>
      </p:pic>
    </p:spTree>
    <p:extLst>
      <p:ext uri="{BB962C8B-B14F-4D97-AF65-F5344CB8AC3E}">
        <p14:creationId xmlns:p14="http://schemas.microsoft.com/office/powerpoint/2010/main" val="1402004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EFC5-70CE-4575-B4A6-99A52799761B}"/>
              </a:ext>
            </a:extLst>
          </p:cNvPr>
          <p:cNvSpPr>
            <a:spLocks noGrp="1"/>
          </p:cNvSpPr>
          <p:nvPr>
            <p:ph type="title"/>
          </p:nvPr>
        </p:nvSpPr>
        <p:spPr/>
        <p:txBody>
          <a:bodyPr/>
          <a:lstStyle/>
          <a:p>
            <a:r>
              <a:rPr lang="en-US" dirty="0"/>
              <a:t>Gradient Boosting Classifier</a:t>
            </a:r>
          </a:p>
        </p:txBody>
      </p:sp>
      <p:sp>
        <p:nvSpPr>
          <p:cNvPr id="3" name="Content Placeholder 2">
            <a:extLst>
              <a:ext uri="{FF2B5EF4-FFF2-40B4-BE49-F238E27FC236}">
                <a16:creationId xmlns:a16="http://schemas.microsoft.com/office/drawing/2014/main" id="{BC8F6156-CECC-497F-97AC-59F843EC6D71}"/>
              </a:ext>
            </a:extLst>
          </p:cNvPr>
          <p:cNvSpPr>
            <a:spLocks noGrp="1"/>
          </p:cNvSpPr>
          <p:nvPr>
            <p:ph sz="half" idx="1"/>
          </p:nvPr>
        </p:nvSpPr>
        <p:spPr/>
        <p:txBody>
          <a:bodyPr/>
          <a:lstStyle/>
          <a:p>
            <a:r>
              <a:rPr lang="en-US" b="1" dirty="0"/>
              <a:t>74% </a:t>
            </a:r>
            <a:r>
              <a:rPr lang="en-US" dirty="0"/>
              <a:t>accuracy</a:t>
            </a:r>
          </a:p>
          <a:p>
            <a:r>
              <a:rPr lang="en-US" dirty="0"/>
              <a:t>455 estimators</a:t>
            </a:r>
          </a:p>
          <a:p>
            <a:r>
              <a:rPr lang="en-US" dirty="0"/>
              <a:t>0.1 learning rate</a:t>
            </a:r>
          </a:p>
          <a:p>
            <a:r>
              <a:rPr lang="en-US" dirty="0"/>
              <a:t>max tree depth of 4</a:t>
            </a:r>
          </a:p>
        </p:txBody>
      </p:sp>
      <p:pic>
        <p:nvPicPr>
          <p:cNvPr id="6" name="Content Placeholder 5" descr="A screen shot of a game&#10;&#10;Description automatically generated with low confidence">
            <a:extLst>
              <a:ext uri="{FF2B5EF4-FFF2-40B4-BE49-F238E27FC236}">
                <a16:creationId xmlns:a16="http://schemas.microsoft.com/office/drawing/2014/main" id="{AB3CD986-5E07-4D3F-AA6E-86B676E839F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78563" y="2473854"/>
            <a:ext cx="5151437" cy="3434291"/>
          </a:xfrm>
        </p:spPr>
      </p:pic>
    </p:spTree>
    <p:extLst>
      <p:ext uri="{BB962C8B-B14F-4D97-AF65-F5344CB8AC3E}">
        <p14:creationId xmlns:p14="http://schemas.microsoft.com/office/powerpoint/2010/main" val="1240872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22F8-3BF1-496E-AE77-39076E4C7D62}"/>
              </a:ext>
            </a:extLst>
          </p:cNvPr>
          <p:cNvSpPr>
            <a:spLocks noGrp="1"/>
          </p:cNvSpPr>
          <p:nvPr>
            <p:ph type="title"/>
          </p:nvPr>
        </p:nvSpPr>
        <p:spPr/>
        <p:txBody>
          <a:bodyPr/>
          <a:lstStyle/>
          <a:p>
            <a:r>
              <a:rPr lang="en-US" dirty="0"/>
              <a:t>Extreme Gradient Boosting Classifier</a:t>
            </a:r>
          </a:p>
        </p:txBody>
      </p:sp>
      <p:sp>
        <p:nvSpPr>
          <p:cNvPr id="3" name="Content Placeholder 2">
            <a:extLst>
              <a:ext uri="{FF2B5EF4-FFF2-40B4-BE49-F238E27FC236}">
                <a16:creationId xmlns:a16="http://schemas.microsoft.com/office/drawing/2014/main" id="{0269007B-FB42-4183-8273-51DF137C89DB}"/>
              </a:ext>
            </a:extLst>
          </p:cNvPr>
          <p:cNvSpPr>
            <a:spLocks noGrp="1"/>
          </p:cNvSpPr>
          <p:nvPr>
            <p:ph sz="half" idx="1"/>
          </p:nvPr>
        </p:nvSpPr>
        <p:spPr/>
        <p:txBody>
          <a:bodyPr>
            <a:normAutofit lnSpcReduction="10000"/>
          </a:bodyPr>
          <a:lstStyle/>
          <a:p>
            <a:r>
              <a:rPr lang="en-US" b="1" dirty="0"/>
              <a:t>75% </a:t>
            </a:r>
            <a:r>
              <a:rPr lang="en-US" dirty="0"/>
              <a:t>accuracy</a:t>
            </a:r>
          </a:p>
          <a:p>
            <a:r>
              <a:rPr lang="en-US" dirty="0"/>
              <a:t>401 estimators</a:t>
            </a:r>
          </a:p>
          <a:p>
            <a:r>
              <a:rPr lang="en-US" dirty="0"/>
              <a:t>0.25 lambda rate</a:t>
            </a:r>
          </a:p>
          <a:p>
            <a:r>
              <a:rPr lang="en-US" dirty="0"/>
              <a:t>0.1 gamma rate</a:t>
            </a:r>
          </a:p>
          <a:p>
            <a:r>
              <a:rPr lang="en-US" dirty="0"/>
              <a:t>01 learning rate</a:t>
            </a:r>
          </a:p>
          <a:p>
            <a:r>
              <a:rPr lang="en-US" dirty="0"/>
              <a:t>max tree depth of 7</a:t>
            </a:r>
          </a:p>
        </p:txBody>
      </p:sp>
      <p:pic>
        <p:nvPicPr>
          <p:cNvPr id="6" name="Content Placeholder 5" descr="A screen shot of a game&#10;&#10;Description automatically generated with low confidence">
            <a:extLst>
              <a:ext uri="{FF2B5EF4-FFF2-40B4-BE49-F238E27FC236}">
                <a16:creationId xmlns:a16="http://schemas.microsoft.com/office/drawing/2014/main" id="{A7CB78DE-0B22-4EDF-8800-10520EF7772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78563" y="2473854"/>
            <a:ext cx="5151437" cy="3434291"/>
          </a:xfrm>
        </p:spPr>
      </p:pic>
    </p:spTree>
    <p:extLst>
      <p:ext uri="{BB962C8B-B14F-4D97-AF65-F5344CB8AC3E}">
        <p14:creationId xmlns:p14="http://schemas.microsoft.com/office/powerpoint/2010/main" val="3545445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E6C43-62D0-4FCC-B979-90F5ABB906D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471BCC4-6E19-4956-894B-98CC3FB716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67339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C327-3DA8-49D3-BD00-3E1CFA6FD171}"/>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04B237B7-07AF-43BC-91E8-1955199AF243}"/>
              </a:ext>
            </a:extLst>
          </p:cNvPr>
          <p:cNvSpPr>
            <a:spLocks noGrp="1"/>
          </p:cNvSpPr>
          <p:nvPr>
            <p:ph idx="1"/>
          </p:nvPr>
        </p:nvSpPr>
        <p:spPr/>
        <p:txBody>
          <a:bodyPr/>
          <a:lstStyle/>
          <a:p>
            <a:r>
              <a:rPr lang="en-US" dirty="0"/>
              <a:t>Analyze the sentiment from song’s lyrical content to add as a feature to these models</a:t>
            </a:r>
          </a:p>
          <a:p>
            <a:r>
              <a:rPr lang="en-US" dirty="0"/>
              <a:t>Create a Recommender that utilizes </a:t>
            </a:r>
            <a:r>
              <a:rPr lang="en-US"/>
              <a:t>genre information</a:t>
            </a:r>
          </a:p>
        </p:txBody>
      </p:sp>
    </p:spTree>
    <p:extLst>
      <p:ext uri="{BB962C8B-B14F-4D97-AF65-F5344CB8AC3E}">
        <p14:creationId xmlns:p14="http://schemas.microsoft.com/office/powerpoint/2010/main" val="264948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5"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Rectangle 1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7" name="Freeform: Shape 16">
            <a:extLst>
              <a:ext uri="{FF2B5EF4-FFF2-40B4-BE49-F238E27FC236}">
                <a16:creationId xmlns:a16="http://schemas.microsoft.com/office/drawing/2014/main" id="{4A8FDA66-67B4-4DBE-8354-C26F91AD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custGeom>
            <a:avLst/>
            <a:gdLst>
              <a:gd name="connsiteX0" fmla="*/ 0 w 12191999"/>
              <a:gd name="connsiteY0" fmla="*/ 0 h 6857999"/>
              <a:gd name="connsiteX1" fmla="*/ 12191999 w 12191999"/>
              <a:gd name="connsiteY1" fmla="*/ 0 h 6857999"/>
              <a:gd name="connsiteX2" fmla="*/ 12191999 w 12191999"/>
              <a:gd name="connsiteY2" fmla="*/ 6857999 h 6857999"/>
              <a:gd name="connsiteX3" fmla="*/ 0 w 12191999"/>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1999" h="6857999">
                <a:moveTo>
                  <a:pt x="0" y="0"/>
                </a:moveTo>
                <a:lnTo>
                  <a:pt x="12191999" y="0"/>
                </a:lnTo>
                <a:lnTo>
                  <a:pt x="12191999" y="6857999"/>
                </a:lnTo>
                <a:lnTo>
                  <a:pt x="0" y="6857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8">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0">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2A701E88-64B9-4852-9D94-15AA5CADACB5}"/>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kern="1200" dirty="0">
                <a:solidFill>
                  <a:schemeClr val="tx1"/>
                </a:solidFill>
                <a:latin typeface="+mj-lt"/>
                <a:ea typeface="+mj-ea"/>
                <a:cs typeface="+mj-cs"/>
              </a:rPr>
              <a:t>Artist Clustering</a:t>
            </a:r>
          </a:p>
        </p:txBody>
      </p:sp>
      <p:grpSp>
        <p:nvGrpSpPr>
          <p:cNvPr id="31" name="Group 30">
            <a:extLst>
              <a:ext uri="{FF2B5EF4-FFF2-40B4-BE49-F238E27FC236}">
                <a16:creationId xmlns:a16="http://schemas.microsoft.com/office/drawing/2014/main" id="{14D71D5B-2E4C-472B-932B-4A75412A2362}"/>
              </a:ext>
            </a:extLst>
          </p:cNvPr>
          <p:cNvGrpSpPr/>
          <p:nvPr/>
        </p:nvGrpSpPr>
        <p:grpSpPr>
          <a:xfrm>
            <a:off x="5654142" y="688126"/>
            <a:ext cx="6073588" cy="4719674"/>
            <a:chOff x="3059207" y="2541494"/>
            <a:chExt cx="6073588" cy="4719674"/>
          </a:xfrm>
        </p:grpSpPr>
        <p:sp>
          <p:nvSpPr>
            <p:cNvPr id="32" name="Oval 31">
              <a:extLst>
                <a:ext uri="{FF2B5EF4-FFF2-40B4-BE49-F238E27FC236}">
                  <a16:creationId xmlns:a16="http://schemas.microsoft.com/office/drawing/2014/main" id="{54EEDEC1-76BA-4246-83B0-C01BCF482D3C}"/>
                </a:ext>
              </a:extLst>
            </p:cNvPr>
            <p:cNvSpPr/>
            <p:nvPr/>
          </p:nvSpPr>
          <p:spPr>
            <a:xfrm>
              <a:off x="3059207" y="2541494"/>
              <a:ext cx="1573306" cy="1573306"/>
            </a:xfrm>
            <a:prstGeom prst="ellipse">
              <a:avLst/>
            </a:prstGeom>
            <a:solidFill>
              <a:srgbClr val="EEE8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Artist</a:t>
              </a:r>
            </a:p>
          </p:txBody>
        </p:sp>
        <p:sp>
          <p:nvSpPr>
            <p:cNvPr id="33" name="Oval 32">
              <a:extLst>
                <a:ext uri="{FF2B5EF4-FFF2-40B4-BE49-F238E27FC236}">
                  <a16:creationId xmlns:a16="http://schemas.microsoft.com/office/drawing/2014/main" id="{44B2BB6F-77C4-40FF-8EFB-D66C120F98B6}"/>
                </a:ext>
              </a:extLst>
            </p:cNvPr>
            <p:cNvSpPr/>
            <p:nvPr/>
          </p:nvSpPr>
          <p:spPr>
            <a:xfrm>
              <a:off x="7559489" y="2541494"/>
              <a:ext cx="1573306" cy="1573306"/>
            </a:xfrm>
            <a:prstGeom prst="ellipse">
              <a:avLst/>
            </a:prstGeom>
            <a:solidFill>
              <a:srgbClr val="EEE8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Artist</a:t>
              </a:r>
            </a:p>
          </p:txBody>
        </p:sp>
        <p:sp>
          <p:nvSpPr>
            <p:cNvPr id="34" name="Oval 33">
              <a:extLst>
                <a:ext uri="{FF2B5EF4-FFF2-40B4-BE49-F238E27FC236}">
                  <a16:creationId xmlns:a16="http://schemas.microsoft.com/office/drawing/2014/main" id="{F98B013C-5C27-4AB3-A07E-36A1ADF84C95}"/>
                </a:ext>
              </a:extLst>
            </p:cNvPr>
            <p:cNvSpPr/>
            <p:nvPr/>
          </p:nvSpPr>
          <p:spPr>
            <a:xfrm>
              <a:off x="5309348" y="5687862"/>
              <a:ext cx="1573306" cy="1573306"/>
            </a:xfrm>
            <a:prstGeom prst="ellipse">
              <a:avLst/>
            </a:prstGeom>
            <a:solidFill>
              <a:srgbClr val="EEE8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Genre</a:t>
              </a:r>
            </a:p>
          </p:txBody>
        </p:sp>
        <p:cxnSp>
          <p:nvCxnSpPr>
            <p:cNvPr id="35" name="Straight Arrow Connector 34">
              <a:extLst>
                <a:ext uri="{FF2B5EF4-FFF2-40B4-BE49-F238E27FC236}">
                  <a16:creationId xmlns:a16="http://schemas.microsoft.com/office/drawing/2014/main" id="{E823A213-8E11-47C4-AE65-5DF47492EDA9}"/>
                </a:ext>
              </a:extLst>
            </p:cNvPr>
            <p:cNvCxnSpPr>
              <a:cxnSpLocks/>
              <a:stCxn id="32" idx="5"/>
              <a:endCxn id="34" idx="1"/>
            </p:cNvCxnSpPr>
            <p:nvPr/>
          </p:nvCxnSpPr>
          <p:spPr>
            <a:xfrm>
              <a:off x="4402108" y="3884395"/>
              <a:ext cx="1137645" cy="2033872"/>
            </a:xfrm>
            <a:prstGeom prst="straightConnector1">
              <a:avLst/>
            </a:prstGeom>
            <a:ln w="76200">
              <a:solidFill>
                <a:srgbClr val="A9C795"/>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87D2451-71D2-4740-B7E6-A5B0BE9E3AD7}"/>
                </a:ext>
              </a:extLst>
            </p:cNvPr>
            <p:cNvCxnSpPr>
              <a:cxnSpLocks/>
              <a:stCxn id="33" idx="3"/>
              <a:endCxn id="34" idx="7"/>
            </p:cNvCxnSpPr>
            <p:nvPr/>
          </p:nvCxnSpPr>
          <p:spPr>
            <a:xfrm flipH="1">
              <a:off x="6652249" y="3884395"/>
              <a:ext cx="1137645" cy="2033872"/>
            </a:xfrm>
            <a:prstGeom prst="straightConnector1">
              <a:avLst/>
            </a:prstGeom>
            <a:ln w="76200">
              <a:solidFill>
                <a:srgbClr val="A9C79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06DC428-E57E-48F7-8E87-75CA48C80402}"/>
                </a:ext>
              </a:extLst>
            </p:cNvPr>
            <p:cNvCxnSpPr>
              <a:stCxn id="32" idx="6"/>
              <a:endCxn id="33" idx="2"/>
            </p:cNvCxnSpPr>
            <p:nvPr/>
          </p:nvCxnSpPr>
          <p:spPr>
            <a:xfrm>
              <a:off x="4632513" y="3328147"/>
              <a:ext cx="2926976" cy="0"/>
            </a:xfrm>
            <a:prstGeom prst="straightConnector1">
              <a:avLst/>
            </a:prstGeom>
            <a:ln w="76200">
              <a:solidFill>
                <a:srgbClr val="A9C795"/>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761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9DFB8-7EC1-4EAB-B0E3-B2C2C367D494}"/>
              </a:ext>
            </a:extLst>
          </p:cNvPr>
          <p:cNvSpPr>
            <a:spLocks noGrp="1"/>
          </p:cNvSpPr>
          <p:nvPr>
            <p:ph type="title"/>
          </p:nvPr>
        </p:nvSpPr>
        <p:spPr>
          <a:xfrm>
            <a:off x="213780" y="2286000"/>
            <a:ext cx="3552972" cy="2286000"/>
          </a:xfrm>
        </p:spPr>
        <p:txBody>
          <a:bodyPr anchor="ctr">
            <a:normAutofit/>
          </a:bodyPr>
          <a:lstStyle/>
          <a:p>
            <a:r>
              <a:rPr lang="en-US" dirty="0"/>
              <a:t>Fanbase Segmentation</a:t>
            </a:r>
          </a:p>
        </p:txBody>
      </p:sp>
      <p:sp>
        <p:nvSpPr>
          <p:cNvPr id="15" name="Freeform: Shape 14">
            <a:extLst>
              <a:ext uri="{FF2B5EF4-FFF2-40B4-BE49-F238E27FC236}">
                <a16:creationId xmlns:a16="http://schemas.microsoft.com/office/drawing/2014/main" id="{A044A62A-90F2-4512-B914-C85365792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10004" y="0"/>
            <a:ext cx="8381997" cy="6858000"/>
          </a:xfrm>
          <a:custGeom>
            <a:avLst/>
            <a:gdLst>
              <a:gd name="connsiteX0" fmla="*/ 5279869 w 8381997"/>
              <a:gd name="connsiteY0" fmla="*/ 0 h 6858000"/>
              <a:gd name="connsiteX1" fmla="*/ 0 w 8381997"/>
              <a:gd name="connsiteY1" fmla="*/ 0 h 6858000"/>
              <a:gd name="connsiteX2" fmla="*/ 0 w 8381997"/>
              <a:gd name="connsiteY2" fmla="*/ 6858000 h 6858000"/>
              <a:gd name="connsiteX3" fmla="*/ 6152194 w 8381997"/>
              <a:gd name="connsiteY3" fmla="*/ 6858000 h 6858000"/>
              <a:gd name="connsiteX4" fmla="*/ 6293621 w 8381997"/>
              <a:gd name="connsiteY4" fmla="*/ 6810834 h 6858000"/>
              <a:gd name="connsiteX5" fmla="*/ 7066295 w 8381997"/>
              <a:gd name="connsiteY5" fmla="*/ 6484032 h 6858000"/>
              <a:gd name="connsiteX6" fmla="*/ 8053802 w 8381997"/>
              <a:gd name="connsiteY6" fmla="*/ 3305682 h 6858000"/>
              <a:gd name="connsiteX7" fmla="*/ 5378348 w 8381997"/>
              <a:gd name="connsiteY7" fmla="*/ 4122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1997" h="6858000">
                <a:moveTo>
                  <a:pt x="5279869" y="0"/>
                </a:moveTo>
                <a:lnTo>
                  <a:pt x="0" y="0"/>
                </a:lnTo>
                <a:lnTo>
                  <a:pt x="0" y="6858000"/>
                </a:lnTo>
                <a:lnTo>
                  <a:pt x="6152194" y="6858000"/>
                </a:lnTo>
                <a:lnTo>
                  <a:pt x="6293621" y="6810834"/>
                </a:lnTo>
                <a:cubicBezTo>
                  <a:pt x="6564267" y="6715365"/>
                  <a:pt x="6823237" y="6607613"/>
                  <a:pt x="7066295" y="6484032"/>
                </a:cubicBezTo>
                <a:cubicBezTo>
                  <a:pt x="8799749" y="5602878"/>
                  <a:pt x="8460509" y="4509127"/>
                  <a:pt x="8053802" y="3305682"/>
                </a:cubicBezTo>
                <a:cubicBezTo>
                  <a:pt x="7598029" y="1957732"/>
                  <a:pt x="7002925" y="759665"/>
                  <a:pt x="5378348" y="41226"/>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1FD00E6D-9A34-4676-AD40-27FF958A5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29073" y="-37238"/>
            <a:ext cx="2953683" cy="690695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 name="connsiteX0" fmla="*/ 0 w 2130652"/>
              <a:gd name="connsiteY0" fmla="*/ 0 h 6858000"/>
              <a:gd name="connsiteX1" fmla="*/ 3379 w 2130652"/>
              <a:gd name="connsiteY1" fmla="*/ 2021 h 6858000"/>
              <a:gd name="connsiteX2" fmla="*/ 1377334 w 2130652"/>
              <a:gd name="connsiteY2" fmla="*/ 1096120 h 6858000"/>
              <a:gd name="connsiteX3" fmla="*/ 2097043 w 2130652"/>
              <a:gd name="connsiteY3" fmla="*/ 4379386 h 6858000"/>
              <a:gd name="connsiteX4" fmla="*/ 1433930 w 2130652"/>
              <a:gd name="connsiteY4" fmla="*/ 6852362 h 6858000"/>
              <a:gd name="connsiteX5" fmla="*/ 1431659 w 2130652"/>
              <a:gd name="connsiteY5" fmla="*/ 6858000 h 6858000"/>
              <a:gd name="connsiteX0" fmla="*/ 0 w 2150238"/>
              <a:gd name="connsiteY0" fmla="*/ 0 h 6858000"/>
              <a:gd name="connsiteX1" fmla="*/ 3379 w 2150238"/>
              <a:gd name="connsiteY1" fmla="*/ 2021 h 6858000"/>
              <a:gd name="connsiteX2" fmla="*/ 1377334 w 2150238"/>
              <a:gd name="connsiteY2" fmla="*/ 1096120 h 6858000"/>
              <a:gd name="connsiteX3" fmla="*/ 2097043 w 2150238"/>
              <a:gd name="connsiteY3" fmla="*/ 4379386 h 6858000"/>
              <a:gd name="connsiteX4" fmla="*/ 1433930 w 2150238"/>
              <a:gd name="connsiteY4" fmla="*/ 6852362 h 6858000"/>
              <a:gd name="connsiteX5" fmla="*/ 1431659 w 2150238"/>
              <a:gd name="connsiteY5" fmla="*/ 6858000 h 6858000"/>
              <a:gd name="connsiteX0" fmla="*/ 0 w 2150238"/>
              <a:gd name="connsiteY0" fmla="*/ 0 h 6858000"/>
              <a:gd name="connsiteX1" fmla="*/ 1377334 w 2150238"/>
              <a:gd name="connsiteY1" fmla="*/ 1096120 h 6858000"/>
              <a:gd name="connsiteX2" fmla="*/ 2097043 w 2150238"/>
              <a:gd name="connsiteY2" fmla="*/ 4379386 h 6858000"/>
              <a:gd name="connsiteX3" fmla="*/ 1433930 w 2150238"/>
              <a:gd name="connsiteY3" fmla="*/ 6852362 h 6858000"/>
              <a:gd name="connsiteX4" fmla="*/ 1431659 w 2150238"/>
              <a:gd name="connsiteY4" fmla="*/ 6858000 h 6858000"/>
              <a:gd name="connsiteX0" fmla="*/ 0 w 772904"/>
              <a:gd name="connsiteY0" fmla="*/ 0 h 5761880"/>
              <a:gd name="connsiteX1" fmla="*/ 719709 w 772904"/>
              <a:gd name="connsiteY1" fmla="*/ 3283266 h 5761880"/>
              <a:gd name="connsiteX2" fmla="*/ 56596 w 772904"/>
              <a:gd name="connsiteY2" fmla="*/ 5756242 h 5761880"/>
              <a:gd name="connsiteX3" fmla="*/ 54325 w 772904"/>
              <a:gd name="connsiteY3" fmla="*/ 5761880 h 5761880"/>
              <a:gd name="connsiteX0" fmla="*/ 0 w 772904"/>
              <a:gd name="connsiteY0" fmla="*/ 0 h 5756242"/>
              <a:gd name="connsiteX1" fmla="*/ 719709 w 772904"/>
              <a:gd name="connsiteY1" fmla="*/ 3283266 h 5756242"/>
              <a:gd name="connsiteX2" fmla="*/ 56596 w 772904"/>
              <a:gd name="connsiteY2" fmla="*/ 5756242 h 5756242"/>
              <a:gd name="connsiteX3" fmla="*/ 238766 w 772904"/>
              <a:gd name="connsiteY3" fmla="*/ 5227362 h 5756242"/>
              <a:gd name="connsiteX0" fmla="*/ 0 w 772904"/>
              <a:gd name="connsiteY0" fmla="*/ 0 h 5756242"/>
              <a:gd name="connsiteX1" fmla="*/ 719709 w 772904"/>
              <a:gd name="connsiteY1" fmla="*/ 3283266 h 5756242"/>
              <a:gd name="connsiteX2" fmla="*/ 56596 w 772904"/>
              <a:gd name="connsiteY2" fmla="*/ 5756242 h 5756242"/>
              <a:gd name="connsiteX3" fmla="*/ 241259 w 772904"/>
              <a:gd name="connsiteY3" fmla="*/ 5307906 h 5756242"/>
              <a:gd name="connsiteX0" fmla="*/ 0 w 772904"/>
              <a:gd name="connsiteY0" fmla="*/ 0 h 6303721"/>
              <a:gd name="connsiteX1" fmla="*/ 719709 w 772904"/>
              <a:gd name="connsiteY1" fmla="*/ 3283266 h 6303721"/>
              <a:gd name="connsiteX2" fmla="*/ 56596 w 772904"/>
              <a:gd name="connsiteY2" fmla="*/ 5756242 h 6303721"/>
              <a:gd name="connsiteX3" fmla="*/ 316033 w 772904"/>
              <a:gd name="connsiteY3" fmla="*/ 6303721 h 6303721"/>
              <a:gd name="connsiteX0" fmla="*/ 0 w 772904"/>
              <a:gd name="connsiteY0" fmla="*/ 0 h 6303721"/>
              <a:gd name="connsiteX1" fmla="*/ 719709 w 772904"/>
              <a:gd name="connsiteY1" fmla="*/ 3283266 h 6303721"/>
              <a:gd name="connsiteX2" fmla="*/ 226083 w 772904"/>
              <a:gd name="connsiteY2" fmla="*/ 5265657 h 6303721"/>
              <a:gd name="connsiteX3" fmla="*/ 316033 w 772904"/>
              <a:gd name="connsiteY3" fmla="*/ 6303721 h 6303721"/>
              <a:gd name="connsiteX0" fmla="*/ 0 w 772904"/>
              <a:gd name="connsiteY0" fmla="*/ 0 h 6303721"/>
              <a:gd name="connsiteX1" fmla="*/ 719709 w 772904"/>
              <a:gd name="connsiteY1" fmla="*/ 3283266 h 6303721"/>
              <a:gd name="connsiteX2" fmla="*/ 226083 w 772904"/>
              <a:gd name="connsiteY2" fmla="*/ 5309590 h 6303721"/>
              <a:gd name="connsiteX3" fmla="*/ 316033 w 772904"/>
              <a:gd name="connsiteY3" fmla="*/ 6303721 h 6303721"/>
              <a:gd name="connsiteX0" fmla="*/ 0 w 772904"/>
              <a:gd name="connsiteY0" fmla="*/ 0 h 6303721"/>
              <a:gd name="connsiteX1" fmla="*/ 719709 w 772904"/>
              <a:gd name="connsiteY1" fmla="*/ 3283266 h 6303721"/>
              <a:gd name="connsiteX2" fmla="*/ 226083 w 772904"/>
              <a:gd name="connsiteY2" fmla="*/ 5309590 h 6303721"/>
              <a:gd name="connsiteX3" fmla="*/ 321018 w 772904"/>
              <a:gd name="connsiteY3" fmla="*/ 6303721 h 6303721"/>
              <a:gd name="connsiteX0" fmla="*/ 0 w 772904"/>
              <a:gd name="connsiteY0" fmla="*/ 0 h 5309590"/>
              <a:gd name="connsiteX1" fmla="*/ 719709 w 772904"/>
              <a:gd name="connsiteY1" fmla="*/ 3283266 h 5309590"/>
              <a:gd name="connsiteX2" fmla="*/ 226083 w 772904"/>
              <a:gd name="connsiteY2" fmla="*/ 5309590 h 5309590"/>
            </a:gdLst>
            <a:ahLst/>
            <a:cxnLst>
              <a:cxn ang="0">
                <a:pos x="connsiteX0" y="connsiteY0"/>
              </a:cxn>
              <a:cxn ang="0">
                <a:pos x="connsiteX1" y="connsiteY1"/>
              </a:cxn>
              <a:cxn ang="0">
                <a:pos x="connsiteX2" y="connsiteY2"/>
              </a:cxn>
            </a:cxnLst>
            <a:rect l="l" t="t" r="r" b="b"/>
            <a:pathLst>
              <a:path w="772904" h="5309590">
                <a:moveTo>
                  <a:pt x="0" y="0"/>
                </a:moveTo>
                <a:cubicBezTo>
                  <a:pt x="748253" y="904554"/>
                  <a:pt x="862505" y="2299632"/>
                  <a:pt x="719709" y="3283266"/>
                </a:cubicBezTo>
                <a:cubicBezTo>
                  <a:pt x="654961" y="3728238"/>
                  <a:pt x="604659" y="4326596"/>
                  <a:pt x="226083" y="530959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nvGrpSpPr>
          <p:cNvPr id="6" name="Group 5">
            <a:extLst>
              <a:ext uri="{FF2B5EF4-FFF2-40B4-BE49-F238E27FC236}">
                <a16:creationId xmlns:a16="http://schemas.microsoft.com/office/drawing/2014/main" id="{D2FBC171-F331-4490-9624-D94F627BA4D4}"/>
              </a:ext>
            </a:extLst>
          </p:cNvPr>
          <p:cNvGrpSpPr/>
          <p:nvPr/>
        </p:nvGrpSpPr>
        <p:grpSpPr>
          <a:xfrm>
            <a:off x="5333999" y="957792"/>
            <a:ext cx="6095999" cy="4942415"/>
            <a:chOff x="1134036" y="2290484"/>
            <a:chExt cx="5163670" cy="4186516"/>
          </a:xfrm>
        </p:grpSpPr>
        <p:sp>
          <p:nvSpPr>
            <p:cNvPr id="4" name="Oval 3">
              <a:extLst>
                <a:ext uri="{FF2B5EF4-FFF2-40B4-BE49-F238E27FC236}">
                  <a16:creationId xmlns:a16="http://schemas.microsoft.com/office/drawing/2014/main" id="{119A634F-3881-4A67-885D-4A7637B44853}"/>
                </a:ext>
              </a:extLst>
            </p:cNvPr>
            <p:cNvSpPr/>
            <p:nvPr/>
          </p:nvSpPr>
          <p:spPr>
            <a:xfrm>
              <a:off x="2312894" y="5078506"/>
              <a:ext cx="1398494" cy="1398494"/>
            </a:xfrm>
            <a:prstGeom prst="ellipse">
              <a:avLst/>
            </a:prstGeom>
            <a:solidFill>
              <a:srgbClr val="A9C795"/>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US" sz="2400" dirty="0"/>
                <a:t>Casual Fans</a:t>
              </a:r>
            </a:p>
          </p:txBody>
        </p:sp>
        <p:sp>
          <p:nvSpPr>
            <p:cNvPr id="7" name="Oval 6">
              <a:extLst>
                <a:ext uri="{FF2B5EF4-FFF2-40B4-BE49-F238E27FC236}">
                  <a16:creationId xmlns:a16="http://schemas.microsoft.com/office/drawing/2014/main" id="{C9B11BDC-6DF4-4F64-99DF-FD3080CBB14A}"/>
                </a:ext>
              </a:extLst>
            </p:cNvPr>
            <p:cNvSpPr/>
            <p:nvPr/>
          </p:nvSpPr>
          <p:spPr>
            <a:xfrm>
              <a:off x="1134036" y="2976283"/>
              <a:ext cx="1878105" cy="18781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US" sz="2800" dirty="0"/>
                <a:t>Passive Fans</a:t>
              </a:r>
            </a:p>
          </p:txBody>
        </p:sp>
        <p:sp>
          <p:nvSpPr>
            <p:cNvPr id="8" name="Oval 7">
              <a:extLst>
                <a:ext uri="{FF2B5EF4-FFF2-40B4-BE49-F238E27FC236}">
                  <a16:creationId xmlns:a16="http://schemas.microsoft.com/office/drawing/2014/main" id="{E212A1A2-F221-48D2-9D81-8F2678D97189}"/>
                </a:ext>
              </a:extLst>
            </p:cNvPr>
            <p:cNvSpPr/>
            <p:nvPr/>
          </p:nvSpPr>
          <p:spPr>
            <a:xfrm>
              <a:off x="3370728" y="2290484"/>
              <a:ext cx="2926978" cy="29269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spcAft>
                  <a:spcPts val="600"/>
                </a:spcAft>
              </a:pPr>
              <a:r>
                <a:rPr lang="en-US" sz="3200" dirty="0"/>
                <a:t>Diehard Fans</a:t>
              </a:r>
            </a:p>
          </p:txBody>
        </p:sp>
      </p:grpSp>
    </p:spTree>
    <p:extLst>
      <p:ext uri="{BB962C8B-B14F-4D97-AF65-F5344CB8AC3E}">
        <p14:creationId xmlns:p14="http://schemas.microsoft.com/office/powerpoint/2010/main" val="91113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reeform: Shape 70">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053" name="Freeform: Shape 72">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054" name="Freeform: Shape 74">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055" name="Rectangle 76">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2050" name="Picture 2">
            <a:extLst>
              <a:ext uri="{FF2B5EF4-FFF2-40B4-BE49-F238E27FC236}">
                <a16:creationId xmlns:a16="http://schemas.microsoft.com/office/drawing/2014/main" id="{ADFDF4E4-FC35-4697-B4E7-31ABF3B8DF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503" b="10590"/>
          <a:stretch/>
        </p:blipFill>
        <p:spPr bwMode="auto">
          <a:xfrm>
            <a:off x="20" y="10"/>
            <a:ext cx="1220722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6" name="Rectangle 78">
            <a:extLst>
              <a:ext uri="{FF2B5EF4-FFF2-40B4-BE49-F238E27FC236}">
                <a16:creationId xmlns:a16="http://schemas.microsoft.com/office/drawing/2014/main" id="{5E698B96-C345-4CAB-9657-02BD17A19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C81D16-D3F4-4015-8B95-9830DF923636}"/>
              </a:ext>
            </a:extLst>
          </p:cNvPr>
          <p:cNvSpPr>
            <a:spLocks noGrp="1"/>
          </p:cNvSpPr>
          <p:nvPr>
            <p:ph type="title"/>
          </p:nvPr>
        </p:nvSpPr>
        <p:spPr>
          <a:xfrm>
            <a:off x="762000" y="762000"/>
            <a:ext cx="3810000" cy="3048000"/>
          </a:xfrm>
        </p:spPr>
        <p:txBody>
          <a:bodyPr vert="horz" lIns="91440" tIns="45720" rIns="91440" bIns="45720" rtlCol="0" anchor="b">
            <a:normAutofit/>
          </a:bodyPr>
          <a:lstStyle/>
          <a:p>
            <a:r>
              <a:rPr lang="en-US" kern="1200">
                <a:solidFill>
                  <a:schemeClr val="tx1"/>
                </a:solidFill>
                <a:latin typeface="+mj-lt"/>
                <a:ea typeface="+mj-ea"/>
                <a:cs typeface="+mj-cs"/>
              </a:rPr>
              <a:t>Recommender Systems</a:t>
            </a:r>
          </a:p>
        </p:txBody>
      </p:sp>
      <p:sp>
        <p:nvSpPr>
          <p:cNvPr id="2057" name="Freeform: Shape 80">
            <a:extLst>
              <a:ext uri="{FF2B5EF4-FFF2-40B4-BE49-F238E27FC236}">
                <a16:creationId xmlns:a16="http://schemas.microsoft.com/office/drawing/2014/main" id="{A90EB1ED-CF74-44C2-853E-6177E160A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grpSp>
        <p:nvGrpSpPr>
          <p:cNvPr id="83" name="Group 82">
            <a:extLst>
              <a:ext uri="{FF2B5EF4-FFF2-40B4-BE49-F238E27FC236}">
                <a16:creationId xmlns:a16="http://schemas.microsoft.com/office/drawing/2014/main" id="{57743230-5CA1-4096-8FEF-2A1530D8DD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5829359"/>
            <a:ext cx="4333874" cy="1028642"/>
            <a:chOff x="7153921" y="5829359"/>
            <a:chExt cx="5038078" cy="1028642"/>
          </a:xfrm>
        </p:grpSpPr>
        <p:sp>
          <p:nvSpPr>
            <p:cNvPr id="84" name="Freeform: Shape 83">
              <a:extLst>
                <a:ext uri="{FF2B5EF4-FFF2-40B4-BE49-F238E27FC236}">
                  <a16:creationId xmlns:a16="http://schemas.microsoft.com/office/drawing/2014/main" id="{CEAD3ABE-E984-4D7B-ADC3-7D4D38C970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5"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85" name="Freeform: Shape 84">
              <a:extLst>
                <a:ext uri="{FF2B5EF4-FFF2-40B4-BE49-F238E27FC236}">
                  <a16:creationId xmlns:a16="http://schemas.microsoft.com/office/drawing/2014/main" id="{B18AFE34-D405-4581-A4CC-02072A132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spTree>
    <p:extLst>
      <p:ext uri="{BB962C8B-B14F-4D97-AF65-F5344CB8AC3E}">
        <p14:creationId xmlns:p14="http://schemas.microsoft.com/office/powerpoint/2010/main" val="2553282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music audio wave">
            <a:extLst>
              <a:ext uri="{FF2B5EF4-FFF2-40B4-BE49-F238E27FC236}">
                <a16:creationId xmlns:a16="http://schemas.microsoft.com/office/drawing/2014/main" id="{033F57F0-D235-4252-85D8-0B5843DA7D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896" t="3797" r="1561" b="13796"/>
          <a:stretch/>
        </p:blipFill>
        <p:spPr bwMode="auto">
          <a:xfrm>
            <a:off x="6613174" y="10"/>
            <a:ext cx="5577840"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noFill/>
          <a:extLst>
            <a:ext uri="{909E8E84-426E-40DD-AFC4-6F175D3DCCD1}">
              <a14:hiddenFill xmlns:a14="http://schemas.microsoft.com/office/drawing/2010/main">
                <a:solidFill>
                  <a:srgbClr val="FFFFFF"/>
                </a:solidFill>
              </a14:hiddenFill>
            </a:ext>
          </a:extLst>
        </p:spPr>
      </p:pic>
      <p:sp>
        <p:nvSpPr>
          <p:cNvPr id="142" name="Freeform: Shape 141">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7" name="Title 1">
            <a:extLst>
              <a:ext uri="{FF2B5EF4-FFF2-40B4-BE49-F238E27FC236}">
                <a16:creationId xmlns:a16="http://schemas.microsoft.com/office/drawing/2014/main" id="{C1809B48-859A-4479-B4F6-6C95EFCEF5AF}"/>
              </a:ext>
            </a:extLst>
          </p:cNvPr>
          <p:cNvSpPr>
            <a:spLocks noGrp="1"/>
          </p:cNvSpPr>
          <p:nvPr>
            <p:ph type="title"/>
          </p:nvPr>
        </p:nvSpPr>
        <p:spPr>
          <a:xfrm>
            <a:off x="777820" y="1246696"/>
            <a:ext cx="10840438" cy="5543550"/>
          </a:xfrm>
        </p:spPr>
        <p:txBody>
          <a:bodyPr vert="horz" lIns="91440" tIns="45720" rIns="91440" bIns="45720" rtlCol="0" anchor="t">
            <a:noAutofit/>
          </a:bodyPr>
          <a:lstStyle/>
          <a:p>
            <a:r>
              <a:rPr lang="en-US" sz="4000" dirty="0">
                <a:solidFill>
                  <a:schemeClr val="accent4">
                    <a:lumMod val="40000"/>
                    <a:lumOff val="60000"/>
                  </a:schemeClr>
                </a:solidFill>
              </a:rPr>
              <a:t>How is genre</a:t>
            </a:r>
            <a:br>
              <a:rPr lang="en-US" sz="4000" dirty="0">
                <a:solidFill>
                  <a:schemeClr val="accent4">
                    <a:lumMod val="40000"/>
                    <a:lumOff val="60000"/>
                  </a:schemeClr>
                </a:solidFill>
              </a:rPr>
            </a:br>
            <a:r>
              <a:rPr lang="en-US" sz="4000" dirty="0">
                <a:solidFill>
                  <a:schemeClr val="accent4">
                    <a:lumMod val="40000"/>
                    <a:lumOff val="60000"/>
                  </a:schemeClr>
                </a:solidFill>
              </a:rPr>
              <a:t>classification</a:t>
            </a:r>
            <a:br>
              <a:rPr lang="en-US" sz="4000" dirty="0">
                <a:solidFill>
                  <a:schemeClr val="accent4">
                    <a:lumMod val="40000"/>
                    <a:lumOff val="60000"/>
                  </a:schemeClr>
                </a:solidFill>
              </a:rPr>
            </a:br>
            <a:r>
              <a:rPr lang="en-US" sz="4000" dirty="0">
                <a:solidFill>
                  <a:schemeClr val="accent4">
                    <a:lumMod val="40000"/>
                    <a:lumOff val="60000"/>
                  </a:schemeClr>
                </a:solidFill>
              </a:rPr>
              <a:t>accomplished? </a:t>
            </a:r>
            <a:endParaRPr lang="en-US" sz="4000" kern="1200" dirty="0">
              <a:solidFill>
                <a:schemeClr val="accent4">
                  <a:lumMod val="40000"/>
                  <a:lumOff val="60000"/>
                </a:schemeClr>
              </a:solidFill>
              <a:latin typeface="+mj-lt"/>
              <a:ea typeface="+mj-ea"/>
              <a:cs typeface="+mj-cs"/>
            </a:endParaRPr>
          </a:p>
        </p:txBody>
      </p:sp>
      <p:sp>
        <p:nvSpPr>
          <p:cNvPr id="8" name="TextBox 7">
            <a:extLst>
              <a:ext uri="{FF2B5EF4-FFF2-40B4-BE49-F238E27FC236}">
                <a16:creationId xmlns:a16="http://schemas.microsoft.com/office/drawing/2014/main" id="{D3E1A72C-7E6B-4E62-8B31-EE87ABA2BD79}"/>
              </a:ext>
            </a:extLst>
          </p:cNvPr>
          <p:cNvSpPr txBox="1"/>
          <p:nvPr/>
        </p:nvSpPr>
        <p:spPr>
          <a:xfrm>
            <a:off x="777820" y="4041644"/>
            <a:ext cx="4671022" cy="1569660"/>
          </a:xfrm>
          <a:prstGeom prst="rect">
            <a:avLst/>
          </a:prstGeom>
          <a:noFill/>
        </p:spPr>
        <p:txBody>
          <a:bodyPr wrap="none" rtlCol="0">
            <a:spAutoFit/>
          </a:bodyPr>
          <a:lstStyle/>
          <a:p>
            <a:r>
              <a:rPr lang="en-US" sz="4800" dirty="0"/>
              <a:t>Analyzing</a:t>
            </a:r>
          </a:p>
          <a:p>
            <a:r>
              <a:rPr lang="en-US" sz="4800" b="1" dirty="0"/>
              <a:t>Audio Features</a:t>
            </a:r>
          </a:p>
        </p:txBody>
      </p:sp>
    </p:spTree>
    <p:extLst>
      <p:ext uri="{BB962C8B-B14F-4D97-AF65-F5344CB8AC3E}">
        <p14:creationId xmlns:p14="http://schemas.microsoft.com/office/powerpoint/2010/main" val="2222192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5" name="Freeform: Shape 14">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7" name="Rectangle 16">
            <a:extLst>
              <a:ext uri="{FF2B5EF4-FFF2-40B4-BE49-F238E27FC236}">
                <a16:creationId xmlns:a16="http://schemas.microsoft.com/office/drawing/2014/main" id="{90FF0E6B-B5AC-4BDB-9894-0F5599694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logo&#10;&#10;Description automatically generated with medium confidence">
            <a:extLst>
              <a:ext uri="{FF2B5EF4-FFF2-40B4-BE49-F238E27FC236}">
                <a16:creationId xmlns:a16="http://schemas.microsoft.com/office/drawing/2014/main" id="{C4E2A57A-2869-48E3-BE18-3CD9DC0ED3D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9824"/>
          <a:stretch/>
        </p:blipFill>
        <p:spPr>
          <a:xfrm>
            <a:off x="-1" y="4"/>
            <a:ext cx="12191999" cy="5662047"/>
          </a:xfrm>
          <a:custGeom>
            <a:avLst/>
            <a:gdLst/>
            <a:ahLst/>
            <a:cxnLst/>
            <a:rect l="l" t="t" r="r" b="b"/>
            <a:pathLst>
              <a:path w="12191999" h="5662047">
                <a:moveTo>
                  <a:pt x="0" y="0"/>
                </a:moveTo>
                <a:lnTo>
                  <a:pt x="12191999" y="0"/>
                </a:lnTo>
                <a:lnTo>
                  <a:pt x="12191999" y="4441031"/>
                </a:lnTo>
                <a:lnTo>
                  <a:pt x="12122115" y="4466440"/>
                </a:lnTo>
                <a:cubicBezTo>
                  <a:pt x="11885683" y="4549571"/>
                  <a:pt x="11665281" y="4618943"/>
                  <a:pt x="11470288" y="4676343"/>
                </a:cubicBezTo>
                <a:cubicBezTo>
                  <a:pt x="9682688" y="5202609"/>
                  <a:pt x="7863685" y="5582544"/>
                  <a:pt x="6034815" y="5632196"/>
                </a:cubicBezTo>
                <a:cubicBezTo>
                  <a:pt x="4947994" y="5663166"/>
                  <a:pt x="3973571" y="5696346"/>
                  <a:pt x="3024777" y="5584524"/>
                </a:cubicBezTo>
                <a:cubicBezTo>
                  <a:pt x="2087147" y="5474254"/>
                  <a:pt x="1174496" y="5221993"/>
                  <a:pt x="202744" y="4684612"/>
                </a:cubicBezTo>
                <a:lnTo>
                  <a:pt x="0" y="4568423"/>
                </a:lnTo>
                <a:close/>
              </a:path>
            </a:pathLst>
          </a:custGeom>
        </p:spPr>
      </p:pic>
      <p:sp>
        <p:nvSpPr>
          <p:cNvPr id="19" name="Freeform: Shape 18">
            <a:extLst>
              <a:ext uri="{FF2B5EF4-FFF2-40B4-BE49-F238E27FC236}">
                <a16:creationId xmlns:a16="http://schemas.microsoft.com/office/drawing/2014/main" id="{6A7ACC52-C8BA-4323-9337-7AAC336EC7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31194">
            <a:off x="4473133" y="-1389819"/>
            <a:ext cx="3127410" cy="11940022"/>
          </a:xfrm>
          <a:custGeom>
            <a:avLst/>
            <a:gdLst>
              <a:gd name="connsiteX0" fmla="*/ 0 w 5495909"/>
              <a:gd name="connsiteY0" fmla="*/ 439826 h 12359152"/>
              <a:gd name="connsiteX1" fmla="*/ 2368499 w 5495909"/>
              <a:gd name="connsiteY1" fmla="*/ 0 h 12359152"/>
              <a:gd name="connsiteX2" fmla="*/ 2545630 w 5495909"/>
              <a:gd name="connsiteY2" fmla="*/ 174758 h 12359152"/>
              <a:gd name="connsiteX3" fmla="*/ 3918711 w 5495909"/>
              <a:gd name="connsiteY3" fmla="*/ 1835924 h 12359152"/>
              <a:gd name="connsiteX4" fmla="*/ 5333129 w 5495909"/>
              <a:gd name="connsiteY4" fmla="*/ 9600621 h 12359152"/>
              <a:gd name="connsiteX5" fmla="*/ 4941960 w 5495909"/>
              <a:gd name="connsiteY5" fmla="*/ 11551202 h 12359152"/>
              <a:gd name="connsiteX6" fmla="*/ 4847841 w 5495909"/>
              <a:gd name="connsiteY6" fmla="*/ 11940022 h 12359152"/>
              <a:gd name="connsiteX7" fmla="*/ 2590791 w 5495909"/>
              <a:gd name="connsiteY7" fmla="*/ 12359152 h 12359152"/>
              <a:gd name="connsiteX0" fmla="*/ 0 w 5495909"/>
              <a:gd name="connsiteY0" fmla="*/ 439826 h 12450592"/>
              <a:gd name="connsiteX1" fmla="*/ 2368499 w 5495909"/>
              <a:gd name="connsiteY1" fmla="*/ 0 h 12450592"/>
              <a:gd name="connsiteX2" fmla="*/ 2545630 w 5495909"/>
              <a:gd name="connsiteY2" fmla="*/ 174758 h 12450592"/>
              <a:gd name="connsiteX3" fmla="*/ 3918711 w 5495909"/>
              <a:gd name="connsiteY3" fmla="*/ 1835924 h 12450592"/>
              <a:gd name="connsiteX4" fmla="*/ 5333129 w 5495909"/>
              <a:gd name="connsiteY4" fmla="*/ 9600621 h 12450592"/>
              <a:gd name="connsiteX5" fmla="*/ 4941960 w 5495909"/>
              <a:gd name="connsiteY5" fmla="*/ 11551202 h 12450592"/>
              <a:gd name="connsiteX6" fmla="*/ 4847841 w 5495909"/>
              <a:gd name="connsiteY6" fmla="*/ 11940022 h 12450592"/>
              <a:gd name="connsiteX7" fmla="*/ 2682231 w 5495909"/>
              <a:gd name="connsiteY7" fmla="*/ 12450592 h 12450592"/>
              <a:gd name="connsiteX0" fmla="*/ 0 w 5495909"/>
              <a:gd name="connsiteY0" fmla="*/ 439826 h 11940022"/>
              <a:gd name="connsiteX1" fmla="*/ 2368499 w 5495909"/>
              <a:gd name="connsiteY1" fmla="*/ 0 h 11940022"/>
              <a:gd name="connsiteX2" fmla="*/ 2545630 w 5495909"/>
              <a:gd name="connsiteY2" fmla="*/ 174758 h 11940022"/>
              <a:gd name="connsiteX3" fmla="*/ 3918711 w 5495909"/>
              <a:gd name="connsiteY3" fmla="*/ 1835924 h 11940022"/>
              <a:gd name="connsiteX4" fmla="*/ 5333129 w 5495909"/>
              <a:gd name="connsiteY4" fmla="*/ 9600621 h 11940022"/>
              <a:gd name="connsiteX5" fmla="*/ 4941960 w 5495909"/>
              <a:gd name="connsiteY5" fmla="*/ 11551202 h 11940022"/>
              <a:gd name="connsiteX6" fmla="*/ 4847841 w 5495909"/>
              <a:gd name="connsiteY6" fmla="*/ 11940022 h 11940022"/>
              <a:gd name="connsiteX0" fmla="*/ 0 w 3127410"/>
              <a:gd name="connsiteY0" fmla="*/ 0 h 11940022"/>
              <a:gd name="connsiteX1" fmla="*/ 177131 w 3127410"/>
              <a:gd name="connsiteY1" fmla="*/ 174758 h 11940022"/>
              <a:gd name="connsiteX2" fmla="*/ 1550212 w 3127410"/>
              <a:gd name="connsiteY2" fmla="*/ 1835924 h 11940022"/>
              <a:gd name="connsiteX3" fmla="*/ 2964630 w 3127410"/>
              <a:gd name="connsiteY3" fmla="*/ 9600621 h 11940022"/>
              <a:gd name="connsiteX4" fmla="*/ 2573461 w 3127410"/>
              <a:gd name="connsiteY4" fmla="*/ 11551202 h 11940022"/>
              <a:gd name="connsiteX5" fmla="*/ 2479342 w 3127410"/>
              <a:gd name="connsiteY5" fmla="*/ 11940022 h 1194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7410" h="11940022">
                <a:moveTo>
                  <a:pt x="0" y="0"/>
                </a:moveTo>
                <a:lnTo>
                  <a:pt x="177131" y="174758"/>
                </a:lnTo>
                <a:cubicBezTo>
                  <a:pt x="708039" y="712956"/>
                  <a:pt x="1171884" y="1271588"/>
                  <a:pt x="1550212" y="1835924"/>
                </a:cubicBezTo>
                <a:cubicBezTo>
                  <a:pt x="3066625" y="4096119"/>
                  <a:pt x="3368088" y="6931448"/>
                  <a:pt x="2964630" y="9600621"/>
                </a:cubicBezTo>
                <a:cubicBezTo>
                  <a:pt x="2896028" y="10053421"/>
                  <a:pt x="2765824" y="10735195"/>
                  <a:pt x="2573461" y="11551202"/>
                </a:cubicBezTo>
                <a:lnTo>
                  <a:pt x="2479342" y="11940022"/>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696511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DFB8-7EC1-4EAB-B0E3-B2C2C367D494}"/>
              </a:ext>
            </a:extLst>
          </p:cNvPr>
          <p:cNvSpPr>
            <a:spLocks noGrp="1"/>
          </p:cNvSpPr>
          <p:nvPr>
            <p:ph type="title"/>
          </p:nvPr>
        </p:nvSpPr>
        <p:spPr/>
        <p:txBody>
          <a:bodyPr>
            <a:normAutofit/>
          </a:bodyPr>
          <a:lstStyle/>
          <a:p>
            <a:r>
              <a:rPr lang="en-US" sz="4200" dirty="0"/>
              <a:t>Audio Features</a:t>
            </a:r>
          </a:p>
        </p:txBody>
      </p:sp>
      <p:sp>
        <p:nvSpPr>
          <p:cNvPr id="3" name="Content Placeholder 2">
            <a:extLst>
              <a:ext uri="{FF2B5EF4-FFF2-40B4-BE49-F238E27FC236}">
                <a16:creationId xmlns:a16="http://schemas.microsoft.com/office/drawing/2014/main" id="{0E603343-A591-4259-9057-B1F0EC0301AE}"/>
              </a:ext>
            </a:extLst>
          </p:cNvPr>
          <p:cNvSpPr>
            <a:spLocks noGrp="1"/>
          </p:cNvSpPr>
          <p:nvPr>
            <p:ph idx="1"/>
          </p:nvPr>
        </p:nvSpPr>
        <p:spPr/>
        <p:txBody>
          <a:bodyPr>
            <a:normAutofit fontScale="62500" lnSpcReduction="20000"/>
          </a:bodyPr>
          <a:lstStyle/>
          <a:p>
            <a:r>
              <a:rPr lang="en-US" b="1" dirty="0"/>
              <a:t>Danceability: </a:t>
            </a:r>
            <a:r>
              <a:rPr lang="en-US" dirty="0"/>
              <a:t>How suitable a track is for dancing based on a combination of musical elements</a:t>
            </a:r>
          </a:p>
          <a:p>
            <a:r>
              <a:rPr lang="en-US" b="1" dirty="0"/>
              <a:t>Energy: </a:t>
            </a:r>
            <a:r>
              <a:rPr lang="en-US" dirty="0"/>
              <a:t>A perceptual measure of intensity and activity</a:t>
            </a:r>
          </a:p>
          <a:p>
            <a:r>
              <a:rPr lang="en-US" b="1" dirty="0"/>
              <a:t>Loudness:</a:t>
            </a:r>
            <a:r>
              <a:rPr lang="en-US" dirty="0"/>
              <a:t> The overall loudness of a track in decibels (dB)</a:t>
            </a:r>
            <a:endParaRPr lang="en-US" b="1" dirty="0"/>
          </a:p>
          <a:p>
            <a:r>
              <a:rPr lang="en-US" b="1" dirty="0" err="1"/>
              <a:t>Speechiness</a:t>
            </a:r>
            <a:r>
              <a:rPr lang="en-US" b="1" dirty="0"/>
              <a:t>: </a:t>
            </a:r>
            <a:r>
              <a:rPr lang="en-US" dirty="0"/>
              <a:t>Represents the presence of spoken words in a track</a:t>
            </a:r>
          </a:p>
          <a:p>
            <a:r>
              <a:rPr lang="en-US" b="1" dirty="0" err="1"/>
              <a:t>Acousticness</a:t>
            </a:r>
            <a:r>
              <a:rPr lang="en-US" b="1" dirty="0"/>
              <a:t>:</a:t>
            </a:r>
            <a:r>
              <a:rPr lang="en-US" dirty="0"/>
              <a:t> Confidence measure as to whether a song is acoustic</a:t>
            </a:r>
            <a:endParaRPr lang="en-US" b="1" dirty="0"/>
          </a:p>
          <a:p>
            <a:r>
              <a:rPr lang="en-US" b="1" dirty="0" err="1"/>
              <a:t>Instrumentalness</a:t>
            </a:r>
            <a:r>
              <a:rPr lang="en-US" b="1" dirty="0"/>
              <a:t>:</a:t>
            </a:r>
            <a:r>
              <a:rPr lang="en-US" dirty="0"/>
              <a:t> Confidence measure as to whether a song contains no lyrics</a:t>
            </a:r>
            <a:endParaRPr lang="en-US" b="1" dirty="0"/>
          </a:p>
          <a:p>
            <a:r>
              <a:rPr lang="en-US" b="1" dirty="0"/>
              <a:t>Valence: </a:t>
            </a:r>
            <a:r>
              <a:rPr lang="en-US" dirty="0"/>
              <a:t>Represents the musical positiveness conveyed by a track</a:t>
            </a:r>
          </a:p>
          <a:p>
            <a:r>
              <a:rPr lang="en-US" b="1" dirty="0"/>
              <a:t>Tempo:</a:t>
            </a:r>
            <a:r>
              <a:rPr lang="en-US" dirty="0"/>
              <a:t> The overall estimated tempo of a track in beats per minute (BPM)</a:t>
            </a:r>
            <a:endParaRPr lang="en-US" b="1" dirty="0"/>
          </a:p>
        </p:txBody>
      </p:sp>
    </p:spTree>
    <p:extLst>
      <p:ext uri="{BB962C8B-B14F-4D97-AF65-F5344CB8AC3E}">
        <p14:creationId xmlns:p14="http://schemas.microsoft.com/office/powerpoint/2010/main" val="4746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DFB8-7EC1-4EAB-B0E3-B2C2C367D494}"/>
              </a:ext>
            </a:extLst>
          </p:cNvPr>
          <p:cNvSpPr>
            <a:spLocks noGrp="1"/>
          </p:cNvSpPr>
          <p:nvPr>
            <p:ph type="title"/>
          </p:nvPr>
        </p:nvSpPr>
        <p:spPr/>
        <p:txBody>
          <a:bodyPr>
            <a:normAutofit/>
          </a:bodyPr>
          <a:lstStyle/>
          <a:p>
            <a:r>
              <a:rPr lang="en-US" sz="4200" dirty="0"/>
              <a:t>Audio Features (examples)</a:t>
            </a:r>
          </a:p>
        </p:txBody>
      </p:sp>
      <p:graphicFrame>
        <p:nvGraphicFramePr>
          <p:cNvPr id="6" name="Table 2">
            <a:extLst>
              <a:ext uri="{FF2B5EF4-FFF2-40B4-BE49-F238E27FC236}">
                <a16:creationId xmlns:a16="http://schemas.microsoft.com/office/drawing/2014/main" id="{8D94571F-6C18-4139-9959-EEE77D754473}"/>
              </a:ext>
            </a:extLst>
          </p:cNvPr>
          <p:cNvGraphicFramePr>
            <a:graphicFrameLocks noGrp="1"/>
          </p:cNvGraphicFramePr>
          <p:nvPr>
            <p:extLst>
              <p:ext uri="{D42A27DB-BD31-4B8C-83A1-F6EECF244321}">
                <p14:modId xmlns:p14="http://schemas.microsoft.com/office/powerpoint/2010/main" val="577034385"/>
              </p:ext>
            </p:extLst>
          </p:nvPr>
        </p:nvGraphicFramePr>
        <p:xfrm>
          <a:off x="1459472" y="2134731"/>
          <a:ext cx="10331488" cy="4121735"/>
        </p:xfrm>
        <a:graphic>
          <a:graphicData uri="http://schemas.openxmlformats.org/drawingml/2006/table">
            <a:tbl>
              <a:tblPr firstRow="1" bandRow="1">
                <a:tableStyleId>{5C22544A-7EE6-4342-B048-85BDC9FD1C3A}</a:tableStyleId>
              </a:tblPr>
              <a:tblGrid>
                <a:gridCol w="1291436">
                  <a:extLst>
                    <a:ext uri="{9D8B030D-6E8A-4147-A177-3AD203B41FA5}">
                      <a16:colId xmlns:a16="http://schemas.microsoft.com/office/drawing/2014/main" val="3030539348"/>
                    </a:ext>
                  </a:extLst>
                </a:gridCol>
                <a:gridCol w="1291436">
                  <a:extLst>
                    <a:ext uri="{9D8B030D-6E8A-4147-A177-3AD203B41FA5}">
                      <a16:colId xmlns:a16="http://schemas.microsoft.com/office/drawing/2014/main" val="3273596830"/>
                    </a:ext>
                  </a:extLst>
                </a:gridCol>
                <a:gridCol w="1291436">
                  <a:extLst>
                    <a:ext uri="{9D8B030D-6E8A-4147-A177-3AD203B41FA5}">
                      <a16:colId xmlns:a16="http://schemas.microsoft.com/office/drawing/2014/main" val="2582660892"/>
                    </a:ext>
                  </a:extLst>
                </a:gridCol>
                <a:gridCol w="1291436">
                  <a:extLst>
                    <a:ext uri="{9D8B030D-6E8A-4147-A177-3AD203B41FA5}">
                      <a16:colId xmlns:a16="http://schemas.microsoft.com/office/drawing/2014/main" val="3043684140"/>
                    </a:ext>
                  </a:extLst>
                </a:gridCol>
                <a:gridCol w="1291436">
                  <a:extLst>
                    <a:ext uri="{9D8B030D-6E8A-4147-A177-3AD203B41FA5}">
                      <a16:colId xmlns:a16="http://schemas.microsoft.com/office/drawing/2014/main" val="1489302897"/>
                    </a:ext>
                  </a:extLst>
                </a:gridCol>
                <a:gridCol w="1291436">
                  <a:extLst>
                    <a:ext uri="{9D8B030D-6E8A-4147-A177-3AD203B41FA5}">
                      <a16:colId xmlns:a16="http://schemas.microsoft.com/office/drawing/2014/main" val="295659737"/>
                    </a:ext>
                  </a:extLst>
                </a:gridCol>
                <a:gridCol w="1291436">
                  <a:extLst>
                    <a:ext uri="{9D8B030D-6E8A-4147-A177-3AD203B41FA5}">
                      <a16:colId xmlns:a16="http://schemas.microsoft.com/office/drawing/2014/main" val="2385516110"/>
                    </a:ext>
                  </a:extLst>
                </a:gridCol>
                <a:gridCol w="1291436">
                  <a:extLst>
                    <a:ext uri="{9D8B030D-6E8A-4147-A177-3AD203B41FA5}">
                      <a16:colId xmlns:a16="http://schemas.microsoft.com/office/drawing/2014/main" val="1473029589"/>
                    </a:ext>
                  </a:extLst>
                </a:gridCol>
              </a:tblGrid>
              <a:tr h="361811">
                <a:tc>
                  <a:txBody>
                    <a:bodyPr/>
                    <a:lstStyle/>
                    <a:p>
                      <a:r>
                        <a:rPr lang="en-US" sz="1600" b="1" dirty="0">
                          <a:solidFill>
                            <a:schemeClr val="bg1"/>
                          </a:solidFill>
                          <a:latin typeface="Calibri" panose="020F0502020204030204" pitchFamily="34" charset="0"/>
                          <a:cs typeface="Calibri" panose="020F0502020204030204" pitchFamily="34" charset="0"/>
                        </a:rPr>
                        <a:t>Danceability</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600" dirty="0">
                          <a:solidFill>
                            <a:schemeClr val="bg1"/>
                          </a:solidFill>
                          <a:latin typeface="Calibri" panose="020F0502020204030204" pitchFamily="34" charset="0"/>
                          <a:cs typeface="Calibri" panose="020F0502020204030204" pitchFamily="34" charset="0"/>
                        </a:rPr>
                        <a:t>Energy</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600" dirty="0">
                          <a:solidFill>
                            <a:schemeClr val="bg1"/>
                          </a:solidFill>
                          <a:latin typeface="Calibri" panose="020F0502020204030204" pitchFamily="34" charset="0"/>
                          <a:cs typeface="Calibri" panose="020F0502020204030204" pitchFamily="34" charset="0"/>
                        </a:rPr>
                        <a:t>Loudness </a:t>
                      </a:r>
                      <a:r>
                        <a:rPr lang="en-US" sz="1200" dirty="0">
                          <a:solidFill>
                            <a:schemeClr val="bg1"/>
                          </a:solidFill>
                          <a:latin typeface="Calibri" panose="020F0502020204030204" pitchFamily="34" charset="0"/>
                          <a:cs typeface="Calibri" panose="020F0502020204030204" pitchFamily="34" charset="0"/>
                        </a:rPr>
                        <a:t>(dB)</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600" dirty="0" err="1">
                          <a:solidFill>
                            <a:schemeClr val="bg1"/>
                          </a:solidFill>
                          <a:latin typeface="Calibri" panose="020F0502020204030204" pitchFamily="34" charset="0"/>
                          <a:cs typeface="Calibri" panose="020F0502020204030204" pitchFamily="34" charset="0"/>
                        </a:rPr>
                        <a:t>Speechiness</a:t>
                      </a:r>
                      <a:endParaRPr lang="en-US" sz="1200" dirty="0">
                        <a:solidFill>
                          <a:schemeClr val="bg1"/>
                        </a:solidFill>
                        <a:latin typeface="Calibri" panose="020F0502020204030204" pitchFamily="34" charset="0"/>
                        <a:cs typeface="Calibri" panose="020F050202020403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600" dirty="0" err="1">
                          <a:solidFill>
                            <a:schemeClr val="bg1"/>
                          </a:solidFill>
                          <a:latin typeface="Calibri" panose="020F0502020204030204" pitchFamily="34" charset="0"/>
                          <a:cs typeface="Calibri" panose="020F0502020204030204" pitchFamily="34" charset="0"/>
                        </a:rPr>
                        <a:t>Acousticness</a:t>
                      </a:r>
                      <a:endParaRPr lang="en-US" sz="1600" dirty="0">
                        <a:solidFill>
                          <a:schemeClr val="bg1"/>
                        </a:solidFill>
                        <a:latin typeface="Calibri" panose="020F0502020204030204" pitchFamily="34" charset="0"/>
                        <a:cs typeface="Calibri" panose="020F050202020403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600" dirty="0">
                          <a:solidFill>
                            <a:schemeClr val="bg1"/>
                          </a:solidFill>
                          <a:latin typeface="Calibri" panose="020F0502020204030204" pitchFamily="34" charset="0"/>
                          <a:cs typeface="Calibri" panose="020F0502020204030204" pitchFamily="34" charset="0"/>
                        </a:rPr>
                        <a:t>Instrumental</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600" dirty="0">
                          <a:solidFill>
                            <a:schemeClr val="bg1"/>
                          </a:solidFill>
                          <a:latin typeface="Calibri" panose="020F0502020204030204" pitchFamily="34" charset="0"/>
                          <a:cs typeface="Calibri" panose="020F0502020204030204" pitchFamily="34" charset="0"/>
                        </a:rPr>
                        <a:t>Valence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600" dirty="0">
                          <a:solidFill>
                            <a:schemeClr val="bg1"/>
                          </a:solidFill>
                          <a:latin typeface="Calibri" panose="020F0502020204030204" pitchFamily="34" charset="0"/>
                          <a:cs typeface="Calibri" panose="020F0502020204030204" pitchFamily="34" charset="0"/>
                        </a:rPr>
                        <a:t>Tempo </a:t>
                      </a:r>
                      <a:r>
                        <a:rPr lang="en-US" sz="1200" dirty="0">
                          <a:solidFill>
                            <a:schemeClr val="bg1"/>
                          </a:solidFill>
                          <a:latin typeface="Calibri" panose="020F0502020204030204" pitchFamily="34" charset="0"/>
                          <a:cs typeface="Calibri" panose="020F0502020204030204" pitchFamily="34" charset="0"/>
                        </a:rPr>
                        <a:t>(BPM)</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266785"/>
                  </a:ext>
                </a:extLst>
              </a:tr>
              <a:tr h="1253308">
                <a:tc>
                  <a:txBody>
                    <a:bodyPr/>
                    <a:lstStyle/>
                    <a:p>
                      <a:pPr algn="ctr"/>
                      <a:r>
                        <a:rPr lang="en-US" dirty="0">
                          <a:solidFill>
                            <a:schemeClr val="bg1"/>
                          </a:solidFill>
                        </a:rPr>
                        <a:t>0.556</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0.319</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t>-8.251</a:t>
                      </a:r>
                      <a:endParaRPr lang="en-US"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0.056</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0.893</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0.00</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0.294</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135</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63600398"/>
                  </a:ext>
                </a:extLst>
              </a:tr>
              <a:tr h="1253308">
                <a:tc>
                  <a:txBody>
                    <a:bodyPr/>
                    <a:lstStyle/>
                    <a:p>
                      <a:pPr algn="ctr"/>
                      <a:r>
                        <a:rPr lang="en-US" dirty="0">
                          <a:solidFill>
                            <a:schemeClr val="bg1"/>
                          </a:solidFill>
                        </a:rPr>
                        <a:t>0.876</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0.662</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t>-6.482</a:t>
                      </a:r>
                      <a:endParaRPr lang="en-US"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0.852</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0.061</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0.00</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0.844</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75</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47047438"/>
                  </a:ext>
                </a:extLst>
              </a:tr>
              <a:tr h="1253308">
                <a:tc>
                  <a:txBody>
                    <a:bodyPr/>
                    <a:lstStyle/>
                    <a:p>
                      <a:pPr algn="ctr"/>
                      <a:r>
                        <a:rPr lang="en-US" dirty="0">
                          <a:solidFill>
                            <a:schemeClr val="bg1"/>
                          </a:solidFill>
                        </a:rPr>
                        <a:t>0.300</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t>0.0379</a:t>
                      </a:r>
                      <a:endParaRPr lang="en-US"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t>-32.498</a:t>
                      </a:r>
                      <a:endParaRPr lang="en-US"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t>0.096</a:t>
                      </a:r>
                      <a:endParaRPr lang="en-US"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t>0.994</a:t>
                      </a:r>
                      <a:endParaRPr lang="en-US"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t>0.916</a:t>
                      </a:r>
                      <a:endParaRPr lang="en-US"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t>0.155</a:t>
                      </a:r>
                      <a:endParaRPr lang="en-US"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122</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20894373"/>
                  </a:ext>
                </a:extLst>
              </a:tr>
            </a:tbl>
          </a:graphicData>
        </a:graphic>
      </p:graphicFrame>
      <p:pic>
        <p:nvPicPr>
          <p:cNvPr id="8" name="Picture 7">
            <a:extLst>
              <a:ext uri="{FF2B5EF4-FFF2-40B4-BE49-F238E27FC236}">
                <a16:creationId xmlns:a16="http://schemas.microsoft.com/office/drawing/2014/main" id="{CE09B459-F2E1-40E7-AB28-100CAFF8C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347" y="2525859"/>
            <a:ext cx="1209784" cy="1198789"/>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2B4B076-1336-4EFF-89C3-C75F5CD46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47" y="3783174"/>
            <a:ext cx="1209785" cy="1198790"/>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10" name="Picture 9" descr="A picture containing person, clothing, person, wearing&#10;&#10;Description automatically generated">
            <a:extLst>
              <a:ext uri="{FF2B5EF4-FFF2-40B4-BE49-F238E27FC236}">
                <a16:creationId xmlns:a16="http://schemas.microsoft.com/office/drawing/2014/main" id="{DFD8F07C-562C-4A6B-89C1-C447BE35F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347" y="5032555"/>
            <a:ext cx="1209784" cy="1209784"/>
          </a:xfrm>
          <a:prstGeom prst="rect">
            <a:avLst/>
          </a:prstGeom>
          <a:ln w="38100">
            <a:solidFill>
              <a:schemeClr val="bg1"/>
            </a:solidFill>
          </a:ln>
        </p:spPr>
      </p:pic>
    </p:spTree>
    <p:extLst>
      <p:ext uri="{BB962C8B-B14F-4D97-AF65-F5344CB8AC3E}">
        <p14:creationId xmlns:p14="http://schemas.microsoft.com/office/powerpoint/2010/main" val="721638343"/>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1126</TotalTime>
  <Words>1390</Words>
  <Application>Microsoft Office PowerPoint</Application>
  <PresentationFormat>Widescreen</PresentationFormat>
  <Paragraphs>155</Paragraphs>
  <Slides>28</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Avenir Next LT Pro</vt:lpstr>
      <vt:lpstr>Avenir Next LT Pro Light</vt:lpstr>
      <vt:lpstr>Calibri</vt:lpstr>
      <vt:lpstr>Sitka Subheading</vt:lpstr>
      <vt:lpstr>PebbleVTI</vt:lpstr>
      <vt:lpstr>Music Genre Classification</vt:lpstr>
      <vt:lpstr>Why should we want to identify a song’s genre?</vt:lpstr>
      <vt:lpstr>Artist Clustering</vt:lpstr>
      <vt:lpstr>Fanbase Segmentation</vt:lpstr>
      <vt:lpstr>Recommender Systems</vt:lpstr>
      <vt:lpstr>How is genre classification accomplished? </vt:lpstr>
      <vt:lpstr>PowerPoint Presentation</vt:lpstr>
      <vt:lpstr>Audio Features</vt:lpstr>
      <vt:lpstr>Audio Features (examples)</vt:lpstr>
      <vt:lpstr>Pop</vt:lpstr>
      <vt:lpstr>R&amp;B</vt:lpstr>
      <vt:lpstr>Hip Hop</vt:lpstr>
      <vt:lpstr>Latin</vt:lpstr>
      <vt:lpstr>EDM</vt:lpstr>
      <vt:lpstr>Reggae</vt:lpstr>
      <vt:lpstr>Indie</vt:lpstr>
      <vt:lpstr>Rock</vt:lpstr>
      <vt:lpstr>Country</vt:lpstr>
      <vt:lpstr>Metal</vt:lpstr>
      <vt:lpstr>Jazz</vt:lpstr>
      <vt:lpstr>Classical</vt:lpstr>
      <vt:lpstr>Modeling</vt:lpstr>
      <vt:lpstr>Decision Tree Classifier</vt:lpstr>
      <vt:lpstr>Random Forest Classifier</vt:lpstr>
      <vt:lpstr>Gradient Boosting Classifier</vt:lpstr>
      <vt:lpstr>Extreme Gradient Boosting Classifier</vt:lpstr>
      <vt:lpstr>Conclusion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dc:title>
  <dc:creator>Cole Landolt</dc:creator>
  <cp:lastModifiedBy>Cole Landolt</cp:lastModifiedBy>
  <cp:revision>38</cp:revision>
  <dcterms:created xsi:type="dcterms:W3CDTF">2021-02-07T02:01:21Z</dcterms:created>
  <dcterms:modified xsi:type="dcterms:W3CDTF">2021-02-12T00:54:07Z</dcterms:modified>
</cp:coreProperties>
</file>