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4" r:id="rId2"/>
    <p:sldId id="305" r:id="rId3"/>
    <p:sldId id="306" r:id="rId4"/>
    <p:sldId id="307" r:id="rId5"/>
    <p:sldId id="308" r:id="rId6"/>
    <p:sldId id="310" r:id="rId7"/>
  </p:sldIdLst>
  <p:sldSz cx="9144000" cy="6858000" type="screen4x3"/>
  <p:notesSz cx="6934200" cy="93964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6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7" rIns="92793" bIns="46397" numCol="1" anchor="t" anchorCtr="0" compatLnSpc="1">
            <a:prstTxWarp prst="textNoShape">
              <a:avLst/>
            </a:prstTxWarp>
          </a:bodyPr>
          <a:lstStyle>
            <a:lvl1pPr defTabSz="928688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7" rIns="92793" bIns="46397" numCol="1" anchor="t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4925"/>
            <a:ext cx="30051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7" rIns="92793" bIns="46397" numCol="1" anchor="b" anchorCtr="0" compatLnSpc="1">
            <a:prstTxWarp prst="textNoShape">
              <a:avLst/>
            </a:prstTxWarp>
          </a:bodyPr>
          <a:lstStyle>
            <a:lvl1pPr defTabSz="928688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924925"/>
            <a:ext cx="30051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7" rIns="92793" bIns="46397" numCol="1" anchor="b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>
                <a:latin typeface="Arial" charset="0"/>
              </a:defRPr>
            </a:lvl1pPr>
          </a:lstStyle>
          <a:p>
            <a:fld id="{A33158BC-2F90-4071-8C7A-30EFDB8A56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80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46768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290D2-8597-4A39-9524-97EC51D81B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D03118-8130-421D-94E9-84A0FBB543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53C86E-285D-4C95-B46F-D172F4BE2E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9CAC5C-C129-4593-BA69-FA6C7509B3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161967-C6DF-4B1B-BC02-03E9BCE356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BF6EA4-9547-4B58-A1EF-B385E7DB16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770FE5-551D-43F3-A077-088BDA0E3F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29B9C0-B881-48FB-A0D3-D22A5EDA1C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4871F6-F74A-42A0-A048-F1FFAD981A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FBA3F8-1D0A-4660-BAFB-59CEFF5C81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767D22-D5B6-41A8-8E76-051F699AA4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7EAA2D0-63BB-4DF0-83B5-FCB583C8334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3200">
          <a:solidFill>
            <a:srgbClr val="3333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3333CC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3333CC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Reentrant and Thread-Safe Functions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114800"/>
          </a:xfrm>
          <a:noFill/>
          <a:ln/>
        </p:spPr>
        <p:txBody>
          <a:bodyPr/>
          <a:lstStyle/>
          <a:p>
            <a:r>
              <a:rPr lang="en-US" dirty="0" smtClean="0"/>
              <a:t>Definitions</a:t>
            </a:r>
          </a:p>
          <a:p>
            <a:pPr lvl="1"/>
            <a:r>
              <a:rPr lang="en-US" dirty="0" smtClean="0"/>
              <a:t>Reentrant function: a function that can be interrupted in the middle of its execution and safely re-started</a:t>
            </a:r>
          </a:p>
          <a:p>
            <a:pPr lvl="1"/>
            <a:r>
              <a:rPr lang="en-US" dirty="0" smtClean="0"/>
              <a:t>Thread-safe function: a function that can be executed in the presence of multiple threads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Reentrancy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114800"/>
          </a:xfrm>
          <a:noFill/>
          <a:ln/>
        </p:spPr>
        <p:txBody>
          <a:bodyPr/>
          <a:lstStyle/>
          <a:p>
            <a:r>
              <a:rPr lang="en-US" dirty="0" smtClean="0"/>
              <a:t>Comes from “single-threaded” programming</a:t>
            </a:r>
          </a:p>
          <a:p>
            <a:pPr lvl="1"/>
            <a:r>
              <a:rPr lang="en-US" dirty="0" smtClean="0"/>
              <a:t>Function is executing, and </a:t>
            </a:r>
            <a:r>
              <a:rPr lang="en-US" dirty="0" smtClean="0"/>
              <a:t>interrupt is </a:t>
            </a:r>
            <a:r>
              <a:rPr lang="en-US" dirty="0" smtClean="0"/>
              <a:t>caught that </a:t>
            </a:r>
            <a:r>
              <a:rPr lang="en-US" dirty="0" smtClean="0"/>
              <a:t>executes </a:t>
            </a:r>
            <a:r>
              <a:rPr lang="en-US" dirty="0" smtClean="0"/>
              <a:t>that function again</a:t>
            </a:r>
          </a:p>
          <a:p>
            <a:pPr lvl="1"/>
            <a:r>
              <a:rPr lang="en-US" dirty="0" smtClean="0"/>
              <a:t>Really, one can view this as a special case of multi-threaded situation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853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77200" cy="1143000"/>
          </a:xfrm>
          <a:noFill/>
          <a:ln/>
        </p:spPr>
        <p:txBody>
          <a:bodyPr/>
          <a:lstStyle/>
          <a:p>
            <a:r>
              <a:rPr lang="en-US" dirty="0" smtClean="0"/>
              <a:t>Example: Neither Reentrant Nor Thread-Safe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4114800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t</a:t>
            </a:r>
            <a:r>
              <a:rPr lang="en-US" sz="2800" dirty="0"/>
              <a:t>;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void </a:t>
            </a:r>
            <a:r>
              <a:rPr lang="en-US" sz="2800" dirty="0"/>
              <a:t>swap(</a:t>
            </a:r>
            <a:r>
              <a:rPr lang="en-US" sz="2800" dirty="0" err="1"/>
              <a:t>int</a:t>
            </a:r>
            <a:r>
              <a:rPr lang="en-US" sz="2800" dirty="0"/>
              <a:t> *x, </a:t>
            </a:r>
            <a:r>
              <a:rPr lang="en-US" sz="2800" dirty="0" err="1"/>
              <a:t>int</a:t>
            </a:r>
            <a:r>
              <a:rPr lang="en-US" sz="2800" dirty="0"/>
              <a:t> *y</a:t>
            </a:r>
            <a:r>
              <a:rPr lang="en-US" sz="2800" dirty="0" smtClean="0"/>
              <a:t>)  {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t </a:t>
            </a:r>
            <a:r>
              <a:rPr lang="en-US" sz="2800" dirty="0"/>
              <a:t>= *x;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*</a:t>
            </a:r>
            <a:r>
              <a:rPr lang="en-US" sz="2800" dirty="0"/>
              <a:t>x = *y;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*</a:t>
            </a:r>
            <a:r>
              <a:rPr lang="en-US" sz="2800" dirty="0"/>
              <a:t>y = t;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} </a:t>
            </a:r>
          </a:p>
          <a:p>
            <a:pPr marL="0" indent="0">
              <a:buNone/>
            </a:pPr>
            <a:r>
              <a:rPr lang="en-US" sz="2800" dirty="0" smtClean="0"/>
              <a:t>void </a:t>
            </a:r>
            <a:r>
              <a:rPr lang="en-US" sz="2800" dirty="0" err="1"/>
              <a:t>isr</a:t>
            </a:r>
            <a:r>
              <a:rPr lang="en-US" sz="2800" dirty="0"/>
              <a:t>() {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/>
              <a:t>x = 1, y = 2;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swap</a:t>
            </a:r>
            <a:r>
              <a:rPr lang="en-US" sz="2800" dirty="0"/>
              <a:t>(&amp;x, &amp;y);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0461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77200" cy="1143000"/>
          </a:xfrm>
          <a:noFill/>
          <a:ln/>
        </p:spPr>
        <p:txBody>
          <a:bodyPr/>
          <a:lstStyle/>
          <a:p>
            <a:r>
              <a:rPr lang="en-US" dirty="0" smtClean="0"/>
              <a:t>Example: Reentrant but not Thread-Safe 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4114800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t;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void </a:t>
            </a:r>
            <a:r>
              <a:rPr lang="en-US" sz="2400" dirty="0"/>
              <a:t>swap(</a:t>
            </a:r>
            <a:r>
              <a:rPr lang="en-US" sz="2400" dirty="0" err="1"/>
              <a:t>int</a:t>
            </a:r>
            <a:r>
              <a:rPr lang="en-US" sz="2400" dirty="0"/>
              <a:t> *x, </a:t>
            </a:r>
            <a:r>
              <a:rPr lang="en-US" sz="2400" dirty="0" err="1"/>
              <a:t>int</a:t>
            </a:r>
            <a:r>
              <a:rPr lang="en-US" sz="2400" dirty="0"/>
              <a:t> *y</a:t>
            </a:r>
            <a:r>
              <a:rPr lang="en-US" sz="2400" dirty="0" smtClean="0"/>
              <a:t>)  {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s = t;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t </a:t>
            </a:r>
            <a:r>
              <a:rPr lang="en-US" sz="2400" dirty="0"/>
              <a:t>= *x;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*</a:t>
            </a:r>
            <a:r>
              <a:rPr lang="en-US" sz="2400" dirty="0"/>
              <a:t>x = *y;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*</a:t>
            </a:r>
            <a:r>
              <a:rPr lang="en-US" sz="2400" dirty="0"/>
              <a:t>y = t;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t = s;</a:t>
            </a:r>
          </a:p>
          <a:p>
            <a:pPr marL="0" indent="0">
              <a:buNone/>
            </a:pPr>
            <a:r>
              <a:rPr lang="en-US" sz="2400" dirty="0" smtClean="0"/>
              <a:t>} </a:t>
            </a:r>
          </a:p>
          <a:p>
            <a:pPr marL="0" indent="0">
              <a:buNone/>
            </a:pPr>
            <a:r>
              <a:rPr lang="en-US" sz="2400" dirty="0" smtClean="0"/>
              <a:t>void </a:t>
            </a:r>
            <a:r>
              <a:rPr lang="en-US" sz="2400" dirty="0" err="1"/>
              <a:t>isr</a:t>
            </a:r>
            <a:r>
              <a:rPr lang="en-US" sz="2400" dirty="0"/>
              <a:t>() {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x = 1, y = 2;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swap</a:t>
            </a:r>
            <a:r>
              <a:rPr lang="en-US" sz="2400" dirty="0"/>
              <a:t>(&amp;x, &amp;y);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5787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77200" cy="1143000"/>
          </a:xfrm>
          <a:noFill/>
          <a:ln/>
        </p:spPr>
        <p:txBody>
          <a:bodyPr/>
          <a:lstStyle/>
          <a:p>
            <a:r>
              <a:rPr lang="en-US" dirty="0" smtClean="0"/>
              <a:t>Example: Thread-Safe but not Reentrant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4114800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Lock L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Void *</a:t>
            </a:r>
            <a:r>
              <a:rPr lang="en-US" sz="2400" dirty="0" err="1" smtClean="0"/>
              <a:t>malloc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size) {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err="1" smtClean="0"/>
              <a:t>L.Acquire</a:t>
            </a:r>
            <a:r>
              <a:rPr lang="en-US" sz="2400" dirty="0" smtClean="0"/>
              <a:t>( 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// manipulate shared free list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err="1" smtClean="0"/>
              <a:t>L.Release</a:t>
            </a:r>
            <a:r>
              <a:rPr lang="en-US" sz="2400" dirty="0" smtClean="0"/>
              <a:t>( )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710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/Free; New/Delete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114800"/>
          </a:xfrm>
          <a:noFill/>
          <a:ln/>
        </p:spPr>
        <p:txBody>
          <a:bodyPr/>
          <a:lstStyle/>
          <a:p>
            <a:r>
              <a:rPr lang="en-US" dirty="0" smtClean="0"/>
              <a:t>These functions are generally thread-safe but not reentrant</a:t>
            </a:r>
          </a:p>
          <a:p>
            <a:pPr lvl="1"/>
            <a:r>
              <a:rPr lang="en-US" dirty="0" smtClean="0"/>
              <a:t>May depend on </a:t>
            </a:r>
            <a:r>
              <a:rPr lang="en-US" smtClean="0"/>
              <a:t>runtime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23356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3414</TotalTime>
  <Words>285</Words>
  <Application>Microsoft Macintosh PowerPoint</Application>
  <PresentationFormat>On-screen Show (4:3)</PresentationFormat>
  <Paragraphs>43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Default Design</vt:lpstr>
      <vt:lpstr>Reentrant and Thread-Safe Functions</vt:lpstr>
      <vt:lpstr>Reentrancy</vt:lpstr>
      <vt:lpstr>Example: Neither Reentrant Nor Thread-Safe</vt:lpstr>
      <vt:lpstr>Example: Reentrant but not Thread-Safe </vt:lpstr>
      <vt:lpstr>Example: Thread-Safe but not Reentrant</vt:lpstr>
      <vt:lpstr>Malloc/Free; New/Delete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 testing </dc:title>
  <dc:creator>David Lowenthal</dc:creator>
  <cp:lastModifiedBy>David Lowenthal</cp:lastModifiedBy>
  <cp:revision>447</cp:revision>
  <cp:lastPrinted>1997-02-04T20:18:28Z</cp:lastPrinted>
  <dcterms:created xsi:type="dcterms:W3CDTF">1996-12-16T20:54:16Z</dcterms:created>
  <dcterms:modified xsi:type="dcterms:W3CDTF">2014-05-05T03:14:48Z</dcterms:modified>
</cp:coreProperties>
</file>