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98" r:id="rId2"/>
    <p:sldId id="300" r:id="rId3"/>
    <p:sldId id="303" r:id="rId4"/>
    <p:sldId id="304" r:id="rId5"/>
    <p:sldId id="305" r:id="rId6"/>
    <p:sldId id="302" r:id="rId7"/>
    <p:sldId id="267" r:id="rId8"/>
    <p:sldId id="295" r:id="rId9"/>
    <p:sldId id="296" r:id="rId10"/>
    <p:sldId id="297" r:id="rId11"/>
  </p:sldIdLst>
  <p:sldSz cx="9144000" cy="6858000" type="screen4x3"/>
  <p:notesSz cx="6934200" cy="93964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CC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348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7" rIns="92793" bIns="46397" numCol="1" anchor="t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7" rIns="92793" bIns="46397" numCol="1" anchor="t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4925"/>
            <a:ext cx="30051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7" rIns="92793" bIns="46397" numCol="1" anchor="b" anchorCtr="0" compatLnSpc="1">
            <a:prstTxWarp prst="textNoShape">
              <a:avLst/>
            </a:prstTxWarp>
          </a:bodyPr>
          <a:lstStyle>
            <a:lvl1pPr defTabSz="928688" eaLnBrk="1" hangingPunct="1">
              <a:defRPr sz="12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924925"/>
            <a:ext cx="30051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793" tIns="46397" rIns="92793" bIns="46397" numCol="1" anchor="b" anchorCtr="0" compatLnSpc="1">
            <a:prstTxWarp prst="textNoShape">
              <a:avLst/>
            </a:prstTxWarp>
          </a:bodyPr>
          <a:lstStyle>
            <a:lvl1pPr algn="r" defTabSz="928688" eaLnBrk="1" hangingPunct="1">
              <a:defRPr sz="1200">
                <a:latin typeface="Arial" charset="0"/>
              </a:defRPr>
            </a:lvl1pPr>
          </a:lstStyle>
          <a:p>
            <a:fld id="{A33158BC-2F90-4071-8C7A-30EFDB8A56AE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9290D2-8597-4A39-9524-97EC51D81B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D03118-8130-421D-94E9-84A0FBB5438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53C86E-285D-4C95-B46F-D172F4BE2E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9CAC5C-C129-4593-BA69-FA6C7509B3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C161967-C6DF-4B1B-BC02-03E9BCE3567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0BF6EA4-9547-4B58-A1EF-B385E7DB166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770FE5-551D-43F3-A077-088BDA0E3F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29B9C0-B881-48FB-A0D3-D22A5EDA1CC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84871F6-F74A-42A0-A048-F1FFAD981AD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FBA3F8-1D0A-4660-BAFB-59CEFF5C81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6767D22-D5B6-41A8-8E76-051F699AA4E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7EAA2D0-63BB-4DF0-83B5-FCB583C8334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3200">
          <a:solidFill>
            <a:srgbClr val="3333CC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rgbClr val="3333CC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rgbClr val="3333CC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Sockets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A socket provides a file system abstraction of the network</a:t>
            </a:r>
          </a:p>
          <a:p>
            <a:pPr lvl="1"/>
            <a:r>
              <a:rPr lang="en-US" dirty="0" smtClean="0"/>
              <a:t>One endpoint of a two-way communication link between two processes</a:t>
            </a:r>
          </a:p>
          <a:p>
            <a:r>
              <a:rPr lang="en-US" dirty="0" smtClean="0"/>
              <a:t>Idea is that one end of the socket writes to the file</a:t>
            </a:r>
          </a:p>
          <a:p>
            <a:pPr lvl="1"/>
            <a:r>
              <a:rPr lang="en-US" dirty="0" smtClean="0"/>
              <a:t>Implementation will send that data to the other end</a:t>
            </a:r>
          </a:p>
          <a:p>
            <a:pPr lvl="1"/>
            <a:r>
              <a:rPr lang="en-US" dirty="0" smtClean="0"/>
              <a:t>Other end of the socket reads from the file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Each method must declare  </a:t>
            </a:r>
            <a:r>
              <a:rPr lang="en-US" dirty="0" err="1" smtClean="0"/>
              <a:t>java.rmi.RemoteException</a:t>
            </a:r>
            <a:r>
              <a:rPr lang="en-US" dirty="0" smtClean="0"/>
              <a:t>, thrown when the remote invocation fails</a:t>
            </a:r>
          </a:p>
          <a:p>
            <a:pPr lvl="1"/>
            <a:r>
              <a:rPr lang="en-US" dirty="0" smtClean="0"/>
              <a:t>Caller must handle this</a:t>
            </a:r>
          </a:p>
          <a:p>
            <a:r>
              <a:rPr lang="en-US" dirty="0" smtClean="0"/>
              <a:t>Parameters must be </a:t>
            </a:r>
            <a:r>
              <a:rPr lang="en-US" dirty="0" err="1" smtClean="0"/>
              <a:t>serializable</a:t>
            </a:r>
            <a:endParaRPr lang="en-US" dirty="0" smtClean="0"/>
          </a:p>
          <a:p>
            <a:pPr lvl="1"/>
            <a:r>
              <a:rPr lang="en-US" dirty="0" smtClean="0"/>
              <a:t>Base types, and objects that implement the </a:t>
            </a:r>
            <a:r>
              <a:rPr lang="en-US" dirty="0" err="1" smtClean="0"/>
              <a:t>serializable</a:t>
            </a:r>
            <a:r>
              <a:rPr lang="en-US" dirty="0" smtClean="0"/>
              <a:t> interface (e.g., thread serialization may not make sense as </a:t>
            </a:r>
            <a:r>
              <a:rPr lang="en-US" dirty="0" smtClean="0"/>
              <a:t>threads are tied to VMs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 Sockets: Server Side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First, server side creates a new socket</a:t>
            </a:r>
          </a:p>
          <a:p>
            <a:r>
              <a:rPr lang="en-US" dirty="0" smtClean="0"/>
              <a:t>Second, server binds the socket to a </a:t>
            </a:r>
            <a:r>
              <a:rPr lang="en-US" i="1" dirty="0" smtClean="0"/>
              <a:t>port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Port is simply an identifier that is bound to this socket</a:t>
            </a:r>
          </a:p>
          <a:p>
            <a:pPr lvl="1"/>
            <a:r>
              <a:rPr lang="en-US" dirty="0" smtClean="0"/>
              <a:t>Allows multiple services, e.g., mail, telnet, </a:t>
            </a:r>
            <a:r>
              <a:rPr lang="en-US" dirty="0" err="1" smtClean="0"/>
              <a:t>ssh</a:t>
            </a:r>
            <a:r>
              <a:rPr lang="en-US" dirty="0" smtClean="0"/>
              <a:t> to exist without having to receive and use a switch statement</a:t>
            </a:r>
          </a:p>
          <a:p>
            <a:pPr lvl="1"/>
            <a:r>
              <a:rPr lang="en-US" dirty="0" smtClean="0"/>
              <a:t>Port must be known to the clients (again, example is, say, </a:t>
            </a:r>
            <a:r>
              <a:rPr lang="en-US" dirty="0" err="1" smtClean="0"/>
              <a:t>ssh</a:t>
            </a:r>
            <a:r>
              <a:rPr lang="en-US" dirty="0" smtClean="0"/>
              <a:t>)</a:t>
            </a:r>
            <a:endParaRPr lang="en-US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 Sockets: Server Side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Third, server side invokes </a:t>
            </a:r>
            <a:r>
              <a:rPr lang="en-US" i="1" dirty="0" smtClean="0"/>
              <a:t>listen</a:t>
            </a:r>
            <a:r>
              <a:rPr lang="en-US" dirty="0" smtClean="0"/>
              <a:t>, meaning that it is passive and will </a:t>
            </a:r>
            <a:r>
              <a:rPr lang="en-US" i="1" dirty="0" smtClean="0"/>
              <a:t>accept</a:t>
            </a:r>
            <a:r>
              <a:rPr lang="en-US" dirty="0" smtClean="0"/>
              <a:t> connections in th</a:t>
            </a:r>
            <a:r>
              <a:rPr lang="en-US" dirty="0" smtClean="0"/>
              <a:t>e future</a:t>
            </a:r>
          </a:p>
          <a:p>
            <a:r>
              <a:rPr lang="en-US" dirty="0" smtClean="0"/>
              <a:t>Fourth, server side invokes </a:t>
            </a:r>
            <a:r>
              <a:rPr lang="en-US" i="1" dirty="0" smtClean="0"/>
              <a:t>accept</a:t>
            </a:r>
            <a:r>
              <a:rPr lang="en-US" dirty="0" smtClean="0"/>
              <a:t>, which is blocking (waiting for a client to try to connect)</a:t>
            </a:r>
          </a:p>
          <a:p>
            <a:pPr lvl="1"/>
            <a:r>
              <a:rPr lang="en-US" i="1" dirty="0" smtClean="0"/>
              <a:t>accept  </a:t>
            </a:r>
            <a:r>
              <a:rPr lang="en-US" dirty="0" smtClean="0"/>
              <a:t>returns a descriptor for a new socket, bound to the same port (this is so listening can continue on the original socket)</a:t>
            </a:r>
            <a:endParaRPr lang="en-US" i="1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 Sockets: Server Side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Finally, read/write can be used on the new socket (returned from </a:t>
            </a:r>
            <a:r>
              <a:rPr lang="en-US" i="1" dirty="0" smtClean="0"/>
              <a:t>accept</a:t>
            </a:r>
            <a:r>
              <a:rPr lang="en-US" dirty="0" smtClean="0"/>
              <a:t>)</a:t>
            </a:r>
            <a:endParaRPr lang="en-US" i="1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C Sockets: Client Side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First, client side creates a new socket </a:t>
            </a:r>
            <a:r>
              <a:rPr lang="en-US" i="1" dirty="0" smtClean="0"/>
              <a:t>sock</a:t>
            </a:r>
          </a:p>
          <a:p>
            <a:r>
              <a:rPr lang="en-US" dirty="0" smtClean="0"/>
              <a:t>Second, client invokes </a:t>
            </a:r>
            <a:r>
              <a:rPr lang="en-US" i="1" dirty="0" smtClean="0"/>
              <a:t>connect</a:t>
            </a:r>
            <a:r>
              <a:rPr lang="en-US" dirty="0" smtClean="0"/>
              <a:t> (with a port to be presented to the server, along with </a:t>
            </a:r>
            <a:r>
              <a:rPr lang="en-US" i="1" dirty="0" smtClean="0"/>
              <a:t>sock</a:t>
            </a:r>
            <a:r>
              <a:rPr lang="en-US" dirty="0" smtClean="0"/>
              <a:t>), </a:t>
            </a:r>
          </a:p>
          <a:p>
            <a:r>
              <a:rPr lang="en-US" dirty="0" smtClean="0"/>
              <a:t>Third, the client uses read and write on </a:t>
            </a:r>
            <a:r>
              <a:rPr lang="en-US" i="1" dirty="0" smtClean="0"/>
              <a:t>sock</a:t>
            </a:r>
            <a:endParaRPr lang="en-US" i="1" dirty="0" smtClean="0"/>
          </a:p>
          <a:p>
            <a:pPr lvl="1"/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Java Sockets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Streamlined compares to C sockets</a:t>
            </a:r>
          </a:p>
          <a:p>
            <a:pPr lvl="1"/>
            <a:r>
              <a:rPr lang="en-US" dirty="0" smtClean="0"/>
              <a:t>Creation of socket, binding of socket, and listening bundled into one call on server</a:t>
            </a:r>
          </a:p>
          <a:p>
            <a:pPr lvl="1"/>
            <a:r>
              <a:rPr lang="en-US" i="1" dirty="0" smtClean="0"/>
              <a:t>a</a:t>
            </a:r>
            <a:r>
              <a:rPr lang="en-US" i="1" dirty="0" smtClean="0"/>
              <a:t>ccept</a:t>
            </a:r>
            <a:r>
              <a:rPr lang="en-US" dirty="0" smtClean="0"/>
              <a:t> call is the same as with C</a:t>
            </a:r>
          </a:p>
          <a:p>
            <a:pPr lvl="1"/>
            <a:r>
              <a:rPr lang="en-US" dirty="0" smtClean="0"/>
              <a:t>Creation of socket and connecting (on client) bundled into one call</a:t>
            </a:r>
            <a:endParaRPr lang="en-US" dirty="0" smtClean="0"/>
          </a:p>
          <a:p>
            <a:pPr lvl="1"/>
            <a:r>
              <a:rPr lang="en-US" dirty="0" smtClean="0"/>
              <a:t>Instead of just simple read/write as in C, Java has </a:t>
            </a:r>
            <a:r>
              <a:rPr lang="en-US" i="1" dirty="0" err="1" smtClean="0"/>
              <a:t>getInputStream</a:t>
            </a:r>
            <a:r>
              <a:rPr lang="en-US" dirty="0" smtClean="0"/>
              <a:t> and </a:t>
            </a:r>
            <a:r>
              <a:rPr lang="en-US" i="1" dirty="0" err="1" smtClean="0"/>
              <a:t>getOutputStream</a:t>
            </a:r>
            <a:r>
              <a:rPr lang="en-US" dirty="0" smtClean="0"/>
              <a:t> methods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Java RMI: An object-oriented RPC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In Java, clients invoke methods within an object via a reference to that object</a:t>
            </a:r>
          </a:p>
          <a:p>
            <a:r>
              <a:rPr lang="en-US" dirty="0" smtClean="0"/>
              <a:t>RMI is simply an extension of this, in that clients obtain a reference to a remote object and then invokes a method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RMI Goals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Just like RPC: transparency of remote method invocation (user doesn’t know it’s an object in a different virtual machine)</a:t>
            </a:r>
          </a:p>
          <a:p>
            <a:r>
              <a:rPr lang="en-US" dirty="0" smtClean="0"/>
              <a:t>Avoid using an interface definition language (IDL)</a:t>
            </a:r>
          </a:p>
          <a:p>
            <a:r>
              <a:rPr lang="en-US" dirty="0" smtClean="0"/>
              <a:t>Keep safety, exceptions of Java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Definitions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smtClean="0"/>
              <a:t>Remote object: methods can be invoked from a different VM</a:t>
            </a:r>
          </a:p>
          <a:p>
            <a:r>
              <a:rPr lang="en-US" dirty="0" smtClean="0"/>
              <a:t>Remote interface: just the interface for the remote object</a:t>
            </a:r>
          </a:p>
          <a:p>
            <a:r>
              <a:rPr lang="en-US" dirty="0" smtClean="0"/>
              <a:t>Remote method invocation: invoke method of a remote interface; looks identical to local invocation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4027</TotalTime>
  <Words>484</Words>
  <Application>Microsoft Office PowerPoint</Application>
  <PresentationFormat>On-screen Show (4:3)</PresentationFormat>
  <Paragraphs>44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Default Design</vt:lpstr>
      <vt:lpstr>Sockets</vt:lpstr>
      <vt:lpstr>C Sockets: Server Side</vt:lpstr>
      <vt:lpstr>C Sockets: Server Side</vt:lpstr>
      <vt:lpstr>C Sockets: Server Side</vt:lpstr>
      <vt:lpstr>C Sockets: Client Side</vt:lpstr>
      <vt:lpstr>Java Sockets</vt:lpstr>
      <vt:lpstr>Java RMI: An object-oriented RPC</vt:lpstr>
      <vt:lpstr>RMI Goals</vt:lpstr>
      <vt:lpstr>Definitions</vt:lpstr>
      <vt:lpstr>Details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just testing </dc:title>
  <dc:creator>David Lowenthal</dc:creator>
  <cp:lastModifiedBy> </cp:lastModifiedBy>
  <cp:revision>436</cp:revision>
  <cp:lastPrinted>1997-02-04T20:18:28Z</cp:lastPrinted>
  <dcterms:created xsi:type="dcterms:W3CDTF">1996-12-16T20:54:16Z</dcterms:created>
  <dcterms:modified xsi:type="dcterms:W3CDTF">2011-04-07T15:17:04Z</dcterms:modified>
</cp:coreProperties>
</file>