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C7FC57-F0DA-423F-8440-BDD364C220CD}">
  <a:tblStyle styleId="{0EC7FC57-F0DA-423F-8440-BDD364C220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Shyan: Introduction to Baseball DataBank </a:t>
            </a:r>
            <a:endParaRPr/>
          </a:p>
        </p:txBody>
      </p:sp>
      <p:sp>
        <p:nvSpPr>
          <p:cNvPr id="117" name="Google Shape;11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e357d5eb_1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e357d5eb_1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8e357d5eb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8e357d5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many ways for a player to score a lot of runs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8e357d5e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8e357d5e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Padraic: Predicting Position Player’s Performance (14) to</a:t>
            </a:r>
            <a:r>
              <a:rPr lang="en-US" sz="1200"/>
              <a:t> </a:t>
            </a:r>
            <a:r>
              <a:rPr lang="en-US" sz="1200">
                <a:solidFill>
                  <a:srgbClr val="3F3F3F"/>
                </a:solidFill>
                <a:latin typeface="Calibri"/>
                <a:ea typeface="Calibri"/>
                <a:cs typeface="Calibri"/>
                <a:sym typeface="Calibri"/>
              </a:rPr>
              <a:t>Best Model For FIP (23)</a:t>
            </a:r>
            <a:endParaRPr sz="1200">
              <a:solidFill>
                <a:srgbClr val="3F3F3F"/>
              </a:solidFill>
              <a:latin typeface="Calibri"/>
              <a:ea typeface="Calibri"/>
              <a:cs typeface="Calibri"/>
              <a:sym typeface="Calibri"/>
            </a:endParaRPr>
          </a:p>
          <a:p>
            <a:pPr indent="0" lvl="0" marL="0" rtl="0" algn="l">
              <a:spcBef>
                <a:spcPts val="0"/>
              </a:spcBef>
              <a:spcAft>
                <a:spcPts val="0"/>
              </a:spcAft>
              <a:buNone/>
            </a:pPr>
            <a:r>
              <a:t/>
            </a:r>
            <a:endParaRPr sz="1200">
              <a:solidFill>
                <a:srgbClr val="3F3F3F"/>
              </a:solidFill>
              <a:latin typeface="Calibri"/>
              <a:ea typeface="Calibri"/>
              <a:cs typeface="Calibri"/>
              <a:sym typeface="Calibri"/>
            </a:endParaRPr>
          </a:p>
          <a:p>
            <a:pPr indent="0" lvl="0" marL="0" rtl="0" algn="l">
              <a:spcBef>
                <a:spcPts val="0"/>
              </a:spcBef>
              <a:spcAft>
                <a:spcPts val="0"/>
              </a:spcAft>
              <a:buNone/>
            </a:pPr>
            <a:r>
              <a:rPr lang="en-US">
                <a:solidFill>
                  <a:schemeClr val="dk1"/>
                </a:solidFill>
              </a:rPr>
              <a:t>WAR - Wins Above Replacement is a measure of a players overall impact on a game and deciphers how many wins he is worth over a replacement-level Player (an unsigned free agent)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higher the WAR correlates to the better player</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9befceb1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9befceb1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a position player baserunning, fielding, and batting is the three </a:t>
            </a:r>
            <a:r>
              <a:rPr lang="en-US"/>
              <a:t>major areas of play</a:t>
            </a:r>
            <a:endParaRPr/>
          </a:p>
          <a:p>
            <a:pPr indent="0" lvl="0" marL="0" rtl="0" algn="l">
              <a:spcBef>
                <a:spcPts val="0"/>
              </a:spcBef>
              <a:spcAft>
                <a:spcPts val="0"/>
              </a:spcAft>
              <a:buNone/>
            </a:pPr>
            <a:r>
              <a:rPr lang="en-US"/>
              <a:t>Therefore WAR consist of a baserunning metric  stolen base percentage (SBP), a fielding metric fielding percentage (FP), and a batting metric On base percentage plus slugging; which measure a players ability to get on base + their ability to hit for power</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divide the state OPS, SBP, and FP by the average OPS, SBP, and FP. to determine where each player falls based on the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added them up to get a single </a:t>
            </a:r>
            <a:r>
              <a:rPr lang="en-US"/>
              <a:t>statistic that rates an individual players performance in all major areas of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didn’t have the correct attributes to calculate the official war used by the mlb; so We made our own WAR statistic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e357d5e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8e357d5e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**Player WAR converges towards a best fit line which means there is less variability the higher the salary for position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determined that salary alone is not a reliable predictor for the WAR of the player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8e357d5e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8e357d5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is not a </a:t>
            </a:r>
            <a:r>
              <a:rPr lang="en-US"/>
              <a:t>noticeable</a:t>
            </a:r>
            <a:r>
              <a:rPr lang="en-US"/>
              <a:t> difference in the WAR of players averaged by the States that they were born 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We have determined that the birth State alone is not a reliable predictor for the WAR of the player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8e357d5e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8e357d5e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is a slight </a:t>
            </a:r>
            <a:r>
              <a:rPr lang="en-US"/>
              <a:t>positive</a:t>
            </a:r>
            <a:r>
              <a:rPr lang="en-US"/>
              <a:t> correlation with the WAR and age. which means that players are at their worst when first making it to the MLB and gradually get better as they get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We have determined that the age alone is not a reliable predictor for the WAR of the player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8e357d5eb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8e357d5e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FIP - Fielding Independent Pitching is a state which rates a pitchers overall </a:t>
            </a:r>
            <a:r>
              <a:rPr lang="en-US"/>
              <a:t>performance</a:t>
            </a:r>
            <a:r>
              <a:rPr lang="en-US"/>
              <a:t> on a scale in which </a:t>
            </a:r>
            <a:r>
              <a:rPr lang="en-US"/>
              <a:t>possessing</a:t>
            </a:r>
            <a:r>
              <a:rPr lang="en-US"/>
              <a:t> a lower number means that your a better player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Whats unique about the FIP is that is rates the performance of pitchers regardless of the Defense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9befceb1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9befceb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lgStats are those particular statistics </a:t>
            </a:r>
            <a:r>
              <a:rPr lang="en-US"/>
              <a:t>averaged</a:t>
            </a:r>
            <a:r>
              <a:rPr lang="en-US"/>
              <a:t> over the course of the season for all players in the MLB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8e357d5eb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8e357d5e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**Player FIP converges towards a best fit line which means there is less variability the higher the salary for Pitchers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We have determined that salary alone is not a reliable predictor for the FIP of the player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stats were made by mlb staticians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8e357d5eb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8e357d5e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outside of Delaware, Washington DC, Alaska, and New </a:t>
            </a:r>
            <a:r>
              <a:rPr lang="en-US"/>
              <a:t>Mexico which have abnormally high FIP values</a:t>
            </a:r>
            <a:endParaRPr/>
          </a:p>
          <a:p>
            <a:pPr indent="0" lvl="0" marL="0" rtl="0" algn="l">
              <a:spcBef>
                <a:spcPts val="0"/>
              </a:spcBef>
              <a:spcAft>
                <a:spcPts val="0"/>
              </a:spcAft>
              <a:buNone/>
            </a:pPr>
            <a:r>
              <a:rPr lang="en-US"/>
              <a:t>there is little variation in the average performance of pitchers by their birth state.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We have determined that Birth Location alone is not a reliable predictor for the FIP of the player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8e357d5eb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8e357d5e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is a slight negative correlation with the FIP and age. however since the lower FIP indicates a better player this means that pitchers gradually get better with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We have determined that age alone is not a reliable predictor for the FIP of the player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9befceb1f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9befceb1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Stryder:11-13</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9befceb1f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9befceb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9befceb1f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9befceb1f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9befceb1f_5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9befceb1f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9befceb1f_5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9befceb1f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many ways for a player to score a lot of runs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9befceb1f_5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9befceb1f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8e357d5eb_1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8e357d5eb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Chesteran: Awards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1.310 * 10^13</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9befceb1f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9befceb1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8e357d5eb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8e357d5e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data frames we selected are important to player performance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8e357d5eb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8e357d5e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Stryder: Predicting Runs to Predicting Earned Runs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8e357d5eb_12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8e357d5eb_1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8e357d5eb_1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8e357d5eb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8e357d5eb_12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8e357d5eb_1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Postseason performance needs to be further investigation. It seems that postseason history could be used as a predictor. However, that method will be flawed too.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e357d5eb_1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e357d5eb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e357d5e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e357d5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Chesteran: Data frames to Data Frames Cont. </a:t>
            </a:r>
            <a:endParaRPr/>
          </a:p>
          <a:p>
            <a:pPr indent="0" lvl="0" marL="0" rtl="0" algn="l">
              <a:spcBef>
                <a:spcPts val="0"/>
              </a:spcBef>
              <a:spcAft>
                <a:spcPts val="0"/>
              </a:spcAft>
              <a:buNone/>
            </a:pPr>
            <a:r>
              <a:rPr lang="en-US"/>
              <a:t>**Foreign Key connects data frames to each other</a:t>
            </a:r>
            <a:endParaRPr/>
          </a:p>
          <a:p>
            <a:pPr indent="0" lvl="0" marL="0" rtl="0" algn="l">
              <a:spcBef>
                <a:spcPts val="0"/>
              </a:spcBef>
              <a:spcAft>
                <a:spcPts val="0"/>
              </a:spcAft>
              <a:buNone/>
            </a:pPr>
            <a:r>
              <a:rPr lang="en-US"/>
              <a:t>**Briefly Discuss Each Dataframe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only wanted modern baseball statistics</a:t>
            </a:r>
            <a:endParaRPr/>
          </a:p>
          <a:p>
            <a:pPr indent="0" lvl="0" marL="0" rtl="0" algn="l">
              <a:spcBef>
                <a:spcPts val="0"/>
              </a:spcBef>
              <a:spcAft>
                <a:spcPts val="0"/>
              </a:spcAft>
              <a:buNone/>
            </a:pPr>
            <a:r>
              <a:rPr lang="en-US"/>
              <a:t>** older statistics include baseball stats prior to desegregation (Which would have split the best players across multiple leagues)</a:t>
            </a:r>
            <a:endParaRPr/>
          </a:p>
          <a:p>
            <a:pPr indent="0" lvl="0" marL="0" rtl="0" algn="l">
              <a:spcBef>
                <a:spcPts val="0"/>
              </a:spcBef>
              <a:spcAft>
                <a:spcPts val="0"/>
              </a:spcAft>
              <a:buNone/>
            </a:pPr>
            <a:r>
              <a:rPr lang="en-US"/>
              <a:t>and the game is completely different now</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Stryder: Removing Variables to Creating Statistics</a:t>
            </a:r>
            <a:endParaRPr/>
          </a:p>
          <a:p>
            <a:pPr indent="0" lvl="0" marL="0" rtl="0" algn="l">
              <a:spcBef>
                <a:spcPts val="0"/>
              </a:spcBef>
              <a:spcAft>
                <a:spcPts val="0"/>
              </a:spcAft>
              <a:buNone/>
            </a:pPr>
            <a:r>
              <a:rPr lang="en-US"/>
              <a:t>most statistics were summed together. However, for ERA we needed to recalculate it to get accurate results</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e357d5e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e357d5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8e357d5eb_1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8e357d5eb_1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8e357d5eb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8e357d5e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Stryder:11-13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 y="6334316"/>
            <a:ext cx="121920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FEFEFE"/>
              </a:buClr>
              <a:buSzPts val="8000"/>
              <a:buFont typeface="Calibri"/>
              <a:buNone/>
              <a:defRPr sz="8000">
                <a:solidFill>
                  <a:srgbClr val="FEFEF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rtl="0" algn="ctr">
              <a:lnSpc>
                <a:spcPct val="90000"/>
              </a:lnSpc>
              <a:spcBef>
                <a:spcPts val="200"/>
              </a:spcBef>
              <a:spcAft>
                <a:spcPts val="0"/>
              </a:spcAft>
              <a:buSzPts val="2400"/>
              <a:buNone/>
              <a:defRPr sz="2400"/>
            </a:lvl2pPr>
            <a:lvl3pPr lvl="2" rtl="0" algn="ctr">
              <a:lnSpc>
                <a:spcPct val="90000"/>
              </a:lnSpc>
              <a:spcBef>
                <a:spcPts val="400"/>
              </a:spcBef>
              <a:spcAft>
                <a:spcPts val="0"/>
              </a:spcAft>
              <a:buSzPts val="2400"/>
              <a:buNone/>
              <a:defRPr sz="2400"/>
            </a:lvl3pPr>
            <a:lvl4pPr lvl="3" rtl="0" algn="ctr">
              <a:lnSpc>
                <a:spcPct val="90000"/>
              </a:lnSpc>
              <a:spcBef>
                <a:spcPts val="400"/>
              </a:spcBef>
              <a:spcAft>
                <a:spcPts val="0"/>
              </a:spcAft>
              <a:buSzPts val="2000"/>
              <a:buNone/>
              <a:defRPr sz="2000"/>
            </a:lvl4pPr>
            <a:lvl5pPr lvl="4" rtl="0" algn="ctr">
              <a:lnSpc>
                <a:spcPct val="90000"/>
              </a:lnSpc>
              <a:spcBef>
                <a:spcPts val="400"/>
              </a:spcBef>
              <a:spcAft>
                <a:spcPts val="0"/>
              </a:spcAft>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40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2" name="Shape 92"/>
        <p:cNvGrpSpPr/>
        <p:nvPr/>
      </p:nvGrpSpPr>
      <p:grpSpPr>
        <a:xfrm>
          <a:off x="0" y="0"/>
          <a:ext cx="0" cy="0"/>
          <a:chOff x="0" y="0"/>
          <a:chExt cx="0" cy="0"/>
        </a:xfrm>
      </p:grpSpPr>
      <p:sp>
        <p:nvSpPr>
          <p:cNvPr id="93" name="Google Shape;93;p12"/>
          <p:cNvSpPr/>
          <p:nvPr/>
        </p:nvSpPr>
        <p:spPr>
          <a:xfrm>
            <a:off x="0" y="4953000"/>
            <a:ext cx="12188700"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15" y="491507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ph type="title"/>
          </p:nvPr>
        </p:nvSpPr>
        <p:spPr>
          <a:xfrm>
            <a:off x="1097280" y="5074920"/>
            <a:ext cx="10113600" cy="822900"/>
          </a:xfrm>
          <a:prstGeom prst="rect">
            <a:avLst/>
          </a:prstGeom>
          <a:noFill/>
          <a:ln>
            <a:noFill/>
          </a:ln>
        </p:spPr>
        <p:txBody>
          <a:bodyPr anchorCtr="0" anchor="b" bIns="0" lIns="91425" spcFirstLastPara="1" rIns="91425" wrap="square" tIns="0">
            <a:no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2"/>
          <p:cNvSpPr/>
          <p:nvPr>
            <p:ph idx="2" type="pic"/>
          </p:nvPr>
        </p:nvSpPr>
        <p:spPr>
          <a:xfrm>
            <a:off x="15" y="0"/>
            <a:ext cx="12192000" cy="4915200"/>
          </a:xfrm>
          <a:prstGeom prst="rect">
            <a:avLst/>
          </a:prstGeom>
          <a:solidFill>
            <a:srgbClr val="BECAD4"/>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97" name="Google Shape;97;p12"/>
          <p:cNvSpPr txBox="1"/>
          <p:nvPr>
            <p:ph idx="1" type="body"/>
          </p:nvPr>
        </p:nvSpPr>
        <p:spPr>
          <a:xfrm>
            <a:off x="1097280" y="5907024"/>
            <a:ext cx="10113300" cy="594300"/>
          </a:xfrm>
          <a:prstGeom prst="rect">
            <a:avLst/>
          </a:prstGeom>
          <a:noFill/>
          <a:ln>
            <a:noFill/>
          </a:ln>
        </p:spPr>
        <p:txBody>
          <a:bodyPr anchorCtr="0" anchor="t" bIns="0" lIns="91425" spcFirstLastPara="1" rIns="91425" wrap="square" tIns="0">
            <a:normAutofit/>
          </a:bodyPr>
          <a:lstStyle>
            <a:lvl1pPr indent="-228600" lvl="0" marL="457200" rtl="0" algn="l">
              <a:lnSpc>
                <a:spcPct val="90000"/>
              </a:lnSpc>
              <a:spcBef>
                <a:spcPts val="0"/>
              </a:spcBef>
              <a:spcAft>
                <a:spcPts val="0"/>
              </a:spcAft>
              <a:buSzPts val="1500"/>
              <a:buNone/>
              <a:defRPr sz="1500">
                <a:solidFill>
                  <a:srgbClr val="FFFFFF"/>
                </a:solidFill>
              </a:defRPr>
            </a:lvl1pPr>
            <a:lvl2pPr indent="-228600" lvl="1" marL="914400" rtl="0" algn="l">
              <a:lnSpc>
                <a:spcPct val="90000"/>
              </a:lnSpc>
              <a:spcBef>
                <a:spcPts val="6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98" name="Google Shape;98;p12"/>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3"/>
          <p:cNvSpPr txBox="1"/>
          <p:nvPr>
            <p:ph idx="1" type="body"/>
          </p:nvPr>
        </p:nvSpPr>
        <p:spPr>
          <a:xfrm rot="5400000">
            <a:off x="4114830" y="-1171816"/>
            <a:ext cx="4023300" cy="10058400"/>
          </a:xfrm>
          <a:prstGeom prst="rect">
            <a:avLst/>
          </a:prstGeom>
          <a:noFill/>
          <a:ln>
            <a:noFill/>
          </a:ln>
        </p:spPr>
        <p:txBody>
          <a:bodyPr anchorCtr="0" anchor="t" bIns="0" lIns="45700" spcFirstLastPara="1" rIns="45700" wrap="square" tIns="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04" name="Google Shape;104;p1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7" name="Shape 107"/>
        <p:cNvGrpSpPr/>
        <p:nvPr/>
      </p:nvGrpSpPr>
      <p:grpSpPr>
        <a:xfrm>
          <a:off x="0" y="0"/>
          <a:ext cx="0" cy="0"/>
          <a:chOff x="0" y="0"/>
          <a:chExt cx="0" cy="0"/>
        </a:xfrm>
      </p:grpSpPr>
      <p:sp>
        <p:nvSpPr>
          <p:cNvPr id="108" name="Google Shape;108;p14"/>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ph type="title"/>
          </p:nvPr>
        </p:nvSpPr>
        <p:spPr>
          <a:xfrm rot="5400000">
            <a:off x="7159350" y="1977852"/>
            <a:ext cx="5760000" cy="26289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p14"/>
          <p:cNvSpPr txBox="1"/>
          <p:nvPr>
            <p:ph idx="1" type="body"/>
          </p:nvPr>
        </p:nvSpPr>
        <p:spPr>
          <a:xfrm rot="5400000">
            <a:off x="1825350" y="-574848"/>
            <a:ext cx="5760000" cy="7734300"/>
          </a:xfrm>
          <a:prstGeom prst="rect">
            <a:avLst/>
          </a:prstGeom>
          <a:noFill/>
          <a:ln>
            <a:noFill/>
          </a:ln>
        </p:spPr>
        <p:txBody>
          <a:bodyPr anchorCtr="0" anchor="t" bIns="0" lIns="45700" spcFirstLastPara="1" rIns="45700" wrap="square" tIns="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12" name="Google Shape;112;p14"/>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4"/>
          <p:cNvSpPr txBox="1"/>
          <p:nvPr>
            <p:ph idx="1" type="body"/>
          </p:nvPr>
        </p:nvSpPr>
        <p:spPr>
          <a:xfrm>
            <a:off x="1097280" y="1845734"/>
            <a:ext cx="49377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35" name="Google Shape;35;p4"/>
          <p:cNvSpPr txBox="1"/>
          <p:nvPr>
            <p:ph idx="2" type="body"/>
          </p:nvPr>
        </p:nvSpPr>
        <p:spPr>
          <a:xfrm>
            <a:off x="6217920" y="1845735"/>
            <a:ext cx="49377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5" name="Shape 45"/>
        <p:cNvGrpSpPr/>
        <p:nvPr/>
      </p:nvGrpSpPr>
      <p:grpSpPr>
        <a:xfrm>
          <a:off x="0" y="0"/>
          <a:ext cx="0" cy="0"/>
          <a:chOff x="0" y="0"/>
          <a:chExt cx="0" cy="0"/>
        </a:xfrm>
      </p:grpSpPr>
      <p:sp>
        <p:nvSpPr>
          <p:cNvPr id="46" name="Google Shape;46;p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1" y="6334316"/>
            <a:ext cx="121920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262626"/>
              </a:buClr>
              <a:buSzPts val="8000"/>
              <a:buFont typeface="Calibri"/>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6"/>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2400"/>
              <a:buNone/>
              <a:defRPr sz="2400"/>
            </a:lvl2pPr>
            <a:lvl3pPr lvl="2" rtl="0" algn="ctr">
              <a:lnSpc>
                <a:spcPct val="90000"/>
              </a:lnSpc>
              <a:spcBef>
                <a:spcPts val="400"/>
              </a:spcBef>
              <a:spcAft>
                <a:spcPts val="0"/>
              </a:spcAft>
              <a:buSzPts val="2400"/>
              <a:buNone/>
              <a:defRPr sz="2400"/>
            </a:lvl3pPr>
            <a:lvl4pPr lvl="3" rtl="0" algn="ctr">
              <a:lnSpc>
                <a:spcPct val="90000"/>
              </a:lnSpc>
              <a:spcBef>
                <a:spcPts val="400"/>
              </a:spcBef>
              <a:spcAft>
                <a:spcPts val="0"/>
              </a:spcAft>
              <a:buSzPts val="2000"/>
              <a:buNone/>
              <a:defRPr sz="2000"/>
            </a:lvl4pPr>
            <a:lvl5pPr lvl="4" rtl="0" algn="ctr">
              <a:lnSpc>
                <a:spcPct val="90000"/>
              </a:lnSpc>
              <a:spcBef>
                <a:spcPts val="400"/>
              </a:spcBef>
              <a:spcAft>
                <a:spcPts val="0"/>
              </a:spcAft>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sp>
        <p:nvSpPr>
          <p:cNvPr id="50" name="Google Shape;50;p6"/>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6"/>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4" name="Shape 54"/>
        <p:cNvGrpSpPr/>
        <p:nvPr/>
      </p:nvGrpSpPr>
      <p:grpSpPr>
        <a:xfrm>
          <a:off x="0" y="0"/>
          <a:ext cx="0" cy="0"/>
          <a:chOff x="0" y="0"/>
          <a:chExt cx="0" cy="0"/>
        </a:xfrm>
      </p:grpSpPr>
      <p:sp>
        <p:nvSpPr>
          <p:cNvPr id="55" name="Google Shape;55;p7"/>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type="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262626"/>
              </a:buClr>
              <a:buSzPts val="8000"/>
              <a:buFont typeface="Calibri"/>
              <a:buNone/>
              <a:defRPr b="0"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600"/>
              <a:buNone/>
              <a:defRPr sz="16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
        <p:nvSpPr>
          <p:cNvPr id="59" name="Google Shape;59;p7"/>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7"/>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8"/>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200"/>
              </a:spcBef>
              <a:spcAft>
                <a:spcPts val="0"/>
              </a:spcAft>
              <a:buSzPts val="2000"/>
              <a:buNone/>
              <a:defRPr b="0" sz="2000" cap="none">
                <a:solidFill>
                  <a:schemeClr val="dk2"/>
                </a:solidFill>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66" name="Google Shape;66;p8"/>
          <p:cNvSpPr txBox="1"/>
          <p:nvPr>
            <p:ph idx="2" type="body"/>
          </p:nvPr>
        </p:nvSpPr>
        <p:spPr>
          <a:xfrm>
            <a:off x="1097280" y="2582335"/>
            <a:ext cx="4937700" cy="32868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7" name="Google Shape;67;p8"/>
          <p:cNvSpPr txBox="1"/>
          <p:nvPr>
            <p:ph idx="3" type="body"/>
          </p:nvPr>
        </p:nvSpPr>
        <p:spPr>
          <a:xfrm>
            <a:off x="6217920" y="1846052"/>
            <a:ext cx="49377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200"/>
              </a:spcBef>
              <a:spcAft>
                <a:spcPts val="0"/>
              </a:spcAft>
              <a:buSzPts val="2000"/>
              <a:buNone/>
              <a:defRPr b="0" sz="2000" cap="none">
                <a:solidFill>
                  <a:schemeClr val="dk2"/>
                </a:solidFill>
              </a:defRPr>
            </a:lvl1pPr>
            <a:lvl2pPr indent="-228600" lvl="1" marL="914400" rtl="0" algn="l">
              <a:lnSpc>
                <a:spcPct val="90000"/>
              </a:lnSpc>
              <a:spcBef>
                <a:spcPts val="200"/>
              </a:spcBef>
              <a:spcAft>
                <a:spcPts val="0"/>
              </a:spcAft>
              <a:buSzPts val="2000"/>
              <a:buNone/>
              <a:defRPr b="1" sz="20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600"/>
              <a:buNone/>
              <a:defRPr b="1" sz="1600"/>
            </a:lvl4pPr>
            <a:lvl5pPr indent="-228600" lvl="4" marL="2286000" rtl="0" algn="l">
              <a:lnSpc>
                <a:spcPct val="90000"/>
              </a:lnSpc>
              <a:spcBef>
                <a:spcPts val="400"/>
              </a:spcBef>
              <a:spcAft>
                <a:spcPts val="0"/>
              </a:spcAft>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68" name="Google Shape;68;p8"/>
          <p:cNvSpPr txBox="1"/>
          <p:nvPr>
            <p:ph idx="4" type="body"/>
          </p:nvPr>
        </p:nvSpPr>
        <p:spPr>
          <a:xfrm>
            <a:off x="6217920" y="2582334"/>
            <a:ext cx="4937700" cy="32868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9" name="Google Shape;69;p8"/>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0"/>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3" name="Shape 83"/>
        <p:cNvGrpSpPr/>
        <p:nvPr/>
      </p:nvGrpSpPr>
      <p:grpSpPr>
        <a:xfrm>
          <a:off x="0" y="0"/>
          <a:ext cx="0" cy="0"/>
          <a:chOff x="0" y="0"/>
          <a:chExt cx="0" cy="0"/>
        </a:xfrm>
      </p:grpSpPr>
      <p:sp>
        <p:nvSpPr>
          <p:cNvPr id="84" name="Google Shape;84;p11"/>
          <p:cNvSpPr/>
          <p:nvPr/>
        </p:nvSpPr>
        <p:spPr>
          <a:xfrm>
            <a:off x="16" y="0"/>
            <a:ext cx="40509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4040071" y="0"/>
            <a:ext cx="639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FFFFFF"/>
              </a:buClr>
              <a:buSzPts val="3600"/>
              <a:buFont typeface="Calibri"/>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1"/>
          <p:cNvSpPr txBox="1"/>
          <p:nvPr>
            <p:ph idx="1" type="body"/>
          </p:nvPr>
        </p:nvSpPr>
        <p:spPr>
          <a:xfrm>
            <a:off x="4800600" y="731520"/>
            <a:ext cx="6492300" cy="52578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8" name="Google Shape;88;p11"/>
          <p:cNvSpPr txBox="1"/>
          <p:nvPr>
            <p:ph idx="2" type="body"/>
          </p:nvPr>
        </p:nvSpPr>
        <p:spPr>
          <a:xfrm>
            <a:off x="457200" y="2926080"/>
            <a:ext cx="3200400" cy="33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200"/>
              </a:spcBef>
              <a:spcAft>
                <a:spcPts val="0"/>
              </a:spcAft>
              <a:buSzPts val="1500"/>
              <a:buNone/>
              <a:defRPr sz="1500">
                <a:solidFill>
                  <a:srgbClr val="FFFFFF"/>
                </a:solidFill>
              </a:defRPr>
            </a:lvl1pPr>
            <a:lvl2pPr indent="-228600" lvl="1" marL="914400" rtl="0" algn="l">
              <a:lnSpc>
                <a:spcPct val="90000"/>
              </a:lnSpc>
              <a:spcBef>
                <a:spcPts val="200"/>
              </a:spcBef>
              <a:spcAft>
                <a:spcPts val="0"/>
              </a:spcAft>
              <a:buSzPts val="1200"/>
              <a:buNone/>
              <a:defRPr sz="1200"/>
            </a:lvl2pPr>
            <a:lvl3pPr indent="-228600" lvl="2" marL="1371600" rtl="0" algn="l">
              <a:lnSpc>
                <a:spcPct val="90000"/>
              </a:lnSpc>
              <a:spcBef>
                <a:spcPts val="400"/>
              </a:spcBef>
              <a:spcAft>
                <a:spcPts val="0"/>
              </a:spcAft>
              <a:buSzPts val="1000"/>
              <a:buNone/>
              <a:defRPr sz="1000"/>
            </a:lvl3pPr>
            <a:lvl4pPr indent="-228600" lvl="3" marL="1828800" rtl="0" algn="l">
              <a:lnSpc>
                <a:spcPct val="90000"/>
              </a:lnSpc>
              <a:spcBef>
                <a:spcPts val="400"/>
              </a:spcBef>
              <a:spcAft>
                <a:spcPts val="0"/>
              </a:spcAft>
              <a:buSzPts val="900"/>
              <a:buNone/>
              <a:defRPr sz="900"/>
            </a:lvl4pPr>
            <a:lvl5pPr indent="-228600" lvl="4" marL="2286000" rtl="0" algn="l">
              <a:lnSpc>
                <a:spcPct val="90000"/>
              </a:lnSpc>
              <a:spcBef>
                <a:spcPts val="400"/>
              </a:spcBef>
              <a:spcAft>
                <a:spcPts val="0"/>
              </a:spcAft>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89" name="Google Shape;89;p11"/>
          <p:cNvSpPr txBox="1"/>
          <p:nvPr>
            <p:ph idx="10" type="dt"/>
          </p:nvPr>
        </p:nvSpPr>
        <p:spPr>
          <a:xfrm>
            <a:off x="465512" y="6459785"/>
            <a:ext cx="26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1"/>
          <p:cNvSpPr txBox="1"/>
          <p:nvPr>
            <p:ph idx="11" type="ftr"/>
          </p:nvPr>
        </p:nvSpPr>
        <p:spPr>
          <a:xfrm>
            <a:off x="4800600" y="6459785"/>
            <a:ext cx="4648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050" u="none" cap="none" strike="noStrike">
                <a:solidFill>
                  <a:schemeClr val="dk2"/>
                </a:solidFill>
                <a:latin typeface="Calibri"/>
                <a:ea typeface="Calibri"/>
                <a:cs typeface="Calibri"/>
                <a:sym typeface="Calibri"/>
              </a:defRPr>
            </a:lvl1pPr>
            <a:lvl2pPr indent="0" lvl="1" marL="0" rtl="0" algn="r">
              <a:spcBef>
                <a:spcPts val="0"/>
              </a:spcBef>
              <a:buNone/>
              <a:defRPr b="0" i="0" sz="1050" u="none" cap="none" strike="noStrike">
                <a:solidFill>
                  <a:schemeClr val="dk2"/>
                </a:solidFill>
                <a:latin typeface="Calibri"/>
                <a:ea typeface="Calibri"/>
                <a:cs typeface="Calibri"/>
                <a:sym typeface="Calibri"/>
              </a:defRPr>
            </a:lvl2pPr>
            <a:lvl3pPr indent="0" lvl="2" marL="0" rtl="0" algn="r">
              <a:spcBef>
                <a:spcPts val="0"/>
              </a:spcBef>
              <a:buNone/>
              <a:defRPr b="0" i="0" sz="1050" u="none" cap="none" strike="noStrike">
                <a:solidFill>
                  <a:schemeClr val="dk2"/>
                </a:solidFill>
                <a:latin typeface="Calibri"/>
                <a:ea typeface="Calibri"/>
                <a:cs typeface="Calibri"/>
                <a:sym typeface="Calibri"/>
              </a:defRPr>
            </a:lvl3pPr>
            <a:lvl4pPr indent="0" lvl="3" marL="0" rtl="0" algn="r">
              <a:spcBef>
                <a:spcPts val="0"/>
              </a:spcBef>
              <a:buNone/>
              <a:defRPr b="0" i="0" sz="1050" u="none" cap="none" strike="noStrike">
                <a:solidFill>
                  <a:schemeClr val="dk2"/>
                </a:solidFill>
                <a:latin typeface="Calibri"/>
                <a:ea typeface="Calibri"/>
                <a:cs typeface="Calibri"/>
                <a:sym typeface="Calibri"/>
              </a:defRPr>
            </a:lvl4pPr>
            <a:lvl5pPr indent="0" lvl="4" marL="0" rtl="0" algn="r">
              <a:spcBef>
                <a:spcPts val="0"/>
              </a:spcBef>
              <a:buNone/>
              <a:defRPr b="0" i="0" sz="1050" u="none" cap="none" strike="noStrike">
                <a:solidFill>
                  <a:schemeClr val="dk2"/>
                </a:solidFill>
                <a:latin typeface="Calibri"/>
                <a:ea typeface="Calibri"/>
                <a:cs typeface="Calibri"/>
                <a:sym typeface="Calibri"/>
              </a:defRPr>
            </a:lvl5pPr>
            <a:lvl6pPr indent="0" lvl="5" marL="0" rtl="0" algn="r">
              <a:spcBef>
                <a:spcPts val="0"/>
              </a:spcBef>
              <a:buNone/>
              <a:defRPr b="0" i="0" sz="1050" u="none" cap="none" strike="noStrike">
                <a:solidFill>
                  <a:schemeClr val="dk2"/>
                </a:solidFill>
                <a:latin typeface="Calibri"/>
                <a:ea typeface="Calibri"/>
                <a:cs typeface="Calibri"/>
                <a:sym typeface="Calibri"/>
              </a:defRPr>
            </a:lvl6pPr>
            <a:lvl7pPr indent="0" lvl="6" marL="0" rtl="0" algn="r">
              <a:spcBef>
                <a:spcPts val="0"/>
              </a:spcBef>
              <a:buNone/>
              <a:defRPr b="0" i="0" sz="1050" u="none" cap="none" strike="noStrike">
                <a:solidFill>
                  <a:schemeClr val="dk2"/>
                </a:solidFill>
                <a:latin typeface="Calibri"/>
                <a:ea typeface="Calibri"/>
                <a:cs typeface="Calibri"/>
                <a:sym typeface="Calibri"/>
              </a:defRPr>
            </a:lvl7pPr>
            <a:lvl8pPr indent="0" lvl="7" marL="0" rtl="0" algn="r">
              <a:spcBef>
                <a:spcPts val="0"/>
              </a:spcBef>
              <a:buNone/>
              <a:defRPr b="0" i="0" sz="1050" u="none" cap="none" strike="noStrike">
                <a:solidFill>
                  <a:schemeClr val="dk2"/>
                </a:solidFill>
                <a:latin typeface="Calibri"/>
                <a:ea typeface="Calibri"/>
                <a:cs typeface="Calibri"/>
                <a:sym typeface="Calibri"/>
              </a:defRPr>
            </a:lvl8pPr>
            <a:lvl9pPr indent="0" lvl="8" marL="0" rt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0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7" name="Google Shape;27;p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8" name="Google Shape;28;p3"/>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3"/>
          <p:cNvCxnSpPr/>
          <p:nvPr/>
        </p:nvCxnSpPr>
        <p:spPr>
          <a:xfrm>
            <a:off x="1193532" y="1737845"/>
            <a:ext cx="99669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2.jpg"/><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22.jpg"/><Relationship Id="rId5" Type="http://schemas.openxmlformats.org/officeDocument/2006/relationships/image" Target="../media/image29.jp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jp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3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A3A3A"/>
            </a:gs>
            <a:gs pos="65000">
              <a:schemeClr val="dk1"/>
            </a:gs>
            <a:gs pos="100000">
              <a:schemeClr val="dk1"/>
            </a:gs>
          </a:gsLst>
          <a:lin ang="16200038" scaled="0"/>
        </a:gradFill>
      </p:bgPr>
    </p:bg>
    <p:spTree>
      <p:nvGrpSpPr>
        <p:cNvPr id="118" name="Shape 118"/>
        <p:cNvGrpSpPr/>
        <p:nvPr/>
      </p:nvGrpSpPr>
      <p:grpSpPr>
        <a:xfrm>
          <a:off x="0" y="0"/>
          <a:ext cx="0" cy="0"/>
          <a:chOff x="0" y="0"/>
          <a:chExt cx="0" cy="0"/>
        </a:xfrm>
      </p:grpSpPr>
      <p:pic>
        <p:nvPicPr>
          <p:cNvPr descr="Baseball mitt, ball and bat" id="119" name="Google Shape;119;p15"/>
          <p:cNvPicPr preferRelativeResize="0"/>
          <p:nvPr/>
        </p:nvPicPr>
        <p:blipFill rotWithShape="1">
          <a:blip r:embed="rId3">
            <a:alphaModFix amt="35000"/>
          </a:blip>
          <a:srcRect b="6308" l="0" r="0" t="8787"/>
          <a:stretch/>
        </p:blipFill>
        <p:spPr>
          <a:xfrm>
            <a:off x="20" y="10"/>
            <a:ext cx="12191980" cy="6857990"/>
          </a:xfrm>
          <a:prstGeom prst="rect">
            <a:avLst/>
          </a:prstGeom>
          <a:noFill/>
          <a:ln>
            <a:noFill/>
          </a:ln>
        </p:spPr>
      </p:pic>
      <p:sp>
        <p:nvSpPr>
          <p:cNvPr id="120" name="Google Shape;120;p15"/>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8000"/>
              <a:buFont typeface="Calibri"/>
              <a:buNone/>
            </a:pPr>
            <a:r>
              <a:rPr lang="en-US">
                <a:solidFill>
                  <a:srgbClr val="FFFFFF"/>
                </a:solidFill>
              </a:rPr>
              <a:t>Baseball Dataset</a:t>
            </a:r>
            <a:endParaRPr/>
          </a:p>
        </p:txBody>
      </p:sp>
      <p:sp>
        <p:nvSpPr>
          <p:cNvPr id="121" name="Google Shape;121;p1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solidFill>
                  <a:srgbClr val="FFFFFF"/>
                </a:solidFill>
              </a:rPr>
              <a:t>BY STRYDER R. COLEMAN, PADRAIC DARBY, CHESTERAN HOLLIGAN, AND SHYAN WALKER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700"/>
                                        <p:tgtEl>
                                          <p:spTgt spid="121">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20"/>
                                        </p:tgtEl>
                                        <p:attrNameLst>
                                          <p:attrName>style.visibility</p:attrName>
                                        </p:attrNameLst>
                                      </p:cBhvr>
                                      <p:to>
                                        <p:strVal val="visible"/>
                                      </p:to>
                                    </p:set>
                                    <p:animEffect filter="fade" transition="in">
                                      <p:cBhvr>
                                        <p:cTn dur="7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1097280" y="5074920"/>
            <a:ext cx="10113600" cy="822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US"/>
              <a:t>Distribution of runs over a season</a:t>
            </a:r>
            <a:endParaRPr/>
          </a:p>
        </p:txBody>
      </p:sp>
      <p:sp>
        <p:nvSpPr>
          <p:cNvPr id="188" name="Google Shape;188;p24"/>
          <p:cNvSpPr/>
          <p:nvPr>
            <p:ph idx="2" type="pic"/>
          </p:nvPr>
        </p:nvSpPr>
        <p:spPr>
          <a:xfrm>
            <a:off x="15" y="0"/>
            <a:ext cx="12192000" cy="4915200"/>
          </a:xfrm>
          <a:prstGeom prst="rect">
            <a:avLst/>
          </a:prstGeom>
        </p:spPr>
        <p:txBody>
          <a:bodyPr anchorCtr="0" anchor="t" bIns="45700" lIns="457200" spcFirstLastPara="1" rIns="0" wrap="square" tIns="457200">
            <a:noAutofit/>
          </a:bodyPr>
          <a:lstStyle/>
          <a:p>
            <a:pPr indent="0" lvl="0" marL="0" rtl="0" algn="l">
              <a:spcBef>
                <a:spcPts val="1200"/>
              </a:spcBef>
              <a:spcAft>
                <a:spcPts val="200"/>
              </a:spcAft>
              <a:buNone/>
            </a:pPr>
            <a:r>
              <a:t/>
            </a:r>
            <a:endParaRPr/>
          </a:p>
        </p:txBody>
      </p:sp>
      <p:pic>
        <p:nvPicPr>
          <p:cNvPr id="189" name="Google Shape;189;p24"/>
          <p:cNvPicPr preferRelativeResize="0"/>
          <p:nvPr/>
        </p:nvPicPr>
        <p:blipFill>
          <a:blip r:embed="rId3">
            <a:alphaModFix/>
          </a:blip>
          <a:stretch>
            <a:fillRect/>
          </a:stretch>
        </p:blipFill>
        <p:spPr>
          <a:xfrm>
            <a:off x="0" y="753850"/>
            <a:ext cx="5491224" cy="3536500"/>
          </a:xfrm>
          <a:prstGeom prst="rect">
            <a:avLst/>
          </a:prstGeom>
          <a:noFill/>
          <a:ln>
            <a:noFill/>
          </a:ln>
        </p:spPr>
      </p:pic>
      <p:pic>
        <p:nvPicPr>
          <p:cNvPr id="190" name="Google Shape;190;p24"/>
          <p:cNvPicPr preferRelativeResize="0"/>
          <p:nvPr/>
        </p:nvPicPr>
        <p:blipFill>
          <a:blip r:embed="rId4">
            <a:alphaModFix/>
          </a:blip>
          <a:stretch>
            <a:fillRect/>
          </a:stretch>
        </p:blipFill>
        <p:spPr>
          <a:xfrm>
            <a:off x="6700775" y="753850"/>
            <a:ext cx="5491224" cy="35365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Predicting Runs (R)</a:t>
            </a:r>
            <a:endParaRPr/>
          </a:p>
        </p:txBody>
      </p:sp>
      <p:graphicFrame>
        <p:nvGraphicFramePr>
          <p:cNvPr id="196" name="Google Shape;196;p25"/>
          <p:cNvGraphicFramePr/>
          <p:nvPr/>
        </p:nvGraphicFramePr>
        <p:xfrm>
          <a:off x="8096925" y="2164675"/>
          <a:ext cx="3000000" cy="3000000"/>
        </p:xfrm>
        <a:graphic>
          <a:graphicData uri="http://schemas.openxmlformats.org/drawingml/2006/table">
            <a:tbl>
              <a:tblPr>
                <a:noFill/>
                <a:tableStyleId>{0EC7FC57-F0DA-423F-8440-BDD364C220CD}</a:tableStyleId>
              </a:tblPr>
              <a:tblGrid>
                <a:gridCol w="1195850"/>
                <a:gridCol w="1058850"/>
                <a:gridCol w="1032025"/>
              </a:tblGrid>
              <a:tr h="406825">
                <a:tc>
                  <a:txBody>
                    <a:bodyPr/>
                    <a:lstStyle/>
                    <a:p>
                      <a:pPr indent="0" lvl="0" marL="0" rtl="0" algn="l">
                        <a:spcBef>
                          <a:spcPts val="0"/>
                        </a:spcBef>
                        <a:spcAft>
                          <a:spcPts val="0"/>
                        </a:spcAft>
                        <a:buNone/>
                      </a:pPr>
                      <a:r>
                        <a:rPr lang="en-US"/>
                        <a:t>Model Type</a:t>
                      </a:r>
                      <a:endParaRPr/>
                    </a:p>
                  </a:txBody>
                  <a:tcPr marT="91425" marB="91425" marR="91425" marL="91425"/>
                </a:tc>
                <a:tc>
                  <a:txBody>
                    <a:bodyPr/>
                    <a:lstStyle/>
                    <a:p>
                      <a:pPr indent="0" lvl="0" marL="0" rtl="0" algn="l">
                        <a:spcBef>
                          <a:spcPts val="0"/>
                        </a:spcBef>
                        <a:spcAft>
                          <a:spcPts val="0"/>
                        </a:spcAft>
                        <a:buNone/>
                      </a:pPr>
                      <a:r>
                        <a:rPr lang="en-US"/>
                        <a:t>R²</a:t>
                      </a:r>
                      <a:endParaRPr/>
                    </a:p>
                  </a:txBody>
                  <a:tcPr marT="91425" marB="91425" marR="91425" marL="91425"/>
                </a:tc>
                <a:tc>
                  <a:txBody>
                    <a:bodyPr/>
                    <a:lstStyle/>
                    <a:p>
                      <a:pPr indent="0" lvl="0" marL="0" rtl="0" algn="l">
                        <a:spcBef>
                          <a:spcPts val="0"/>
                        </a:spcBef>
                        <a:spcAft>
                          <a:spcPts val="0"/>
                        </a:spcAft>
                        <a:buNone/>
                      </a:pPr>
                      <a:r>
                        <a:rPr lang="en-US"/>
                        <a:t>RMSE</a:t>
                      </a:r>
                      <a:endParaRPr/>
                    </a:p>
                  </a:txBody>
                  <a:tcPr marT="91425" marB="91425" marR="91425" marL="91425"/>
                </a:tc>
              </a:tr>
              <a:tr h="347050">
                <a:tc>
                  <a:txBody>
                    <a:bodyPr/>
                    <a:lstStyle/>
                    <a:p>
                      <a:pPr indent="0" lvl="0" marL="0" rtl="0" algn="l">
                        <a:spcBef>
                          <a:spcPts val="0"/>
                        </a:spcBef>
                        <a:spcAft>
                          <a:spcPts val="0"/>
                        </a:spcAft>
                        <a:buNone/>
                      </a:pPr>
                      <a:r>
                        <a:rPr lang="en-US"/>
                        <a:t>MLR</a:t>
                      </a:r>
                      <a:endParaRPr/>
                    </a:p>
                  </a:txBody>
                  <a:tcPr marT="91425" marB="91425" marR="91425" marL="91425"/>
                </a:tc>
                <a:tc>
                  <a:txBody>
                    <a:bodyPr/>
                    <a:lstStyle/>
                    <a:p>
                      <a:pPr indent="0" lvl="0" marL="0" rtl="0" algn="l">
                        <a:spcBef>
                          <a:spcPts val="0"/>
                        </a:spcBef>
                        <a:spcAft>
                          <a:spcPts val="0"/>
                        </a:spcAft>
                        <a:buNone/>
                      </a:pPr>
                      <a:r>
                        <a:rPr lang="en-US"/>
                        <a:t>0.9403</a:t>
                      </a:r>
                      <a:endParaRPr/>
                    </a:p>
                  </a:txBody>
                  <a:tcPr marT="91425" marB="91425" marR="91425" marL="91425"/>
                </a:tc>
                <a:tc>
                  <a:txBody>
                    <a:bodyPr/>
                    <a:lstStyle/>
                    <a:p>
                      <a:pPr indent="0" lvl="0" marL="0" rtl="0" algn="l">
                        <a:spcBef>
                          <a:spcPts val="0"/>
                        </a:spcBef>
                        <a:spcAft>
                          <a:spcPts val="0"/>
                        </a:spcAft>
                        <a:buNone/>
                      </a:pPr>
                      <a:r>
                        <a:rPr lang="en-US"/>
                        <a:t>7.064734</a:t>
                      </a:r>
                      <a:endParaRPr/>
                    </a:p>
                  </a:txBody>
                  <a:tcPr marT="91425" marB="91425" marR="91425" marL="91425"/>
                </a:tc>
              </a:tr>
              <a:tr h="337075">
                <a:tc>
                  <a:txBody>
                    <a:bodyPr/>
                    <a:lstStyle/>
                    <a:p>
                      <a:pPr indent="0" lvl="0" marL="0" rtl="0" algn="l">
                        <a:spcBef>
                          <a:spcPts val="0"/>
                        </a:spcBef>
                        <a:spcAft>
                          <a:spcPts val="0"/>
                        </a:spcAft>
                        <a:buNone/>
                      </a:pPr>
                      <a:r>
                        <a:rPr lang="en-US"/>
                        <a:t>SVR</a:t>
                      </a:r>
                      <a:endParaRPr/>
                    </a:p>
                  </a:txBody>
                  <a:tcPr marT="91425" marB="91425" marR="91425" marL="91425"/>
                </a:tc>
                <a:tc>
                  <a:txBody>
                    <a:bodyPr/>
                    <a:lstStyle/>
                    <a:p>
                      <a:pPr indent="0" lvl="0" marL="0" rtl="0" algn="l">
                        <a:spcBef>
                          <a:spcPts val="0"/>
                        </a:spcBef>
                        <a:spcAft>
                          <a:spcPts val="0"/>
                        </a:spcAft>
                        <a:buNone/>
                      </a:pPr>
                      <a:r>
                        <a:rPr lang="en-US"/>
                        <a:t>0.9504799</a:t>
                      </a:r>
                      <a:endParaRPr/>
                    </a:p>
                  </a:txBody>
                  <a:tcPr marT="91425" marB="91425" marR="91425" marL="91425"/>
                </a:tc>
                <a:tc>
                  <a:txBody>
                    <a:bodyPr/>
                    <a:lstStyle/>
                    <a:p>
                      <a:pPr indent="0" lvl="0" marL="0" rtl="0" algn="l">
                        <a:spcBef>
                          <a:spcPts val="0"/>
                        </a:spcBef>
                        <a:spcAft>
                          <a:spcPts val="0"/>
                        </a:spcAft>
                        <a:buNone/>
                      </a:pPr>
                      <a:r>
                        <a:rPr lang="en-US"/>
                        <a:t>6.197216</a:t>
                      </a:r>
                      <a:endParaRPr/>
                    </a:p>
                  </a:txBody>
                  <a:tcPr marT="91425" marB="91425" marR="91425" marL="91425"/>
                </a:tc>
              </a:tr>
              <a:tr h="431950">
                <a:tc>
                  <a:txBody>
                    <a:bodyPr/>
                    <a:lstStyle/>
                    <a:p>
                      <a:pPr indent="0" lvl="0" marL="0" rtl="0" algn="l">
                        <a:spcBef>
                          <a:spcPts val="0"/>
                        </a:spcBef>
                        <a:spcAft>
                          <a:spcPts val="0"/>
                        </a:spcAft>
                        <a:buNone/>
                      </a:pPr>
                      <a:r>
                        <a:rPr lang="en-US"/>
                        <a:t>DT</a:t>
                      </a:r>
                      <a:endParaRPr/>
                    </a:p>
                  </a:txBody>
                  <a:tcPr marT="91425" marB="91425" marR="91425" marL="91425"/>
                </a:tc>
                <a:tc>
                  <a:txBody>
                    <a:bodyPr/>
                    <a:lstStyle/>
                    <a:p>
                      <a:pPr indent="0" lvl="0" marL="0" rtl="0" algn="l">
                        <a:spcBef>
                          <a:spcPts val="0"/>
                        </a:spcBef>
                        <a:spcAft>
                          <a:spcPts val="0"/>
                        </a:spcAft>
                        <a:buNone/>
                      </a:pPr>
                      <a:r>
                        <a:rPr lang="en-US"/>
                        <a:t>0.8246219</a:t>
                      </a:r>
                      <a:endParaRPr/>
                    </a:p>
                  </a:txBody>
                  <a:tcPr marT="91425" marB="91425" marR="91425" marL="91425"/>
                </a:tc>
                <a:tc>
                  <a:txBody>
                    <a:bodyPr/>
                    <a:lstStyle/>
                    <a:p>
                      <a:pPr indent="0" lvl="0" marL="0" rtl="0" algn="l">
                        <a:spcBef>
                          <a:spcPts val="0"/>
                        </a:spcBef>
                        <a:spcAft>
                          <a:spcPts val="0"/>
                        </a:spcAft>
                        <a:buNone/>
                      </a:pPr>
                      <a:r>
                        <a:rPr lang="en-US"/>
                        <a:t>12.08289</a:t>
                      </a:r>
                      <a:endParaRPr/>
                    </a:p>
                  </a:txBody>
                  <a:tcPr marT="91425" marB="91425" marR="91425" marL="91425"/>
                </a:tc>
              </a:tr>
            </a:tbl>
          </a:graphicData>
        </a:graphic>
      </p:graphicFrame>
      <p:pic>
        <p:nvPicPr>
          <p:cNvPr id="197" name="Google Shape;197;p25"/>
          <p:cNvPicPr preferRelativeResize="0"/>
          <p:nvPr/>
        </p:nvPicPr>
        <p:blipFill rotWithShape="1">
          <a:blip r:embed="rId3">
            <a:alphaModFix/>
          </a:blip>
          <a:srcRect b="3735" l="0" r="0" t="0"/>
          <a:stretch/>
        </p:blipFill>
        <p:spPr>
          <a:xfrm>
            <a:off x="1097275" y="1977225"/>
            <a:ext cx="6143401" cy="392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594336"/>
            <a:ext cx="3229800" cy="5941200"/>
          </a:xfrm>
          <a:prstGeom prst="rect">
            <a:avLst/>
          </a:prstGeom>
        </p:spPr>
        <p:txBody>
          <a:bodyPr anchorCtr="0" anchor="ctr" bIns="45700" lIns="91425" spcFirstLastPara="1" rIns="91425" wrap="square" tIns="45700">
            <a:normAutofit/>
          </a:bodyPr>
          <a:lstStyle/>
          <a:p>
            <a:pPr indent="0" lvl="0" marL="0" rtl="0" algn="l">
              <a:lnSpc>
                <a:spcPct val="90000"/>
              </a:lnSpc>
              <a:spcBef>
                <a:spcPts val="1200"/>
              </a:spcBef>
              <a:spcAft>
                <a:spcPts val="200"/>
              </a:spcAft>
              <a:buClr>
                <a:schemeClr val="dk1"/>
              </a:buClr>
              <a:buSzPts val="1100"/>
              <a:buFont typeface="Arial"/>
              <a:buNone/>
            </a:pPr>
            <a:r>
              <a:rPr lang="en-US" sz="3200">
                <a:solidFill>
                  <a:srgbClr val="FFFFFF"/>
                </a:solidFill>
              </a:rPr>
              <a:t>Predicting </a:t>
            </a:r>
            <a:r>
              <a:rPr lang="en-US" sz="3200"/>
              <a:t>Position</a:t>
            </a:r>
            <a:r>
              <a:rPr lang="en-US" sz="3200">
                <a:solidFill>
                  <a:srgbClr val="FFFFFF"/>
                </a:solidFill>
              </a:rPr>
              <a:t> Player</a:t>
            </a:r>
            <a:r>
              <a:rPr lang="en-US" sz="3200"/>
              <a:t>’s</a:t>
            </a:r>
            <a:r>
              <a:rPr lang="en-US" sz="3200">
                <a:solidFill>
                  <a:srgbClr val="FFFFFF"/>
                </a:solidFill>
              </a:rPr>
              <a:t> Performance?</a:t>
            </a:r>
            <a:endParaRPr sz="3200">
              <a:solidFill>
                <a:srgbClr val="FFFFFF"/>
              </a:solidFill>
            </a:endParaRPr>
          </a:p>
        </p:txBody>
      </p:sp>
      <p:pic>
        <p:nvPicPr>
          <p:cNvPr id="203" name="Google Shape;203;p26"/>
          <p:cNvPicPr preferRelativeResize="0"/>
          <p:nvPr/>
        </p:nvPicPr>
        <p:blipFill>
          <a:blip r:embed="rId3">
            <a:alphaModFix/>
          </a:blip>
          <a:stretch>
            <a:fillRect/>
          </a:stretch>
        </p:blipFill>
        <p:spPr>
          <a:xfrm>
            <a:off x="5142900" y="120150"/>
            <a:ext cx="5824174" cy="5824174"/>
          </a:xfrm>
          <a:prstGeom prst="rect">
            <a:avLst/>
          </a:prstGeom>
          <a:noFill/>
          <a:ln>
            <a:noFill/>
          </a:ln>
        </p:spPr>
      </p:pic>
      <p:sp>
        <p:nvSpPr>
          <p:cNvPr id="204" name="Google Shape;204;p26"/>
          <p:cNvSpPr txBox="1"/>
          <p:nvPr/>
        </p:nvSpPr>
        <p:spPr>
          <a:xfrm>
            <a:off x="5142900" y="6030300"/>
            <a:ext cx="61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Single Season Hit Record Holder Ichiro Suzuki (2001)</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WAR formula</a:t>
            </a:r>
            <a:endParaRPr/>
          </a:p>
        </p:txBody>
      </p:sp>
      <p:sp>
        <p:nvSpPr>
          <p:cNvPr id="210" name="Google Shape;210;p27"/>
          <p:cNvSpPr txBox="1"/>
          <p:nvPr/>
        </p:nvSpPr>
        <p:spPr>
          <a:xfrm>
            <a:off x="1235525" y="1880125"/>
            <a:ext cx="992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WAR = (OPS/OPSmean)+(SBP/SBPmean)+(FP/FPmean)</a:t>
            </a:r>
            <a:endParaRPr sz="2400">
              <a:latin typeface="Calibri"/>
              <a:ea typeface="Calibri"/>
              <a:cs typeface="Calibri"/>
              <a:sym typeface="Calibri"/>
            </a:endParaRPr>
          </a:p>
        </p:txBody>
      </p:sp>
      <p:pic>
        <p:nvPicPr>
          <p:cNvPr id="211" name="Google Shape;211;p27"/>
          <p:cNvPicPr preferRelativeResize="0"/>
          <p:nvPr/>
        </p:nvPicPr>
        <p:blipFill>
          <a:blip r:embed="rId3">
            <a:alphaModFix/>
          </a:blip>
          <a:stretch>
            <a:fillRect/>
          </a:stretch>
        </p:blipFill>
        <p:spPr>
          <a:xfrm>
            <a:off x="0" y="3117250"/>
            <a:ext cx="12192000" cy="218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Is salary a good predictor for Player </a:t>
            </a:r>
            <a:r>
              <a:rPr lang="en-US"/>
              <a:t>performance(WAR)</a:t>
            </a:r>
            <a:r>
              <a:rPr lang="en-US"/>
              <a:t>?</a:t>
            </a:r>
            <a:endParaRPr/>
          </a:p>
        </p:txBody>
      </p:sp>
      <p:sp>
        <p:nvSpPr>
          <p:cNvPr id="217" name="Google Shape;217;p28"/>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a:t>
            </a:r>
            <a:endParaRPr/>
          </a:p>
        </p:txBody>
      </p:sp>
      <p:sp>
        <p:nvSpPr>
          <p:cNvPr id="218" name="Google Shape;218;p28"/>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pic>
        <p:nvPicPr>
          <p:cNvPr id="219" name="Google Shape;219;p28"/>
          <p:cNvPicPr preferRelativeResize="0"/>
          <p:nvPr/>
        </p:nvPicPr>
        <p:blipFill>
          <a:blip r:embed="rId3">
            <a:alphaModFix/>
          </a:blip>
          <a:stretch>
            <a:fillRect/>
          </a:stretch>
        </p:blipFill>
        <p:spPr>
          <a:xfrm>
            <a:off x="0" y="2484589"/>
            <a:ext cx="5913120" cy="3758570"/>
          </a:xfrm>
          <a:prstGeom prst="rect">
            <a:avLst/>
          </a:prstGeom>
          <a:noFill/>
          <a:ln>
            <a:noFill/>
          </a:ln>
        </p:spPr>
      </p:pic>
      <p:pic>
        <p:nvPicPr>
          <p:cNvPr id="220" name="Google Shape;220;p28"/>
          <p:cNvPicPr preferRelativeResize="0"/>
          <p:nvPr/>
        </p:nvPicPr>
        <p:blipFill>
          <a:blip r:embed="rId4">
            <a:alphaModFix/>
          </a:blip>
          <a:stretch>
            <a:fillRect/>
          </a:stretch>
        </p:blipFill>
        <p:spPr>
          <a:xfrm>
            <a:off x="6217925" y="2582250"/>
            <a:ext cx="5657850" cy="375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Does birth location play a role in player Performance(WAR)?</a:t>
            </a:r>
            <a:endParaRPr/>
          </a:p>
        </p:txBody>
      </p:sp>
      <p:sp>
        <p:nvSpPr>
          <p:cNvPr id="226" name="Google Shape;226;p29"/>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a:t>
            </a:r>
            <a:endParaRPr/>
          </a:p>
        </p:txBody>
      </p:sp>
      <p:sp>
        <p:nvSpPr>
          <p:cNvPr id="227" name="Google Shape;227;p29"/>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pic>
        <p:nvPicPr>
          <p:cNvPr id="228" name="Google Shape;228;p29"/>
          <p:cNvPicPr preferRelativeResize="0"/>
          <p:nvPr/>
        </p:nvPicPr>
        <p:blipFill>
          <a:blip r:embed="rId3">
            <a:alphaModFix/>
          </a:blip>
          <a:stretch>
            <a:fillRect/>
          </a:stretch>
        </p:blipFill>
        <p:spPr>
          <a:xfrm>
            <a:off x="0" y="2582250"/>
            <a:ext cx="6034974" cy="2005722"/>
          </a:xfrm>
          <a:prstGeom prst="rect">
            <a:avLst/>
          </a:prstGeom>
          <a:noFill/>
          <a:ln>
            <a:noFill/>
          </a:ln>
        </p:spPr>
      </p:pic>
      <p:pic>
        <p:nvPicPr>
          <p:cNvPr id="229" name="Google Shape;229;p29"/>
          <p:cNvPicPr preferRelativeResize="0"/>
          <p:nvPr/>
        </p:nvPicPr>
        <p:blipFill>
          <a:blip r:embed="rId4">
            <a:alphaModFix/>
          </a:blip>
          <a:stretch>
            <a:fillRect/>
          </a:stretch>
        </p:blipFill>
        <p:spPr>
          <a:xfrm>
            <a:off x="6329975" y="2582247"/>
            <a:ext cx="5400675" cy="1162050"/>
          </a:xfrm>
          <a:prstGeom prst="rect">
            <a:avLst/>
          </a:prstGeom>
          <a:noFill/>
          <a:ln>
            <a:noFill/>
          </a:ln>
        </p:spPr>
      </p:pic>
      <p:pic>
        <p:nvPicPr>
          <p:cNvPr id="230" name="Google Shape;230;p29"/>
          <p:cNvPicPr preferRelativeResize="0"/>
          <p:nvPr/>
        </p:nvPicPr>
        <p:blipFill>
          <a:blip r:embed="rId5">
            <a:alphaModFix/>
          </a:blip>
          <a:stretch>
            <a:fillRect/>
          </a:stretch>
        </p:blipFill>
        <p:spPr>
          <a:xfrm>
            <a:off x="6478900" y="3744300"/>
            <a:ext cx="4937700" cy="6974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Is age a factor in performance(WAR)?</a:t>
            </a:r>
            <a:endParaRPr/>
          </a:p>
        </p:txBody>
      </p:sp>
      <p:sp>
        <p:nvSpPr>
          <p:cNvPr id="236" name="Google Shape;236;p30"/>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	</a:t>
            </a:r>
            <a:endParaRPr/>
          </a:p>
        </p:txBody>
      </p:sp>
      <p:sp>
        <p:nvSpPr>
          <p:cNvPr id="237" name="Google Shape;237;p30"/>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pic>
        <p:nvPicPr>
          <p:cNvPr id="238" name="Google Shape;238;p30"/>
          <p:cNvPicPr preferRelativeResize="0"/>
          <p:nvPr/>
        </p:nvPicPr>
        <p:blipFill>
          <a:blip r:embed="rId3">
            <a:alphaModFix/>
          </a:blip>
          <a:stretch>
            <a:fillRect/>
          </a:stretch>
        </p:blipFill>
        <p:spPr>
          <a:xfrm>
            <a:off x="636425" y="2454075"/>
            <a:ext cx="5141999" cy="3520300"/>
          </a:xfrm>
          <a:prstGeom prst="rect">
            <a:avLst/>
          </a:prstGeom>
          <a:noFill/>
          <a:ln>
            <a:noFill/>
          </a:ln>
        </p:spPr>
      </p:pic>
      <p:pic>
        <p:nvPicPr>
          <p:cNvPr id="239" name="Google Shape;239;p30"/>
          <p:cNvPicPr preferRelativeResize="0"/>
          <p:nvPr/>
        </p:nvPicPr>
        <p:blipFill>
          <a:blip r:embed="rId4">
            <a:alphaModFix/>
          </a:blip>
          <a:stretch>
            <a:fillRect/>
          </a:stretch>
        </p:blipFill>
        <p:spPr>
          <a:xfrm>
            <a:off x="6034974" y="2454077"/>
            <a:ext cx="6108776" cy="3174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57200" y="594336"/>
            <a:ext cx="3240600" cy="587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Predicting Performance of Pitchers</a:t>
            </a:r>
            <a:endParaRPr/>
          </a:p>
        </p:txBody>
      </p:sp>
      <p:pic>
        <p:nvPicPr>
          <p:cNvPr id="245" name="Google Shape;245;p31"/>
          <p:cNvPicPr preferRelativeResize="0"/>
          <p:nvPr/>
        </p:nvPicPr>
        <p:blipFill>
          <a:blip r:embed="rId3">
            <a:alphaModFix/>
          </a:blip>
          <a:stretch>
            <a:fillRect/>
          </a:stretch>
        </p:blipFill>
        <p:spPr>
          <a:xfrm>
            <a:off x="4239075" y="204225"/>
            <a:ext cx="7727027" cy="4912400"/>
          </a:xfrm>
          <a:prstGeom prst="rect">
            <a:avLst/>
          </a:prstGeom>
          <a:noFill/>
          <a:ln>
            <a:noFill/>
          </a:ln>
        </p:spPr>
      </p:pic>
      <p:sp>
        <p:nvSpPr>
          <p:cNvPr id="246" name="Google Shape;246;p31"/>
          <p:cNvSpPr txBox="1"/>
          <p:nvPr/>
        </p:nvSpPr>
        <p:spPr>
          <a:xfrm>
            <a:off x="5159650" y="5568100"/>
            <a:ext cx="619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02124"/>
                </a:solidFill>
                <a:highlight>
                  <a:srgbClr val="FFFFFF"/>
                </a:highlight>
                <a:latin typeface="Roboto"/>
                <a:ea typeface="Roboto"/>
                <a:cs typeface="Roboto"/>
                <a:sym typeface="Roboto"/>
              </a:rPr>
              <a:t>On September 24, 2010, against the San Diego Padres, Chapman was clocked at 105.1 mph</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FIP Formula</a:t>
            </a:r>
            <a:endParaRPr/>
          </a:p>
        </p:txBody>
      </p:sp>
      <p:sp>
        <p:nvSpPr>
          <p:cNvPr id="252" name="Google Shape;252;p32"/>
          <p:cNvSpPr txBox="1"/>
          <p:nvPr/>
        </p:nvSpPr>
        <p:spPr>
          <a:xfrm>
            <a:off x="1271325" y="2059200"/>
            <a:ext cx="9884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FIP = ((13*HR)+(3*(BB+HBP))-(2*SO))/IP + FIPconstant</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lang="en-US" sz="2600">
                <a:latin typeface="Calibri"/>
                <a:ea typeface="Calibri"/>
                <a:cs typeface="Calibri"/>
                <a:sym typeface="Calibri"/>
              </a:rPr>
              <a:t>FIPconstant =  lgERA - (((13*lgHR)+(3*(lgBB+lgHBP))-(2*lgSO))/lgIP)</a:t>
            </a:r>
            <a:endParaRPr sz="2600">
              <a:latin typeface="Calibri"/>
              <a:ea typeface="Calibri"/>
              <a:cs typeface="Calibri"/>
              <a:sym typeface="Calibri"/>
            </a:endParaRPr>
          </a:p>
        </p:txBody>
      </p:sp>
      <p:pic>
        <p:nvPicPr>
          <p:cNvPr id="253" name="Google Shape;253;p32"/>
          <p:cNvPicPr preferRelativeResize="0"/>
          <p:nvPr/>
        </p:nvPicPr>
        <p:blipFill>
          <a:blip r:embed="rId3">
            <a:alphaModFix/>
          </a:blip>
          <a:stretch>
            <a:fillRect/>
          </a:stretch>
        </p:blipFill>
        <p:spPr>
          <a:xfrm>
            <a:off x="30475" y="4363235"/>
            <a:ext cx="12191999" cy="10373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Performance(FIP) Vs Salary</a:t>
            </a:r>
            <a:endParaRPr/>
          </a:p>
        </p:txBody>
      </p:sp>
      <p:sp>
        <p:nvSpPr>
          <p:cNvPr id="259" name="Google Shape;259;p33"/>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a:t>
            </a:r>
            <a:endParaRPr/>
          </a:p>
        </p:txBody>
      </p:sp>
      <p:sp>
        <p:nvSpPr>
          <p:cNvPr id="260" name="Google Shape;260;p33"/>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pic>
        <p:nvPicPr>
          <p:cNvPr id="261" name="Google Shape;261;p33"/>
          <p:cNvPicPr preferRelativeResize="0"/>
          <p:nvPr/>
        </p:nvPicPr>
        <p:blipFill>
          <a:blip r:embed="rId3">
            <a:alphaModFix/>
          </a:blip>
          <a:stretch>
            <a:fillRect/>
          </a:stretch>
        </p:blipFill>
        <p:spPr>
          <a:xfrm>
            <a:off x="121850" y="2432414"/>
            <a:ext cx="5913120" cy="3758570"/>
          </a:xfrm>
          <a:prstGeom prst="rect">
            <a:avLst/>
          </a:prstGeom>
          <a:noFill/>
          <a:ln>
            <a:noFill/>
          </a:ln>
        </p:spPr>
      </p:pic>
      <p:pic>
        <p:nvPicPr>
          <p:cNvPr id="262" name="Google Shape;262;p33"/>
          <p:cNvPicPr preferRelativeResize="0"/>
          <p:nvPr/>
        </p:nvPicPr>
        <p:blipFill>
          <a:blip r:embed="rId4">
            <a:alphaModFix/>
          </a:blip>
          <a:stretch>
            <a:fillRect/>
          </a:stretch>
        </p:blipFill>
        <p:spPr>
          <a:xfrm>
            <a:off x="6670850" y="2432425"/>
            <a:ext cx="4607850" cy="386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29" name="Google Shape;129;p16"/>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130" name="Google Shape;130;p16"/>
          <p:cNvPicPr preferRelativeResize="0"/>
          <p:nvPr>
            <p:ph idx="1" type="body"/>
          </p:nvPr>
        </p:nvPicPr>
        <p:blipFill rotWithShape="1">
          <a:blip r:embed="rId3">
            <a:alphaModFix/>
          </a:blip>
          <a:srcRect b="0" l="22" r="4023" t="0"/>
          <a:stretch/>
        </p:blipFill>
        <p:spPr>
          <a:xfrm>
            <a:off x="7" y="10"/>
            <a:ext cx="12186300" cy="6858000"/>
          </a:xfrm>
          <a:prstGeom prst="rect">
            <a:avLst/>
          </a:prstGeom>
          <a:noFill/>
          <a:ln>
            <a:noFill/>
          </a:ln>
        </p:spPr>
      </p:pic>
      <p:sp>
        <p:nvSpPr>
          <p:cNvPr id="131" name="Google Shape;131;p16"/>
          <p:cNvSpPr/>
          <p:nvPr/>
        </p:nvSpPr>
        <p:spPr>
          <a:xfrm>
            <a:off x="707475" y="1238442"/>
            <a:ext cx="3635926" cy="4355751"/>
          </a:xfrm>
          <a:prstGeom prst="rect">
            <a:avLst/>
          </a:prstGeom>
          <a:solidFill>
            <a:srgbClr val="000000">
              <a:alpha val="7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6"/>
          <p:cNvSpPr txBox="1"/>
          <p:nvPr>
            <p:ph idx="2" type="body"/>
          </p:nvPr>
        </p:nvSpPr>
        <p:spPr>
          <a:xfrm>
            <a:off x="982983" y="2293898"/>
            <a:ext cx="3084900" cy="26451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lang="en-US" sz="1600">
                <a:solidFill>
                  <a:srgbClr val="FFFFFF"/>
                </a:solidFill>
              </a:rPr>
              <a:t>For this project, we used a database off of Kaggle named Baseball Databank which contained various baseball statistics ranging from 1871-2015.</a:t>
            </a:r>
            <a:endParaRPr sz="1600">
              <a:solidFill>
                <a:srgbClr val="FFFFFF"/>
              </a:solidFill>
            </a:endParaRPr>
          </a:p>
          <a:p>
            <a:pPr indent="0" lvl="0" marL="0" rtl="0" algn="l">
              <a:lnSpc>
                <a:spcPct val="90000"/>
              </a:lnSpc>
              <a:spcBef>
                <a:spcPts val="0"/>
              </a:spcBef>
              <a:spcAft>
                <a:spcPts val="0"/>
              </a:spcAft>
              <a:buNone/>
            </a:pPr>
            <a:r>
              <a:t/>
            </a:r>
            <a:endParaRPr sz="1600">
              <a:solidFill>
                <a:srgbClr val="FFFFFF"/>
              </a:solidFill>
            </a:endParaRPr>
          </a:p>
          <a:p>
            <a:pPr indent="0" lvl="0" marL="0" rtl="0" algn="l">
              <a:lnSpc>
                <a:spcPct val="90000"/>
              </a:lnSpc>
              <a:spcBef>
                <a:spcPts val="0"/>
              </a:spcBef>
              <a:spcAft>
                <a:spcPts val="0"/>
              </a:spcAft>
              <a:buNone/>
            </a:pPr>
            <a:r>
              <a:rPr lang="en-US" sz="1600">
                <a:solidFill>
                  <a:srgbClr val="FFFFFF"/>
                </a:solidFill>
              </a:rPr>
              <a:t>We also modified the contents of the dataset to answer a range of questions related to baseball.</a:t>
            </a:r>
            <a:endParaRPr sz="1600">
              <a:solidFill>
                <a:srgbClr val="FFFFFF"/>
              </a:solidFill>
            </a:endParaRPr>
          </a:p>
        </p:txBody>
      </p:sp>
      <p:sp>
        <p:nvSpPr>
          <p:cNvPr id="133" name="Google Shape;133;p16"/>
          <p:cNvSpPr txBox="1"/>
          <p:nvPr>
            <p:ph type="title"/>
          </p:nvPr>
        </p:nvSpPr>
        <p:spPr>
          <a:xfrm>
            <a:off x="948625" y="1468299"/>
            <a:ext cx="3153600" cy="825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lang="en-US" sz="3600">
                <a:solidFill>
                  <a:srgbClr val="FFFFFF"/>
                </a:solidFill>
              </a:rPr>
              <a:t>Introduction</a:t>
            </a:r>
            <a:endParaRPr/>
          </a:p>
        </p:txBody>
      </p:sp>
      <p:sp>
        <p:nvSpPr>
          <p:cNvPr id="134" name="Google Shape;134;p16"/>
          <p:cNvSpPr/>
          <p:nvPr/>
        </p:nvSpPr>
        <p:spPr>
          <a:xfrm>
            <a:off x="4279393" y="1240045"/>
            <a:ext cx="64008" cy="4352544"/>
          </a:xfrm>
          <a:prstGeom prst="rect">
            <a:avLst/>
          </a:prstGeom>
          <a:solidFill>
            <a:srgbClr val="E21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Performance(FIP) Vs. Birth Location</a:t>
            </a:r>
            <a:endParaRPr/>
          </a:p>
        </p:txBody>
      </p:sp>
      <p:sp>
        <p:nvSpPr>
          <p:cNvPr id="268" name="Google Shape;268;p34"/>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a:t>
            </a:r>
            <a:endParaRPr/>
          </a:p>
        </p:txBody>
      </p:sp>
      <p:sp>
        <p:nvSpPr>
          <p:cNvPr id="269" name="Google Shape;269;p34"/>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pic>
        <p:nvPicPr>
          <p:cNvPr id="270" name="Google Shape;270;p34"/>
          <p:cNvPicPr preferRelativeResize="0"/>
          <p:nvPr/>
        </p:nvPicPr>
        <p:blipFill>
          <a:blip r:embed="rId3">
            <a:alphaModFix/>
          </a:blip>
          <a:stretch>
            <a:fillRect/>
          </a:stretch>
        </p:blipFill>
        <p:spPr>
          <a:xfrm>
            <a:off x="0" y="2582325"/>
            <a:ext cx="6217923" cy="1988682"/>
          </a:xfrm>
          <a:prstGeom prst="rect">
            <a:avLst/>
          </a:prstGeom>
          <a:noFill/>
          <a:ln>
            <a:noFill/>
          </a:ln>
        </p:spPr>
      </p:pic>
      <p:pic>
        <p:nvPicPr>
          <p:cNvPr id="271" name="Google Shape;271;p34"/>
          <p:cNvPicPr preferRelativeResize="0"/>
          <p:nvPr/>
        </p:nvPicPr>
        <p:blipFill>
          <a:blip r:embed="rId4">
            <a:alphaModFix/>
          </a:blip>
          <a:stretch>
            <a:fillRect/>
          </a:stretch>
        </p:blipFill>
        <p:spPr>
          <a:xfrm>
            <a:off x="6562750" y="2582257"/>
            <a:ext cx="5029200" cy="1304925"/>
          </a:xfrm>
          <a:prstGeom prst="rect">
            <a:avLst/>
          </a:prstGeom>
          <a:noFill/>
          <a:ln>
            <a:noFill/>
          </a:ln>
        </p:spPr>
      </p:pic>
      <p:pic>
        <p:nvPicPr>
          <p:cNvPr id="272" name="Google Shape;272;p34"/>
          <p:cNvPicPr preferRelativeResize="0"/>
          <p:nvPr/>
        </p:nvPicPr>
        <p:blipFill>
          <a:blip r:embed="rId5">
            <a:alphaModFix/>
          </a:blip>
          <a:stretch>
            <a:fillRect/>
          </a:stretch>
        </p:blipFill>
        <p:spPr>
          <a:xfrm>
            <a:off x="6569225" y="4048824"/>
            <a:ext cx="5447050" cy="810300"/>
          </a:xfrm>
          <a:prstGeom prst="rect">
            <a:avLst/>
          </a:prstGeom>
          <a:noFill/>
          <a:ln>
            <a:noFill/>
          </a:ln>
        </p:spPr>
      </p:pic>
      <p:pic>
        <p:nvPicPr>
          <p:cNvPr id="273" name="Google Shape;273;p34"/>
          <p:cNvPicPr preferRelativeResize="0"/>
          <p:nvPr/>
        </p:nvPicPr>
        <p:blipFill>
          <a:blip r:embed="rId6">
            <a:alphaModFix/>
          </a:blip>
          <a:stretch>
            <a:fillRect/>
          </a:stretch>
        </p:blipFill>
        <p:spPr>
          <a:xfrm>
            <a:off x="1229188" y="5020773"/>
            <a:ext cx="9794575" cy="83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Performance(FIP) Vs Age</a:t>
            </a:r>
            <a:endParaRPr/>
          </a:p>
        </p:txBody>
      </p:sp>
      <p:sp>
        <p:nvSpPr>
          <p:cNvPr id="279" name="Google Shape;279;p35"/>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Visualization	</a:t>
            </a:r>
            <a:endParaRPr/>
          </a:p>
        </p:txBody>
      </p:sp>
      <p:sp>
        <p:nvSpPr>
          <p:cNvPr id="280" name="Google Shape;280;p35"/>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Model</a:t>
            </a:r>
            <a:endParaRPr/>
          </a:p>
        </p:txBody>
      </p:sp>
      <p:pic>
        <p:nvPicPr>
          <p:cNvPr id="281" name="Google Shape;281;p35"/>
          <p:cNvPicPr preferRelativeResize="0"/>
          <p:nvPr/>
        </p:nvPicPr>
        <p:blipFill>
          <a:blip r:embed="rId3">
            <a:alphaModFix/>
          </a:blip>
          <a:stretch>
            <a:fillRect/>
          </a:stretch>
        </p:blipFill>
        <p:spPr>
          <a:xfrm>
            <a:off x="328375" y="2379925"/>
            <a:ext cx="5706599" cy="3970950"/>
          </a:xfrm>
          <a:prstGeom prst="rect">
            <a:avLst/>
          </a:prstGeom>
          <a:noFill/>
          <a:ln>
            <a:noFill/>
          </a:ln>
        </p:spPr>
      </p:pic>
      <p:pic>
        <p:nvPicPr>
          <p:cNvPr id="282" name="Google Shape;282;p35"/>
          <p:cNvPicPr preferRelativeResize="0"/>
          <p:nvPr/>
        </p:nvPicPr>
        <p:blipFill>
          <a:blip r:embed="rId4">
            <a:alphaModFix/>
          </a:blip>
          <a:stretch>
            <a:fillRect/>
          </a:stretch>
        </p:blipFill>
        <p:spPr>
          <a:xfrm>
            <a:off x="6303375" y="2379925"/>
            <a:ext cx="4766823" cy="397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36"/>
          <p:cNvSpPr txBox="1"/>
          <p:nvPr>
            <p:ph type="title"/>
          </p:nvPr>
        </p:nvSpPr>
        <p:spPr>
          <a:xfrm>
            <a:off x="153000" y="4360525"/>
            <a:ext cx="11886000" cy="1631100"/>
          </a:xfrm>
          <a:prstGeom prst="rect">
            <a:avLst/>
          </a:prstGeom>
        </p:spPr>
        <p:txBody>
          <a:bodyPr anchorCtr="0" anchor="b" bIns="45700" lIns="91425" spcFirstLastPara="1" rIns="91425" wrap="square" tIns="45700">
            <a:noAutofit/>
          </a:bodyPr>
          <a:lstStyle/>
          <a:p>
            <a:pPr indent="0" lvl="0" marL="0" rtl="0" algn="l">
              <a:lnSpc>
                <a:spcPct val="90000"/>
              </a:lnSpc>
              <a:spcBef>
                <a:spcPts val="1200"/>
              </a:spcBef>
              <a:spcAft>
                <a:spcPts val="200"/>
              </a:spcAft>
              <a:buClr>
                <a:schemeClr val="dk1"/>
              </a:buClr>
              <a:buSzPts val="1100"/>
              <a:buFont typeface="Arial"/>
              <a:buNone/>
            </a:pPr>
            <a:r>
              <a:rPr lang="en-US" sz="3300">
                <a:solidFill>
                  <a:srgbClr val="FFFFFF"/>
                </a:solidFill>
              </a:rPr>
              <a:t>What are the flaws in tradition statistics</a:t>
            </a:r>
            <a:r>
              <a:rPr lang="en-US" sz="3300">
                <a:solidFill>
                  <a:srgbClr val="FFFFFF"/>
                </a:solidFill>
              </a:rPr>
              <a:t>?</a:t>
            </a:r>
            <a:endParaRPr sz="93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7"/>
          <p:cNvPicPr preferRelativeResize="0"/>
          <p:nvPr/>
        </p:nvPicPr>
        <p:blipFill>
          <a:blip r:embed="rId3">
            <a:alphaModFix/>
          </a:blip>
          <a:stretch>
            <a:fillRect/>
          </a:stretch>
        </p:blipFill>
        <p:spPr>
          <a:xfrm>
            <a:off x="152400" y="152400"/>
            <a:ext cx="6696075" cy="5133975"/>
          </a:xfrm>
          <a:prstGeom prst="rect">
            <a:avLst/>
          </a:prstGeom>
          <a:noFill/>
          <a:ln>
            <a:noFill/>
          </a:ln>
        </p:spPr>
      </p:pic>
      <p:pic>
        <p:nvPicPr>
          <p:cNvPr id="293" name="Google Shape;293;p37"/>
          <p:cNvPicPr preferRelativeResize="0"/>
          <p:nvPr/>
        </p:nvPicPr>
        <p:blipFill>
          <a:blip r:embed="rId4">
            <a:alphaModFix/>
          </a:blip>
          <a:stretch>
            <a:fillRect/>
          </a:stretch>
        </p:blipFill>
        <p:spPr>
          <a:xfrm>
            <a:off x="7000875" y="152400"/>
            <a:ext cx="4829175" cy="513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nvSpPr>
        <p:spPr>
          <a:xfrm>
            <a:off x="1043450" y="2001350"/>
            <a:ext cx="7300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Call:</a:t>
            </a:r>
            <a:endParaRPr/>
          </a:p>
          <a:p>
            <a:pPr indent="0" lvl="0" marL="0" rtl="0" algn="l">
              <a:spcBef>
                <a:spcPts val="0"/>
              </a:spcBef>
              <a:spcAft>
                <a:spcPts val="0"/>
              </a:spcAft>
              <a:buNone/>
            </a:pPr>
            <a:r>
              <a:rPr lang="en-US"/>
              <a:t>lm(formula = Batting$wOBA ~ Batting$BA, data = Batting)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Residuals:</a:t>
            </a:r>
            <a:endParaRPr/>
          </a:p>
          <a:p>
            <a:pPr indent="0" lvl="0" marL="0" rtl="0" algn="l">
              <a:spcBef>
                <a:spcPts val="0"/>
              </a:spcBef>
              <a:spcAft>
                <a:spcPts val="0"/>
              </a:spcAft>
              <a:buNone/>
            </a:pPr>
            <a:r>
              <a:rPr lang="en-US"/>
              <a:t>      Min        1Q    Median        3Q       Max </a:t>
            </a:r>
            <a:endParaRPr/>
          </a:p>
          <a:p>
            <a:pPr indent="0" lvl="0" marL="0" rtl="0" algn="l">
              <a:spcBef>
                <a:spcPts val="0"/>
              </a:spcBef>
              <a:spcAft>
                <a:spcPts val="0"/>
              </a:spcAft>
              <a:buNone/>
            </a:pPr>
            <a:r>
              <a:rPr lang="en-US"/>
              <a:t>-0.082899 -0.023075 -0.002766  0.019678  0.313097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Coefficients:</a:t>
            </a:r>
            <a:endParaRPr/>
          </a:p>
          <a:p>
            <a:pPr indent="0" lvl="0" marL="0" rtl="0" algn="l">
              <a:spcBef>
                <a:spcPts val="0"/>
              </a:spcBef>
              <a:spcAft>
                <a:spcPts val="0"/>
              </a:spcAft>
              <a:buNone/>
            </a:pPr>
            <a:r>
              <a:rPr lang="en-US"/>
              <a:t>              Estimate Std. Error t value Pr(&gt;|t|)    </a:t>
            </a:r>
            <a:endParaRPr/>
          </a:p>
          <a:p>
            <a:pPr indent="0" lvl="0" marL="0" rtl="0" algn="l">
              <a:spcBef>
                <a:spcPts val="0"/>
              </a:spcBef>
              <a:spcAft>
                <a:spcPts val="0"/>
              </a:spcAft>
              <a:buNone/>
            </a:pPr>
            <a:r>
              <a:rPr lang="en-US"/>
              <a:t>(Intercept)  0.5796545  0.0023652   245.1   &lt;2e-16 ***</a:t>
            </a:r>
            <a:endParaRPr/>
          </a:p>
          <a:p>
            <a:pPr indent="0" lvl="0" marL="0" rtl="0" algn="l">
              <a:spcBef>
                <a:spcPts val="0"/>
              </a:spcBef>
              <a:spcAft>
                <a:spcPts val="0"/>
              </a:spcAft>
              <a:buNone/>
            </a:pPr>
            <a:r>
              <a:rPr lang="en-US"/>
              <a:t>Batting$BA  -0.0640404  0.0006024  -106.3   &lt;2e-16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Signif. codes:  0 ‘***’ 0.001 ‘**’ 0.01 ‘*’ 0.05 ‘.’ 0.1 ‘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Residual standard error: 0.03273 on 9154 degrees of freedom</a:t>
            </a:r>
            <a:endParaRPr/>
          </a:p>
          <a:p>
            <a:pPr indent="0" lvl="0" marL="0" rtl="0" algn="l">
              <a:spcBef>
                <a:spcPts val="0"/>
              </a:spcBef>
              <a:spcAft>
                <a:spcPts val="0"/>
              </a:spcAft>
              <a:buNone/>
            </a:pPr>
            <a:r>
              <a:rPr lang="en-US"/>
              <a:t>Multiple R-squared:  0.5525,	Adjusted R-squared:  0.5524 </a:t>
            </a:r>
            <a:endParaRPr/>
          </a:p>
          <a:p>
            <a:pPr indent="0" lvl="0" marL="0" rtl="0" algn="l">
              <a:spcBef>
                <a:spcPts val="0"/>
              </a:spcBef>
              <a:spcAft>
                <a:spcPts val="0"/>
              </a:spcAft>
              <a:buNone/>
            </a:pPr>
            <a:r>
              <a:rPr lang="en-US"/>
              <a:t>F-statistic: 1.13e+04 on 1 and 9154 DF,  p-value: &lt; 2.2e-16</a:t>
            </a:r>
            <a:endParaRPr/>
          </a:p>
          <a:p>
            <a:pPr indent="0" lvl="0" marL="0" rtl="0" algn="l">
              <a:spcBef>
                <a:spcPts val="0"/>
              </a:spcBef>
              <a:spcAft>
                <a:spcPts val="0"/>
              </a:spcAft>
              <a:buNone/>
            </a:pPr>
            <a:r>
              <a:t/>
            </a:r>
            <a:endParaRPr/>
          </a:p>
        </p:txBody>
      </p:sp>
      <p:sp>
        <p:nvSpPr>
          <p:cNvPr id="299" name="Google Shape;299;p38"/>
          <p:cNvSpPr txBox="1"/>
          <p:nvPr/>
        </p:nvSpPr>
        <p:spPr>
          <a:xfrm>
            <a:off x="1043450" y="247125"/>
            <a:ext cx="98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0" name="Google Shape;300;p38"/>
          <p:cNvSpPr txBox="1"/>
          <p:nvPr/>
        </p:nvSpPr>
        <p:spPr>
          <a:xfrm>
            <a:off x="1653225" y="647344"/>
            <a:ext cx="97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1" name="Google Shape;301;p38"/>
          <p:cNvSpPr txBox="1"/>
          <p:nvPr/>
        </p:nvSpPr>
        <p:spPr>
          <a:xfrm>
            <a:off x="1071050" y="647325"/>
            <a:ext cx="979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Linear Regression</a:t>
            </a:r>
            <a:endParaRPr sz="15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nvSpPr>
        <p:spPr>
          <a:xfrm>
            <a:off x="0" y="1828200"/>
            <a:ext cx="4515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Batting$BA    Batting$G   Batting$AB    Batting$R    Batting$H </a:t>
            </a:r>
            <a:endParaRPr/>
          </a:p>
          <a:p>
            <a:pPr indent="0" lvl="0" marL="0" rtl="0" algn="l">
              <a:spcBef>
                <a:spcPts val="0"/>
              </a:spcBef>
              <a:spcAft>
                <a:spcPts val="0"/>
              </a:spcAft>
              <a:buNone/>
            </a:pPr>
            <a:r>
              <a:rPr lang="en-US"/>
              <a:t>4.906423e+00 8.721483e+00 8.518724e+01 2.132135e+01 8.983013e+01 </a:t>
            </a:r>
            <a:endParaRPr/>
          </a:p>
          <a:p>
            <a:pPr indent="0" lvl="0" marL="0" rtl="0" algn="l">
              <a:spcBef>
                <a:spcPts val="0"/>
              </a:spcBef>
              <a:spcAft>
                <a:spcPts val="0"/>
              </a:spcAft>
              <a:buNone/>
            </a:pPr>
            <a:r>
              <a:rPr lang="en-US"/>
              <a:t> Batting$XBH  Batting$OBP Batting$`2B` Batting$`3B`  Batting$RBI </a:t>
            </a:r>
            <a:endParaRPr/>
          </a:p>
          <a:p>
            <a:pPr indent="0" lvl="0" marL="0" rtl="0" algn="l">
              <a:spcBef>
                <a:spcPts val="0"/>
              </a:spcBef>
              <a:spcAft>
                <a:spcPts val="0"/>
              </a:spcAft>
              <a:buNone/>
            </a:pPr>
            <a:r>
              <a:rPr lang="en-US"/>
              <a:t>4.040108e+01 1.640488e+06 1.547865e+01 1.979037e+00 1.629528e+01 </a:t>
            </a:r>
            <a:endParaRPr/>
          </a:p>
          <a:p>
            <a:pPr indent="0" lvl="0" marL="0" rtl="0" algn="l">
              <a:spcBef>
                <a:spcPts val="0"/>
              </a:spcBef>
              <a:spcAft>
                <a:spcPts val="0"/>
              </a:spcAft>
              <a:buNone/>
            </a:pPr>
            <a:r>
              <a:rPr lang="en-US"/>
              <a:t>  Batting$SB   Batting$CS   Batting$BB   Batting$SO  Batting$IBB </a:t>
            </a:r>
            <a:endParaRPr/>
          </a:p>
          <a:p>
            <a:pPr indent="0" lvl="0" marL="0" rtl="0" algn="l">
              <a:spcBef>
                <a:spcPts val="0"/>
              </a:spcBef>
              <a:spcAft>
                <a:spcPts val="0"/>
              </a:spcAft>
              <a:buNone/>
            </a:pPr>
            <a:r>
              <a:rPr lang="en-US"/>
              <a:t>3.085947e+00 2.659344e+00 1.441157e+06 4.041019e+00 1.971237e+00 </a:t>
            </a:r>
            <a:endParaRPr/>
          </a:p>
          <a:p>
            <a:pPr indent="0" lvl="0" marL="0" rtl="0" algn="l">
              <a:spcBef>
                <a:spcPts val="0"/>
              </a:spcBef>
              <a:spcAft>
                <a:spcPts val="0"/>
              </a:spcAft>
              <a:buNone/>
            </a:pPr>
            <a:r>
              <a:rPr lang="en-US"/>
              <a:t> Batting$HBP   Batting$SH </a:t>
            </a:r>
            <a:endParaRPr/>
          </a:p>
          <a:p>
            <a:pPr indent="0" lvl="0" marL="0" rtl="0" algn="l">
              <a:spcBef>
                <a:spcPts val="0"/>
              </a:spcBef>
              <a:spcAft>
                <a:spcPts val="0"/>
              </a:spcAft>
              <a:buNone/>
            </a:pPr>
            <a:r>
              <a:rPr lang="en-US"/>
              <a:t>3.431376e+04 1.512586e+00 </a:t>
            </a:r>
            <a:endParaRPr/>
          </a:p>
        </p:txBody>
      </p:sp>
      <p:pic>
        <p:nvPicPr>
          <p:cNvPr id="307" name="Google Shape;307;p39"/>
          <p:cNvPicPr preferRelativeResize="0"/>
          <p:nvPr/>
        </p:nvPicPr>
        <p:blipFill>
          <a:blip r:embed="rId3">
            <a:alphaModFix/>
          </a:blip>
          <a:stretch>
            <a:fillRect/>
          </a:stretch>
        </p:blipFill>
        <p:spPr>
          <a:xfrm>
            <a:off x="4515000" y="878700"/>
            <a:ext cx="4514999" cy="4713730"/>
          </a:xfrm>
          <a:prstGeom prst="rect">
            <a:avLst/>
          </a:prstGeom>
          <a:noFill/>
          <a:ln>
            <a:noFill/>
          </a:ln>
        </p:spPr>
      </p:pic>
      <p:sp>
        <p:nvSpPr>
          <p:cNvPr id="308" name="Google Shape;308;p39"/>
          <p:cNvSpPr txBox="1"/>
          <p:nvPr/>
        </p:nvSpPr>
        <p:spPr>
          <a:xfrm>
            <a:off x="137300" y="274600"/>
            <a:ext cx="97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Multiple Linear Regression</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795205" y="4851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SVR</a:t>
            </a:r>
            <a:endParaRPr/>
          </a:p>
        </p:txBody>
      </p:sp>
      <p:sp>
        <p:nvSpPr>
          <p:cNvPr id="314" name="Google Shape;314;p40"/>
          <p:cNvSpPr txBox="1"/>
          <p:nvPr/>
        </p:nvSpPr>
        <p:spPr>
          <a:xfrm>
            <a:off x="1208200" y="1935900"/>
            <a:ext cx="3981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training.s &lt;- Batting$wOBA %&gt;% createDataPartition(p = 0.8, list = FALSE)</a:t>
            </a:r>
            <a:endParaRPr/>
          </a:p>
          <a:p>
            <a:pPr indent="0" lvl="0" marL="0" rtl="0" algn="l">
              <a:spcBef>
                <a:spcPts val="0"/>
              </a:spcBef>
              <a:spcAft>
                <a:spcPts val="0"/>
              </a:spcAft>
              <a:buNone/>
            </a:pPr>
            <a:r>
              <a:rPr lang="en-US"/>
              <a:t>&gt; train.data &lt;- Batting[training.s, ]</a:t>
            </a:r>
            <a:endParaRPr/>
          </a:p>
          <a:p>
            <a:pPr indent="0" lvl="0" marL="0" rtl="0" algn="l">
              <a:spcBef>
                <a:spcPts val="0"/>
              </a:spcBef>
              <a:spcAft>
                <a:spcPts val="0"/>
              </a:spcAft>
              <a:buNone/>
            </a:pPr>
            <a:r>
              <a:rPr lang="en-US"/>
              <a:t>&gt; test.data &lt;- Batting[-training.s, ]</a:t>
            </a:r>
            <a:endParaRPr/>
          </a:p>
          <a:p>
            <a:pPr indent="0" lvl="0" marL="0" rtl="0" algn="l">
              <a:spcBef>
                <a:spcPts val="0"/>
              </a:spcBef>
              <a:spcAft>
                <a:spcPts val="0"/>
              </a:spcAft>
              <a:buNone/>
            </a:pPr>
            <a:r>
              <a:rPr lang="en-US"/>
              <a:t>&gt; SVM_wOBA &lt;- svm(wOBA ~ BA + `2B` + `3B` + H + AB + RBI + SO + IBB + XBH + OBP + BB + SH + HBP + SB + CS , data = Batting)</a:t>
            </a:r>
            <a:endParaRPr/>
          </a:p>
          <a:p>
            <a:pPr indent="0" lvl="0" marL="0" rtl="0" algn="l">
              <a:spcBef>
                <a:spcPts val="0"/>
              </a:spcBef>
              <a:spcAft>
                <a:spcPts val="0"/>
              </a:spcAft>
              <a:buNone/>
            </a:pPr>
            <a:r>
              <a:rPr lang="en-US"/>
              <a:t>&gt; predicted.classes &lt;- SVM_wOBA %&gt;% predict(test.data)</a:t>
            </a:r>
            <a:endParaRPr/>
          </a:p>
          <a:p>
            <a:pPr indent="0" lvl="0" marL="0" rtl="0" algn="l">
              <a:spcBef>
                <a:spcPts val="0"/>
              </a:spcBef>
              <a:spcAft>
                <a:spcPts val="0"/>
              </a:spcAft>
              <a:buNone/>
            </a:pPr>
            <a:r>
              <a:rPr lang="en-US"/>
              <a:t>&gt; head(predicted.classes)</a:t>
            </a:r>
            <a:endParaRPr/>
          </a:p>
          <a:p>
            <a:pPr indent="0" lvl="0" marL="0" rtl="0" algn="l">
              <a:spcBef>
                <a:spcPts val="0"/>
              </a:spcBef>
              <a:spcAft>
                <a:spcPts val="0"/>
              </a:spcAft>
              <a:buNone/>
            </a:pPr>
            <a:r>
              <a:rPr lang="en-US"/>
              <a:t>        1         2         3         4         5         6 </a:t>
            </a:r>
            <a:endParaRPr/>
          </a:p>
          <a:p>
            <a:pPr indent="0" lvl="0" marL="0" rtl="0" algn="l">
              <a:spcBef>
                <a:spcPts val="0"/>
              </a:spcBef>
              <a:spcAft>
                <a:spcPts val="0"/>
              </a:spcAft>
              <a:buNone/>
            </a:pPr>
            <a:r>
              <a:rPr lang="en-US"/>
              <a:t>0.3620805 0.3666271 0.3637814 0.2384761 0.4601797 0.3013924 </a:t>
            </a:r>
            <a:endParaRPr/>
          </a:p>
          <a:p>
            <a:pPr indent="0" lvl="0" marL="0" rtl="0" algn="l">
              <a:spcBef>
                <a:spcPts val="0"/>
              </a:spcBef>
              <a:spcAft>
                <a:spcPts val="0"/>
              </a:spcAft>
              <a:buNone/>
            </a:pPr>
            <a:r>
              <a:rPr lang="en-US"/>
              <a:t>&gt; mean(predicted.classes == test.data$wOBA)</a:t>
            </a:r>
            <a:endParaRPr/>
          </a:p>
          <a:p>
            <a:pPr indent="0" lvl="0" marL="0" rtl="0" algn="l">
              <a:spcBef>
                <a:spcPts val="0"/>
              </a:spcBef>
              <a:spcAft>
                <a:spcPts val="0"/>
              </a:spcAft>
              <a:buNone/>
            </a:pPr>
            <a:r>
              <a:rPr lang="en-US"/>
              <a:t>[1] 0</a:t>
            </a:r>
            <a:endParaRPr/>
          </a:p>
          <a:p>
            <a:pPr indent="0" lvl="0" marL="0" rtl="0" algn="l">
              <a:spcBef>
                <a:spcPts val="0"/>
              </a:spcBef>
              <a:spcAft>
                <a:spcPts val="0"/>
              </a:spcAft>
              <a:buNone/>
            </a:pPr>
            <a:r>
              <a:rPr lang="en-US"/>
              <a:t>&gt; rmse(Batting$wOBA, predicted.classes)</a:t>
            </a:r>
            <a:endParaRPr/>
          </a:p>
          <a:p>
            <a:pPr indent="0" lvl="0" marL="0" rtl="0" algn="l">
              <a:spcBef>
                <a:spcPts val="0"/>
              </a:spcBef>
              <a:spcAft>
                <a:spcPts val="0"/>
              </a:spcAft>
              <a:buNone/>
            </a:pPr>
            <a:r>
              <a:rPr lang="en-US"/>
              <a:t>[1] 0.0686932</a:t>
            </a:r>
            <a:endParaRPr/>
          </a:p>
        </p:txBody>
      </p:sp>
      <p:sp>
        <p:nvSpPr>
          <p:cNvPr id="315" name="Google Shape;315;p40"/>
          <p:cNvSpPr txBox="1"/>
          <p:nvPr/>
        </p:nvSpPr>
        <p:spPr>
          <a:xfrm>
            <a:off x="7166950" y="2582400"/>
            <a:ext cx="4228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1        2        3        4        5        6 </a:t>
            </a:r>
            <a:endParaRPr/>
          </a:p>
          <a:p>
            <a:pPr indent="0" lvl="0" marL="0" rtl="0" algn="l">
              <a:spcBef>
                <a:spcPts val="0"/>
              </a:spcBef>
              <a:spcAft>
                <a:spcPts val="0"/>
              </a:spcAft>
              <a:buNone/>
            </a:pPr>
            <a:r>
              <a:rPr lang="en-US"/>
              <a:t>3.636986 3.711325 3.333475 3.657702 3.312752 4.260222 </a:t>
            </a:r>
            <a:endParaRPr/>
          </a:p>
          <a:p>
            <a:pPr indent="0" lvl="0" marL="0" rtl="0" algn="l">
              <a:spcBef>
                <a:spcPts val="0"/>
              </a:spcBef>
              <a:spcAft>
                <a:spcPts val="0"/>
              </a:spcAft>
              <a:buNone/>
            </a:pPr>
            <a:r>
              <a:rPr lang="en-US"/>
              <a:t>&gt; mean(predicted2.classes == test.data2$BA)</a:t>
            </a:r>
            <a:endParaRPr/>
          </a:p>
          <a:p>
            <a:pPr indent="0" lvl="0" marL="0" rtl="0" algn="l">
              <a:spcBef>
                <a:spcPts val="0"/>
              </a:spcBef>
              <a:spcAft>
                <a:spcPts val="0"/>
              </a:spcAft>
              <a:buNone/>
            </a:pPr>
            <a:r>
              <a:rPr lang="en-US"/>
              <a:t>[1] 0</a:t>
            </a:r>
            <a:endParaRPr/>
          </a:p>
          <a:p>
            <a:pPr indent="0" lvl="0" marL="0" rtl="0" algn="l">
              <a:spcBef>
                <a:spcPts val="0"/>
              </a:spcBef>
              <a:spcAft>
                <a:spcPts val="0"/>
              </a:spcAft>
              <a:buNone/>
            </a:pPr>
            <a:r>
              <a:rPr lang="en-US"/>
              <a:t>&gt; rmse(Batting$BA, predicted2.classes)</a:t>
            </a:r>
            <a:endParaRPr/>
          </a:p>
          <a:p>
            <a:pPr indent="0" lvl="0" marL="0" rtl="0" algn="l">
              <a:spcBef>
                <a:spcPts val="0"/>
              </a:spcBef>
              <a:spcAft>
                <a:spcPts val="0"/>
              </a:spcAft>
              <a:buNone/>
            </a:pPr>
            <a:r>
              <a:rPr lang="en-US"/>
              <a:t>[1] 0.7709805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1"/>
          <p:cNvPicPr preferRelativeResize="0"/>
          <p:nvPr/>
        </p:nvPicPr>
        <p:blipFill>
          <a:blip r:embed="rId3">
            <a:alphaModFix/>
          </a:blip>
          <a:stretch>
            <a:fillRect/>
          </a:stretch>
        </p:blipFill>
        <p:spPr>
          <a:xfrm>
            <a:off x="152400" y="152400"/>
            <a:ext cx="4933950" cy="3219450"/>
          </a:xfrm>
          <a:prstGeom prst="rect">
            <a:avLst/>
          </a:prstGeom>
          <a:noFill/>
          <a:ln>
            <a:noFill/>
          </a:ln>
        </p:spPr>
      </p:pic>
      <p:sp>
        <p:nvSpPr>
          <p:cNvPr id="321" name="Google Shape;321;p41"/>
          <p:cNvSpPr txBox="1"/>
          <p:nvPr/>
        </p:nvSpPr>
        <p:spPr>
          <a:xfrm>
            <a:off x="521725" y="4201300"/>
            <a:ext cx="370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 wOBA RSME  = 0.06413</a:t>
            </a:r>
            <a:endParaRPr sz="1500">
              <a:latin typeface="Calibri"/>
              <a:ea typeface="Calibri"/>
              <a:cs typeface="Calibri"/>
              <a:sym typeface="Calibri"/>
            </a:endParaRPr>
          </a:p>
        </p:txBody>
      </p:sp>
      <p:pic>
        <p:nvPicPr>
          <p:cNvPr id="322" name="Google Shape;322;p41"/>
          <p:cNvPicPr preferRelativeResize="0"/>
          <p:nvPr/>
        </p:nvPicPr>
        <p:blipFill>
          <a:blip r:embed="rId4">
            <a:alphaModFix/>
          </a:blip>
          <a:stretch>
            <a:fillRect/>
          </a:stretch>
        </p:blipFill>
        <p:spPr>
          <a:xfrm>
            <a:off x="5238750" y="152400"/>
            <a:ext cx="4391025" cy="3334950"/>
          </a:xfrm>
          <a:prstGeom prst="rect">
            <a:avLst/>
          </a:prstGeom>
          <a:noFill/>
          <a:ln>
            <a:noFill/>
          </a:ln>
        </p:spPr>
      </p:pic>
      <p:sp>
        <p:nvSpPr>
          <p:cNvPr id="323" name="Google Shape;323;p41"/>
          <p:cNvSpPr txBox="1"/>
          <p:nvPr/>
        </p:nvSpPr>
        <p:spPr>
          <a:xfrm>
            <a:off x="5382050" y="4201300"/>
            <a:ext cx="28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OBA RSME= 0.7297271</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287100" y="305650"/>
            <a:ext cx="2294700" cy="582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Is Salary </a:t>
            </a:r>
            <a:endParaRPr/>
          </a:p>
          <a:p>
            <a:pPr indent="0" lvl="0" marL="0" rtl="0" algn="l">
              <a:spcBef>
                <a:spcPts val="0"/>
              </a:spcBef>
              <a:spcAft>
                <a:spcPts val="0"/>
              </a:spcAft>
              <a:buNone/>
            </a:pPr>
            <a:r>
              <a:rPr lang="en-US"/>
              <a:t>an </a:t>
            </a:r>
            <a:endParaRPr/>
          </a:p>
          <a:p>
            <a:pPr indent="0" lvl="0" marL="0" rtl="0" algn="l">
              <a:spcBef>
                <a:spcPts val="0"/>
              </a:spcBef>
              <a:spcAft>
                <a:spcPts val="0"/>
              </a:spcAft>
              <a:buNone/>
            </a:pPr>
            <a:r>
              <a:rPr lang="en-US"/>
              <a:t>indicator </a:t>
            </a:r>
            <a:endParaRPr/>
          </a:p>
          <a:p>
            <a:pPr indent="0" lvl="0" marL="0" rtl="0" algn="l">
              <a:spcBef>
                <a:spcPts val="0"/>
              </a:spcBef>
              <a:spcAft>
                <a:spcPts val="0"/>
              </a:spcAft>
              <a:buNone/>
            </a:pPr>
            <a:r>
              <a:rPr lang="en-US"/>
              <a:t>of Awards </a:t>
            </a:r>
            <a:endParaRPr/>
          </a:p>
          <a:p>
            <a:pPr indent="0" lvl="0" marL="0" rtl="0" algn="l">
              <a:spcBef>
                <a:spcPts val="0"/>
              </a:spcBef>
              <a:spcAft>
                <a:spcPts val="0"/>
              </a:spcAft>
              <a:buNone/>
            </a:pPr>
            <a:r>
              <a:rPr lang="en-US"/>
              <a:t>won?</a:t>
            </a:r>
            <a:endParaRPr/>
          </a:p>
        </p:txBody>
      </p:sp>
      <p:sp>
        <p:nvSpPr>
          <p:cNvPr id="329" name="Google Shape;329;p42"/>
          <p:cNvSpPr txBox="1"/>
          <p:nvPr>
            <p:ph idx="1" type="body"/>
          </p:nvPr>
        </p:nvSpPr>
        <p:spPr>
          <a:xfrm>
            <a:off x="4194550" y="800095"/>
            <a:ext cx="6492300" cy="52578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330" name="Google Shape;330;p42"/>
          <p:cNvPicPr preferRelativeResize="0"/>
          <p:nvPr/>
        </p:nvPicPr>
        <p:blipFill>
          <a:blip r:embed="rId3">
            <a:alphaModFix/>
          </a:blip>
          <a:stretch>
            <a:fillRect/>
          </a:stretch>
        </p:blipFill>
        <p:spPr>
          <a:xfrm>
            <a:off x="2520975" y="0"/>
            <a:ext cx="9671025" cy="6858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3"/>
          <p:cNvPicPr preferRelativeResize="0"/>
          <p:nvPr/>
        </p:nvPicPr>
        <p:blipFill>
          <a:blip r:embed="rId3">
            <a:alphaModFix/>
          </a:blip>
          <a:stretch>
            <a:fillRect/>
          </a:stretch>
        </p:blipFill>
        <p:spPr>
          <a:xfrm>
            <a:off x="7435851" y="284500"/>
            <a:ext cx="4150100" cy="628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4294967295" type="title"/>
          </p:nvPr>
        </p:nvSpPr>
        <p:spPr>
          <a:xfrm>
            <a:off x="1066800" y="681100"/>
            <a:ext cx="10058400" cy="12891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Baseball Databank</a:t>
            </a:r>
            <a:endParaRPr/>
          </a:p>
          <a:p>
            <a:pPr indent="0" lvl="0" marL="0" rtl="0" algn="ctr">
              <a:spcBef>
                <a:spcPts val="0"/>
              </a:spcBef>
              <a:spcAft>
                <a:spcPts val="0"/>
              </a:spcAft>
              <a:buNone/>
            </a:pPr>
            <a:r>
              <a:rPr b="1" lang="en-US" sz="2800"/>
              <a:t>(The Original Files Compared to The Files that were used for the project)</a:t>
            </a:r>
            <a:r>
              <a:rPr b="1" lang="en-US"/>
              <a:t> </a:t>
            </a:r>
            <a:endParaRPr b="1"/>
          </a:p>
        </p:txBody>
      </p:sp>
      <p:sp>
        <p:nvSpPr>
          <p:cNvPr id="140" name="Google Shape;140;p17"/>
          <p:cNvSpPr txBox="1"/>
          <p:nvPr/>
        </p:nvSpPr>
        <p:spPr>
          <a:xfrm>
            <a:off x="1347950" y="1970200"/>
            <a:ext cx="2215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AllStarFull.csv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AwardsManagers.csv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AwardsPlayers.csv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AwardsShareManagers.csv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AwardsSharePlayers.csv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Batting.csv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BattingPost.csv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Fielding.csv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FieldingOF.csv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HallOfFame.csv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Managers.csv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ManagersHalf.csv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Master.csv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Pitching.csv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PitchingPost.csv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Salaries.csv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SeriesPost.csv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Teams.csv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TeamsFranchises.csv</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TeamsHalf.csv</a:t>
            </a:r>
            <a:endParaRPr>
              <a:latin typeface="Calibri"/>
              <a:ea typeface="Calibri"/>
              <a:cs typeface="Calibri"/>
              <a:sym typeface="Calibri"/>
            </a:endParaRPr>
          </a:p>
        </p:txBody>
      </p:sp>
      <p:sp>
        <p:nvSpPr>
          <p:cNvPr id="141" name="Google Shape;141;p17"/>
          <p:cNvSpPr txBox="1"/>
          <p:nvPr/>
        </p:nvSpPr>
        <p:spPr>
          <a:xfrm>
            <a:off x="7173125" y="2574925"/>
            <a:ext cx="22152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AwardsPlayers.csv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Batting.csv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BattingPost.csv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Fielding.csv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Master.csv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Pitching.csv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PitchingPost.csv</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Salaries.csv</a:t>
            </a:r>
            <a:endParaRPr sz="19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2" name="Google Shape;142;p17"/>
          <p:cNvSpPr/>
          <p:nvPr/>
        </p:nvSpPr>
        <p:spPr>
          <a:xfrm>
            <a:off x="3563150" y="3515125"/>
            <a:ext cx="2900700" cy="859500"/>
          </a:xfrm>
          <a:prstGeom prst="notchedRightArrow">
            <a:avLst>
              <a:gd fmla="val 50000" name="adj1"/>
              <a:gd fmla="val 50000" name="adj2"/>
            </a:avLst>
          </a:prstGeom>
          <a:solidFill>
            <a:srgbClr val="FF0000"/>
          </a:solidFill>
          <a:ln cap="flat" cmpd="sng" w="3810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17"/>
          <p:cNvCxnSpPr/>
          <p:nvPr/>
        </p:nvCxnSpPr>
        <p:spPr>
          <a:xfrm>
            <a:off x="1066800" y="1397275"/>
            <a:ext cx="10058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457200" y="594338"/>
            <a:ext cx="3200400" cy="539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Predicting Earned Runs</a:t>
            </a:r>
            <a:endParaRPr/>
          </a:p>
        </p:txBody>
      </p:sp>
      <p:pic>
        <p:nvPicPr>
          <p:cNvPr id="341" name="Google Shape;341;p44"/>
          <p:cNvPicPr preferRelativeResize="0"/>
          <p:nvPr/>
        </p:nvPicPr>
        <p:blipFill>
          <a:blip r:embed="rId3">
            <a:alphaModFix/>
          </a:blip>
          <a:stretch>
            <a:fillRect/>
          </a:stretch>
        </p:blipFill>
        <p:spPr>
          <a:xfrm>
            <a:off x="4442875" y="931725"/>
            <a:ext cx="7489251" cy="49945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1097275" y="5074929"/>
            <a:ext cx="10113600" cy="13983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US"/>
              <a:t>Distribution of Earned Runs(ER)</a:t>
            </a:r>
            <a:endParaRPr/>
          </a:p>
        </p:txBody>
      </p:sp>
      <p:sp>
        <p:nvSpPr>
          <p:cNvPr id="347" name="Google Shape;347;p45"/>
          <p:cNvSpPr/>
          <p:nvPr>
            <p:ph idx="2" type="pic"/>
          </p:nvPr>
        </p:nvSpPr>
        <p:spPr>
          <a:xfrm>
            <a:off x="15" y="0"/>
            <a:ext cx="12192000" cy="4915200"/>
          </a:xfrm>
          <a:prstGeom prst="rect">
            <a:avLst/>
          </a:prstGeom>
        </p:spPr>
        <p:txBody>
          <a:bodyPr anchorCtr="0" anchor="t" bIns="45700" lIns="457200" spcFirstLastPara="1" rIns="0" wrap="square" tIns="457200">
            <a:noAutofit/>
          </a:bodyPr>
          <a:lstStyle/>
          <a:p>
            <a:pPr indent="0" lvl="0" marL="0" rtl="0" algn="l">
              <a:spcBef>
                <a:spcPts val="1200"/>
              </a:spcBef>
              <a:spcAft>
                <a:spcPts val="200"/>
              </a:spcAft>
              <a:buNone/>
            </a:pPr>
            <a:r>
              <a:rPr lang="en-US"/>
              <a:t>**visualization for ER</a:t>
            </a:r>
            <a:endParaRPr/>
          </a:p>
        </p:txBody>
      </p:sp>
      <p:pic>
        <p:nvPicPr>
          <p:cNvPr id="348" name="Google Shape;348;p45"/>
          <p:cNvPicPr preferRelativeResize="0"/>
          <p:nvPr/>
        </p:nvPicPr>
        <p:blipFill>
          <a:blip r:embed="rId3">
            <a:alphaModFix/>
          </a:blip>
          <a:stretch>
            <a:fillRect/>
          </a:stretch>
        </p:blipFill>
        <p:spPr>
          <a:xfrm>
            <a:off x="25" y="315775"/>
            <a:ext cx="5776300" cy="3720100"/>
          </a:xfrm>
          <a:prstGeom prst="rect">
            <a:avLst/>
          </a:prstGeom>
          <a:noFill/>
          <a:ln>
            <a:noFill/>
          </a:ln>
        </p:spPr>
      </p:pic>
      <p:pic>
        <p:nvPicPr>
          <p:cNvPr id="349" name="Google Shape;349;p45"/>
          <p:cNvPicPr preferRelativeResize="0"/>
          <p:nvPr/>
        </p:nvPicPr>
        <p:blipFill>
          <a:blip r:embed="rId4">
            <a:alphaModFix/>
          </a:blip>
          <a:stretch>
            <a:fillRect/>
          </a:stretch>
        </p:blipFill>
        <p:spPr>
          <a:xfrm>
            <a:off x="6415700" y="315766"/>
            <a:ext cx="5776300" cy="37201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Predicting  Earned Runs (ER)</a:t>
            </a:r>
            <a:endParaRPr/>
          </a:p>
        </p:txBody>
      </p:sp>
      <p:sp>
        <p:nvSpPr>
          <p:cNvPr id="355" name="Google Shape;355;p46"/>
          <p:cNvSpPr txBox="1"/>
          <p:nvPr>
            <p:ph idx="1" type="body"/>
          </p:nvPr>
        </p:nvSpPr>
        <p:spPr>
          <a:xfrm>
            <a:off x="1097280" y="173740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MLR</a:t>
            </a:r>
            <a:endParaRPr/>
          </a:p>
        </p:txBody>
      </p:sp>
      <p:graphicFrame>
        <p:nvGraphicFramePr>
          <p:cNvPr id="356" name="Google Shape;356;p46"/>
          <p:cNvGraphicFramePr/>
          <p:nvPr/>
        </p:nvGraphicFramePr>
        <p:xfrm>
          <a:off x="7751550" y="2253500"/>
          <a:ext cx="3000000" cy="3000000"/>
        </p:xfrm>
        <a:graphic>
          <a:graphicData uri="http://schemas.openxmlformats.org/drawingml/2006/table">
            <a:tbl>
              <a:tblPr>
                <a:noFill/>
                <a:tableStyleId>{0EC7FC57-F0DA-423F-8440-BDD364C220CD}</a:tableStyleId>
              </a:tblPr>
              <a:tblGrid>
                <a:gridCol w="1195850"/>
                <a:gridCol w="1127950"/>
                <a:gridCol w="1080325"/>
              </a:tblGrid>
              <a:tr h="594300">
                <a:tc>
                  <a:txBody>
                    <a:bodyPr/>
                    <a:lstStyle/>
                    <a:p>
                      <a:pPr indent="0" lvl="0" marL="0" rtl="0" algn="l">
                        <a:spcBef>
                          <a:spcPts val="0"/>
                        </a:spcBef>
                        <a:spcAft>
                          <a:spcPts val="0"/>
                        </a:spcAft>
                        <a:buNone/>
                      </a:pPr>
                      <a:r>
                        <a:rPr lang="en-US"/>
                        <a:t>Model Type</a:t>
                      </a:r>
                      <a:endParaRPr/>
                    </a:p>
                  </a:txBody>
                  <a:tcPr marT="91425" marB="91425" marR="91425" marL="91425"/>
                </a:tc>
                <a:tc>
                  <a:txBody>
                    <a:bodyPr/>
                    <a:lstStyle/>
                    <a:p>
                      <a:pPr indent="0" lvl="0" marL="0" rtl="0" algn="l">
                        <a:spcBef>
                          <a:spcPts val="0"/>
                        </a:spcBef>
                        <a:spcAft>
                          <a:spcPts val="0"/>
                        </a:spcAft>
                        <a:buNone/>
                      </a:pPr>
                      <a:r>
                        <a:rPr lang="en-US"/>
                        <a:t>R²</a:t>
                      </a:r>
                      <a:endParaRPr/>
                    </a:p>
                  </a:txBody>
                  <a:tcPr marT="91425" marB="91425" marR="91425" marL="91425"/>
                </a:tc>
                <a:tc>
                  <a:txBody>
                    <a:bodyPr/>
                    <a:lstStyle/>
                    <a:p>
                      <a:pPr indent="0" lvl="0" marL="0" rtl="0" algn="l">
                        <a:spcBef>
                          <a:spcPts val="0"/>
                        </a:spcBef>
                        <a:spcAft>
                          <a:spcPts val="0"/>
                        </a:spcAft>
                        <a:buNone/>
                      </a:pPr>
                      <a:r>
                        <a:rPr lang="en-US"/>
                        <a:t>RMSE</a:t>
                      </a:r>
                      <a:endParaRPr/>
                    </a:p>
                  </a:txBody>
                  <a:tcPr marT="91425" marB="91425" marR="91425" marL="91425"/>
                </a:tc>
              </a:tr>
              <a:tr h="347050">
                <a:tc>
                  <a:txBody>
                    <a:bodyPr/>
                    <a:lstStyle/>
                    <a:p>
                      <a:pPr indent="0" lvl="0" marL="0" rtl="0" algn="l">
                        <a:spcBef>
                          <a:spcPts val="0"/>
                        </a:spcBef>
                        <a:spcAft>
                          <a:spcPts val="0"/>
                        </a:spcAft>
                        <a:buNone/>
                      </a:pPr>
                      <a:r>
                        <a:rPr lang="en-US"/>
                        <a:t>MLR</a:t>
                      </a:r>
                      <a:endParaRPr/>
                    </a:p>
                  </a:txBody>
                  <a:tcPr marT="91425" marB="91425" marR="91425" marL="91425"/>
                </a:tc>
                <a:tc>
                  <a:txBody>
                    <a:bodyPr/>
                    <a:lstStyle/>
                    <a:p>
                      <a:pPr indent="0" lvl="0" marL="0" rtl="0" algn="l">
                        <a:spcBef>
                          <a:spcPts val="0"/>
                        </a:spcBef>
                        <a:spcAft>
                          <a:spcPts val="0"/>
                        </a:spcAft>
                        <a:buNone/>
                      </a:pPr>
                      <a:r>
                        <a:rPr lang="en-US"/>
                        <a:t>0.9142</a:t>
                      </a:r>
                      <a:endParaRPr/>
                    </a:p>
                  </a:txBody>
                  <a:tcPr marT="91425" marB="91425" marR="91425" marL="91425"/>
                </a:tc>
                <a:tc>
                  <a:txBody>
                    <a:bodyPr/>
                    <a:lstStyle/>
                    <a:p>
                      <a:pPr indent="0" lvl="0" marL="0" rtl="0" algn="l">
                        <a:spcBef>
                          <a:spcPts val="0"/>
                        </a:spcBef>
                        <a:spcAft>
                          <a:spcPts val="0"/>
                        </a:spcAft>
                        <a:buNone/>
                      </a:pPr>
                      <a:r>
                        <a:rPr lang="en-US"/>
                        <a:t>7.971095</a:t>
                      </a:r>
                      <a:endParaRPr/>
                    </a:p>
                  </a:txBody>
                  <a:tcPr marT="91425" marB="91425" marR="91425" marL="91425"/>
                </a:tc>
              </a:tr>
              <a:tr h="337075">
                <a:tc>
                  <a:txBody>
                    <a:bodyPr/>
                    <a:lstStyle/>
                    <a:p>
                      <a:pPr indent="0" lvl="0" marL="0" rtl="0" algn="l">
                        <a:spcBef>
                          <a:spcPts val="0"/>
                        </a:spcBef>
                        <a:spcAft>
                          <a:spcPts val="0"/>
                        </a:spcAft>
                        <a:buNone/>
                      </a:pPr>
                      <a:r>
                        <a:rPr lang="en-US"/>
                        <a:t>SVR</a:t>
                      </a:r>
                      <a:endParaRPr/>
                    </a:p>
                  </a:txBody>
                  <a:tcPr marT="91425" marB="91425" marR="91425" marL="91425"/>
                </a:tc>
                <a:tc>
                  <a:txBody>
                    <a:bodyPr/>
                    <a:lstStyle/>
                    <a:p>
                      <a:pPr indent="0" lvl="0" marL="0" rtl="0" algn="l">
                        <a:spcBef>
                          <a:spcPts val="0"/>
                        </a:spcBef>
                        <a:spcAft>
                          <a:spcPts val="0"/>
                        </a:spcAft>
                        <a:buNone/>
                      </a:pPr>
                      <a:r>
                        <a:rPr lang="en-US"/>
                        <a:t>0.965072</a:t>
                      </a:r>
                      <a:endParaRPr/>
                    </a:p>
                  </a:txBody>
                  <a:tcPr marT="91425" marB="91425" marR="91425" marL="91425"/>
                </a:tc>
                <a:tc>
                  <a:txBody>
                    <a:bodyPr/>
                    <a:lstStyle/>
                    <a:p>
                      <a:pPr indent="0" lvl="0" marL="0" rtl="0" algn="l">
                        <a:spcBef>
                          <a:spcPts val="0"/>
                        </a:spcBef>
                        <a:spcAft>
                          <a:spcPts val="0"/>
                        </a:spcAft>
                        <a:buNone/>
                      </a:pPr>
                      <a:r>
                        <a:rPr lang="en-US"/>
                        <a:t>6.179019</a:t>
                      </a:r>
                      <a:endParaRPr/>
                    </a:p>
                  </a:txBody>
                  <a:tcPr marT="91425" marB="91425" marR="91425" marL="91425"/>
                </a:tc>
              </a:tr>
              <a:tr h="315575">
                <a:tc>
                  <a:txBody>
                    <a:bodyPr/>
                    <a:lstStyle/>
                    <a:p>
                      <a:pPr indent="0" lvl="0" marL="0" rtl="0" algn="l">
                        <a:spcBef>
                          <a:spcPts val="0"/>
                        </a:spcBef>
                        <a:spcAft>
                          <a:spcPts val="0"/>
                        </a:spcAft>
                        <a:buNone/>
                      </a:pPr>
                      <a:r>
                        <a:rPr lang="en-US"/>
                        <a:t>DT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0.8518378</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11.24423</a:t>
                      </a:r>
                      <a:endParaRPr/>
                    </a:p>
                  </a:txBody>
                  <a:tcPr marT="91425" marB="91425" marR="91425" marL="91425"/>
                </a:tc>
              </a:tr>
            </a:tbl>
          </a:graphicData>
        </a:graphic>
      </p:graphicFrame>
      <p:pic>
        <p:nvPicPr>
          <p:cNvPr id="357" name="Google Shape;357;p46"/>
          <p:cNvPicPr preferRelativeResize="0"/>
          <p:nvPr/>
        </p:nvPicPr>
        <p:blipFill>
          <a:blip r:embed="rId3">
            <a:alphaModFix/>
          </a:blip>
          <a:stretch>
            <a:fillRect/>
          </a:stretch>
        </p:blipFill>
        <p:spPr>
          <a:xfrm>
            <a:off x="201725" y="2253500"/>
            <a:ext cx="6952299" cy="36426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What is the relationship between regular </a:t>
            </a:r>
            <a:r>
              <a:rPr lang="en-US"/>
              <a:t>season and postseason performance?</a:t>
            </a:r>
            <a:endParaRPr/>
          </a:p>
        </p:txBody>
      </p:sp>
      <p:sp>
        <p:nvSpPr>
          <p:cNvPr id="363" name="Google Shape;363;p47"/>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200"/>
              </a:spcAft>
              <a:buNone/>
            </a:pPr>
            <a:r>
              <a:rPr lang="en-US"/>
              <a:t>Conclusion</a:t>
            </a:r>
            <a:endParaRPr/>
          </a:p>
        </p:txBody>
      </p:sp>
      <p:sp>
        <p:nvSpPr>
          <p:cNvPr id="364" name="Google Shape;364;p47"/>
          <p:cNvSpPr txBox="1"/>
          <p:nvPr>
            <p:ph idx="2" type="body"/>
          </p:nvPr>
        </p:nvSpPr>
        <p:spPr>
          <a:xfrm>
            <a:off x="1097280" y="2582335"/>
            <a:ext cx="4937700" cy="32868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There is a slight positive correlation</a:t>
            </a:r>
            <a:endParaRPr/>
          </a:p>
          <a:p>
            <a:pPr indent="-342900" lvl="0" marL="457200" rtl="0" algn="l">
              <a:spcBef>
                <a:spcPts val="0"/>
              </a:spcBef>
              <a:spcAft>
                <a:spcPts val="0"/>
              </a:spcAft>
              <a:buSzPts val="1800"/>
              <a:buChar char="●"/>
            </a:pPr>
            <a:r>
              <a:rPr lang="en-US"/>
              <a:t>Unfortunately postseason performance is difficult to predict using regular season statistics</a:t>
            </a:r>
            <a:endParaRPr/>
          </a:p>
        </p:txBody>
      </p:sp>
      <p:pic>
        <p:nvPicPr>
          <p:cNvPr id="365" name="Google Shape;365;p47"/>
          <p:cNvPicPr preferRelativeResize="0"/>
          <p:nvPr/>
        </p:nvPicPr>
        <p:blipFill>
          <a:blip r:embed="rId3">
            <a:alphaModFix/>
          </a:blip>
          <a:stretch>
            <a:fillRect/>
          </a:stretch>
        </p:blipFill>
        <p:spPr>
          <a:xfrm>
            <a:off x="6167630" y="1737403"/>
            <a:ext cx="5852221" cy="3768995"/>
          </a:xfrm>
          <a:prstGeom prst="rect">
            <a:avLst/>
          </a:prstGeom>
          <a:noFill/>
          <a:ln>
            <a:noFill/>
          </a:ln>
        </p:spPr>
      </p:pic>
      <p:pic>
        <p:nvPicPr>
          <p:cNvPr id="366" name="Google Shape;366;p47"/>
          <p:cNvPicPr preferRelativeResize="0"/>
          <p:nvPr/>
        </p:nvPicPr>
        <p:blipFill>
          <a:blip r:embed="rId4">
            <a:alphaModFix/>
          </a:blip>
          <a:stretch>
            <a:fillRect/>
          </a:stretch>
        </p:blipFill>
        <p:spPr>
          <a:xfrm>
            <a:off x="6308213" y="5554797"/>
            <a:ext cx="5571050" cy="39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812400" y="-502002"/>
            <a:ext cx="10567200" cy="2239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sz="7500"/>
              <a:t>Questions?</a:t>
            </a:r>
            <a:endParaRPr sz="7500"/>
          </a:p>
        </p:txBody>
      </p:sp>
      <p:pic>
        <p:nvPicPr>
          <p:cNvPr id="372" name="Google Shape;372;p48"/>
          <p:cNvPicPr preferRelativeResize="0"/>
          <p:nvPr/>
        </p:nvPicPr>
        <p:blipFill>
          <a:blip r:embed="rId3">
            <a:alphaModFix/>
          </a:blip>
          <a:stretch>
            <a:fillRect/>
          </a:stretch>
        </p:blipFill>
        <p:spPr>
          <a:xfrm>
            <a:off x="2160675" y="1737500"/>
            <a:ext cx="7870650" cy="44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066805" y="93128"/>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frames: </a:t>
            </a:r>
            <a:endParaRPr/>
          </a:p>
        </p:txBody>
      </p:sp>
      <p:sp>
        <p:nvSpPr>
          <p:cNvPr id="149" name="Google Shape;149;p18"/>
          <p:cNvSpPr txBox="1"/>
          <p:nvPr>
            <p:ph idx="1" type="body"/>
          </p:nvPr>
        </p:nvSpPr>
        <p:spPr>
          <a:xfrm>
            <a:off x="140600" y="1651399"/>
            <a:ext cx="4937700" cy="4654800"/>
          </a:xfrm>
          <a:prstGeom prst="rect">
            <a:avLst/>
          </a:prstGeom>
        </p:spPr>
        <p:txBody>
          <a:bodyPr anchorCtr="0" anchor="t" bIns="45700" lIns="0" spcFirstLastPara="1" rIns="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AwardsPlayers:</a:t>
            </a:r>
            <a:endParaRPr b="1" sz="1400">
              <a:solidFill>
                <a:srgbClr val="FF99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Arial"/>
                <a:ea typeface="Arial"/>
                <a:cs typeface="Arial"/>
                <a:sym typeface="Arial"/>
              </a:rPr>
              <a:t>playerID chr, awardID chr, yearID num, lgID chr, tie logic, notes chr</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b="1" sz="13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Batting:</a:t>
            </a:r>
            <a:endParaRPr b="1" sz="1400">
              <a:solidFill>
                <a:srgbClr val="FF9900"/>
              </a:solidFill>
              <a:latin typeface="Arial"/>
              <a:ea typeface="Arial"/>
              <a:cs typeface="Arial"/>
              <a:sym typeface="Arial"/>
            </a:endParaRPr>
          </a:p>
          <a:p>
            <a:pPr indent="0" lvl="0" marL="0" rtl="0" algn="l">
              <a:lnSpc>
                <a:spcPct val="115000"/>
              </a:lnSpc>
              <a:spcBef>
                <a:spcPts val="0"/>
              </a:spcBef>
              <a:spcAft>
                <a:spcPts val="0"/>
              </a:spcAft>
              <a:buNone/>
            </a:pPr>
            <a:r>
              <a:rPr lang="en-US" sz="1300">
                <a:solidFill>
                  <a:schemeClr val="dk1"/>
                </a:solidFill>
                <a:latin typeface="Arial"/>
                <a:ea typeface="Arial"/>
                <a:cs typeface="Arial"/>
                <a:sym typeface="Arial"/>
              </a:rPr>
              <a:t>playerID num, yearID num, stint num, teamID chr, lgID chr, G num, AB num, R num, H num, 2B num, 3B num, HR num, RBI num, SB num, CS num, BB num, SO num, IBB num, HBP num, SH num</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b="1"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400">
                <a:solidFill>
                  <a:srgbClr val="FF9900"/>
                </a:solidFill>
                <a:latin typeface="Arial"/>
                <a:ea typeface="Arial"/>
                <a:cs typeface="Arial"/>
                <a:sym typeface="Arial"/>
              </a:rPr>
              <a:t>BattingPost:</a:t>
            </a:r>
            <a:endParaRPr b="1" sz="1400">
              <a:solidFill>
                <a:srgbClr val="FF9900"/>
              </a:solidFill>
              <a:latin typeface="Arial"/>
              <a:ea typeface="Arial"/>
              <a:cs typeface="Arial"/>
              <a:sym typeface="Arial"/>
            </a:endParaRPr>
          </a:p>
          <a:p>
            <a:pPr indent="0" lvl="0" marL="0" rtl="0" algn="l">
              <a:lnSpc>
                <a:spcPct val="115000"/>
              </a:lnSpc>
              <a:spcBef>
                <a:spcPts val="0"/>
              </a:spcBef>
              <a:spcAft>
                <a:spcPts val="0"/>
              </a:spcAft>
              <a:buNone/>
            </a:pPr>
            <a:r>
              <a:rPr lang="en-US" sz="1300">
                <a:solidFill>
                  <a:schemeClr val="dk1"/>
                </a:solidFill>
                <a:latin typeface="Arial"/>
                <a:ea typeface="Arial"/>
                <a:cs typeface="Arial"/>
                <a:sym typeface="Arial"/>
              </a:rPr>
              <a:t>yearID num, round chr, playerID chr, teamID chr, lgID chr, G num, AB num, R num, H num, 2B num, 3B num, HR num, RBI num, SB num, CS num, BB num, SO num, IBB num, HBP num, SH num, SF num, GIPD num</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b="1"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400">
                <a:solidFill>
                  <a:srgbClr val="FF9900"/>
                </a:solidFill>
                <a:latin typeface="Arial"/>
                <a:ea typeface="Arial"/>
                <a:cs typeface="Arial"/>
                <a:sym typeface="Arial"/>
              </a:rPr>
              <a:t>Fielding:</a:t>
            </a:r>
            <a:endParaRPr b="1" sz="1400">
              <a:solidFill>
                <a:srgbClr val="FF9900"/>
              </a:solidFill>
              <a:latin typeface="Arial"/>
              <a:ea typeface="Arial"/>
              <a:cs typeface="Arial"/>
              <a:sym typeface="Arial"/>
            </a:endParaRPr>
          </a:p>
          <a:p>
            <a:pPr indent="0" lvl="0" marL="0" rtl="0" algn="l">
              <a:lnSpc>
                <a:spcPct val="115000"/>
              </a:lnSpc>
              <a:spcBef>
                <a:spcPts val="0"/>
              </a:spcBef>
              <a:spcAft>
                <a:spcPts val="0"/>
              </a:spcAft>
              <a:buNone/>
            </a:pPr>
            <a:r>
              <a:rPr lang="en-US" sz="1300">
                <a:solidFill>
                  <a:schemeClr val="dk1"/>
                </a:solidFill>
                <a:latin typeface="Arial"/>
                <a:ea typeface="Arial"/>
                <a:cs typeface="Arial"/>
                <a:sym typeface="Arial"/>
              </a:rPr>
              <a:t>playerID chr, yearID num, stint num, teamID chr, lgID logic, POS chr, G num, PO num, A num, E num, DP num, PB num</a:t>
            </a:r>
            <a:endParaRPr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b="1" sz="13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p:txBody>
      </p:sp>
      <p:sp>
        <p:nvSpPr>
          <p:cNvPr id="150" name="Google Shape;150;p18"/>
          <p:cNvSpPr txBox="1"/>
          <p:nvPr>
            <p:ph idx="2" type="body"/>
          </p:nvPr>
        </p:nvSpPr>
        <p:spPr>
          <a:xfrm>
            <a:off x="6187500" y="1651398"/>
            <a:ext cx="4937700" cy="4654800"/>
          </a:xfrm>
          <a:prstGeom prst="rect">
            <a:avLst/>
          </a:prstGeom>
        </p:spPr>
        <p:txBody>
          <a:bodyPr anchorCtr="0" anchor="t" bIns="45700" lIns="0" spcFirstLastPara="1" rIns="0" wrap="square" tIns="45700">
            <a:noAutofit/>
          </a:bodyPr>
          <a:lstStyle/>
          <a:p>
            <a:pPr indent="0" lvl="0" marL="0" rtl="0" algn="l">
              <a:lnSpc>
                <a:spcPct val="9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Master:</a:t>
            </a:r>
            <a:endParaRPr b="1" sz="14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lang="en-US" sz="1300">
                <a:solidFill>
                  <a:schemeClr val="dk1"/>
                </a:solidFill>
                <a:latin typeface="Arial"/>
                <a:ea typeface="Arial"/>
                <a:cs typeface="Arial"/>
                <a:sym typeface="Arial"/>
              </a:rPr>
              <a:t>playerID chr, birthYear num, birthMonth num, birthDay num, birthCountry chr, birthState chr, birthCity chr, deathYear num, deathMonth num, deathDay num, deathCountry chr, deathState chr, deathCity chr, nameFirst chr, nameLast chr, nameGiven chr, weight num, height num, bats chr, throws chr, debut date, finalGame date, RetroID chr, bbrefID chr</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300">
                <a:solidFill>
                  <a:schemeClr val="dk1"/>
                </a:solidFill>
                <a:latin typeface="Arial"/>
                <a:ea typeface="Arial"/>
                <a:cs typeface="Arial"/>
                <a:sym typeface="Arial"/>
              </a:rPr>
              <a:t>Foreign Key(</a:t>
            </a:r>
            <a:r>
              <a:rPr b="1" lang="en-US" sz="1300">
                <a:solidFill>
                  <a:schemeClr val="dk1"/>
                </a:solidFill>
              </a:rPr>
              <a:t>playerID)</a:t>
            </a:r>
            <a:endParaRPr b="1"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Pitching:</a:t>
            </a:r>
            <a:endParaRPr b="1" sz="1400">
              <a:solidFill>
                <a:srgbClr val="FF9900"/>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lang="en-US" sz="1300">
                <a:solidFill>
                  <a:schemeClr val="dk1"/>
                </a:solidFill>
                <a:latin typeface="Arial"/>
                <a:ea typeface="Arial"/>
                <a:cs typeface="Arial"/>
                <a:sym typeface="Arial"/>
              </a:rPr>
              <a:t>playerID chr, yearID num, W num, L num, G num, GS num, CG nnum, SHO num, SV num, IPouts num, H num, ER num, HR num, BB num, SO num, BAOpp num, ERA num, WP num, HBP num, BK num, BFP num, GF num, R num</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PitchingPost:</a:t>
            </a:r>
            <a:endParaRPr b="1" sz="1400">
              <a:solidFill>
                <a:srgbClr val="FF9900"/>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lang="en-US" sz="1300">
                <a:solidFill>
                  <a:schemeClr val="dk1"/>
                </a:solidFill>
                <a:latin typeface="Arial"/>
                <a:ea typeface="Arial"/>
                <a:cs typeface="Arial"/>
                <a:sym typeface="Arial"/>
              </a:rPr>
              <a:t>playerID chr, yearID num, round chr, teamID chr, lgID chr, W num, L num, G num, GS num, CG num, SHO num, SV num, IPouts num, H num, HR num, BB num, SO num, BAOpp num, ERA num, IBB num, WP num, HBP num, BK num, BFP num, GF num, R num, SH num, SF num, GIDP num</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400">
                <a:solidFill>
                  <a:srgbClr val="FF9900"/>
                </a:solidFill>
                <a:latin typeface="Arial"/>
                <a:ea typeface="Arial"/>
                <a:cs typeface="Arial"/>
                <a:sym typeface="Arial"/>
              </a:rPr>
              <a:t>Salaries:</a:t>
            </a:r>
            <a:endParaRPr b="1" sz="1400">
              <a:solidFill>
                <a:srgbClr val="FF9900"/>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lang="en-US" sz="1300">
                <a:solidFill>
                  <a:schemeClr val="dk1"/>
                </a:solidFill>
                <a:latin typeface="Arial"/>
                <a:ea typeface="Arial"/>
                <a:cs typeface="Arial"/>
                <a:sym typeface="Arial"/>
              </a:rPr>
              <a:t>yearID num, teamID chr, lgID chr, playerID chr, salary num</a:t>
            </a:r>
            <a:endParaRPr sz="1300">
              <a:solidFill>
                <a:schemeClr val="dk1"/>
              </a:solidFill>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US" sz="1300">
                <a:solidFill>
                  <a:schemeClr val="dk1"/>
                </a:solidFill>
                <a:latin typeface="Arial"/>
                <a:ea typeface="Arial"/>
                <a:cs typeface="Arial"/>
                <a:sym typeface="Arial"/>
              </a:rPr>
              <a:t>Foreign Key(</a:t>
            </a:r>
            <a:r>
              <a:rPr b="1" lang="en-US" sz="1300">
                <a:solidFill>
                  <a:schemeClr val="dk1"/>
                </a:solidFill>
              </a:rPr>
              <a:t>playerID, yearID)</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882400" y="931250"/>
            <a:ext cx="10058400" cy="80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Data frames(cont):</a:t>
            </a:r>
            <a:endParaRPr/>
          </a:p>
        </p:txBody>
      </p:sp>
      <p:sp>
        <p:nvSpPr>
          <p:cNvPr id="156" name="Google Shape;156;p19"/>
          <p:cNvSpPr txBox="1"/>
          <p:nvPr>
            <p:ph idx="1" type="body"/>
          </p:nvPr>
        </p:nvSpPr>
        <p:spPr>
          <a:xfrm>
            <a:off x="882400" y="1737349"/>
            <a:ext cx="10058400" cy="4565700"/>
          </a:xfrm>
          <a:prstGeom prst="rect">
            <a:avLst/>
          </a:prstGeom>
          <a:noFill/>
          <a:ln>
            <a:noFill/>
          </a:ln>
        </p:spPr>
        <p:txBody>
          <a:bodyPr anchorCtr="0" anchor="t" bIns="45700" lIns="0" spcFirstLastPara="1" rIns="0" wrap="square" tIns="45700">
            <a:normAutofit lnSpcReduction="10000"/>
          </a:bodyPr>
          <a:lstStyle/>
          <a:p>
            <a:pPr indent="0" lvl="0" marL="0" rtl="0" algn="l">
              <a:spcBef>
                <a:spcPts val="0"/>
              </a:spcBef>
              <a:spcAft>
                <a:spcPts val="0"/>
              </a:spcAft>
              <a:buNone/>
            </a:pPr>
            <a:r>
              <a:rPr lang="en-US"/>
              <a:t>(Data from all the data sets excluding Master were filtered from 1995 onwards)</a:t>
            </a:r>
            <a:endParaRPr/>
          </a:p>
          <a:p>
            <a:pPr indent="0" lvl="0" marL="0" rtl="0" algn="l">
              <a:spcBef>
                <a:spcPts val="0"/>
              </a:spcBef>
              <a:spcAft>
                <a:spcPts val="0"/>
              </a:spcAft>
              <a:buNone/>
            </a:pPr>
            <a:r>
              <a:rPr lang="en-US"/>
              <a:t>(Data from Master was filtered by filtering all players </a:t>
            </a:r>
            <a:r>
              <a:rPr lang="en-US"/>
              <a:t>whose</a:t>
            </a:r>
            <a:r>
              <a:rPr lang="en-US"/>
              <a:t> </a:t>
            </a:r>
            <a:r>
              <a:rPr lang="en-US"/>
              <a:t>final appearance was prior to the 1995 MLB season)</a:t>
            </a:r>
            <a:endParaRPr/>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Prior to filtering:</a:t>
            </a:r>
            <a:r>
              <a:rPr b="1" lang="en-US" sz="2100"/>
              <a:t>										</a:t>
            </a:r>
            <a:r>
              <a:rPr b="1" lang="en-US" sz="2400"/>
              <a:t>Post filtering:</a:t>
            </a:r>
            <a:endParaRPr b="1" sz="2400"/>
          </a:p>
          <a:p>
            <a:pPr indent="0" lvl="0" marL="0" rtl="0" algn="l">
              <a:spcBef>
                <a:spcPts val="0"/>
              </a:spcBef>
              <a:spcAft>
                <a:spcPts val="0"/>
              </a:spcAft>
              <a:buNone/>
            </a:pPr>
            <a:r>
              <a:rPr lang="en-US"/>
              <a:t>										</a:t>
            </a:r>
            <a:endParaRPr b="1" sz="2100"/>
          </a:p>
          <a:p>
            <a:pPr indent="0" lvl="0" marL="0" rtl="0" algn="l">
              <a:spcBef>
                <a:spcPts val="0"/>
              </a:spcBef>
              <a:spcAft>
                <a:spcPts val="0"/>
              </a:spcAft>
              <a:buNone/>
            </a:pPr>
            <a:r>
              <a:rPr b="1" lang="en-US"/>
              <a:t>AwardsPlayers:</a:t>
            </a:r>
            <a:r>
              <a:rPr lang="en-US"/>
              <a:t> 6,078										</a:t>
            </a:r>
            <a:r>
              <a:rPr b="1" lang="en-US"/>
              <a:t>AwardsPlayers: </a:t>
            </a:r>
            <a:r>
              <a:rPr lang="en-US"/>
              <a:t>1521</a:t>
            </a:r>
            <a:endParaRPr/>
          </a:p>
          <a:p>
            <a:pPr indent="0" lvl="0" marL="0" rtl="0" algn="l">
              <a:spcBef>
                <a:spcPts val="0"/>
              </a:spcBef>
              <a:spcAft>
                <a:spcPts val="0"/>
              </a:spcAft>
              <a:buNone/>
            </a:pPr>
            <a:r>
              <a:rPr b="1" lang="en-US"/>
              <a:t>Batting: </a:t>
            </a:r>
            <a:r>
              <a:rPr lang="en-US"/>
              <a:t>	101,332											</a:t>
            </a:r>
            <a:r>
              <a:rPr b="1" lang="en-US"/>
              <a:t>Batting:  </a:t>
            </a:r>
            <a:r>
              <a:rPr lang="en-US"/>
              <a:t>28,477</a:t>
            </a:r>
            <a:endParaRPr/>
          </a:p>
          <a:p>
            <a:pPr indent="0" lvl="0" marL="0" rtl="0" algn="l">
              <a:spcBef>
                <a:spcPts val="0"/>
              </a:spcBef>
              <a:spcAft>
                <a:spcPts val="0"/>
              </a:spcAft>
              <a:buNone/>
            </a:pPr>
            <a:r>
              <a:rPr b="1" lang="en-US"/>
              <a:t>BattingPost: </a:t>
            </a:r>
            <a:r>
              <a:rPr lang="en-US"/>
              <a:t>11,690										</a:t>
            </a:r>
            <a:r>
              <a:rPr b="1" lang="en-US"/>
              <a:t>BattingPost:  </a:t>
            </a:r>
            <a:r>
              <a:rPr lang="en-US"/>
              <a:t>6,005</a:t>
            </a:r>
            <a:endParaRPr/>
          </a:p>
          <a:p>
            <a:pPr indent="0" lvl="0" marL="0" rtl="0" algn="l">
              <a:spcBef>
                <a:spcPts val="0"/>
              </a:spcBef>
              <a:spcAft>
                <a:spcPts val="0"/>
              </a:spcAft>
              <a:buNone/>
            </a:pPr>
            <a:r>
              <a:rPr b="1" lang="en-US"/>
              <a:t>Fielding:	</a:t>
            </a:r>
            <a:r>
              <a:rPr lang="en-US"/>
              <a:t> 170,526											</a:t>
            </a:r>
            <a:r>
              <a:rPr b="1" lang="en-US"/>
              <a:t>Fielding:	 </a:t>
            </a:r>
            <a:r>
              <a:rPr lang="en-US"/>
              <a:t>50,317 </a:t>
            </a:r>
            <a:endParaRPr/>
          </a:p>
          <a:p>
            <a:pPr indent="0" lvl="0" marL="0" rtl="0" algn="l">
              <a:spcBef>
                <a:spcPts val="0"/>
              </a:spcBef>
              <a:spcAft>
                <a:spcPts val="0"/>
              </a:spcAft>
              <a:buNone/>
            </a:pPr>
            <a:r>
              <a:rPr b="1" lang="en-US"/>
              <a:t>Pitching:</a:t>
            </a:r>
            <a:r>
              <a:rPr lang="en-US"/>
              <a:t> 44,139											</a:t>
            </a:r>
            <a:r>
              <a:rPr b="1" lang="en-US"/>
              <a:t>Pitching:</a:t>
            </a:r>
            <a:r>
              <a:rPr lang="en-US"/>
              <a:t> </a:t>
            </a:r>
            <a:r>
              <a:rPr lang="en-US"/>
              <a:t>14,309 </a:t>
            </a:r>
            <a:endParaRPr/>
          </a:p>
          <a:p>
            <a:pPr indent="0" lvl="0" marL="0" rtl="0" algn="l">
              <a:spcBef>
                <a:spcPts val="0"/>
              </a:spcBef>
              <a:spcAft>
                <a:spcPts val="0"/>
              </a:spcAft>
              <a:buNone/>
            </a:pPr>
            <a:r>
              <a:rPr b="1" lang="en-US"/>
              <a:t>PitchingPost:</a:t>
            </a:r>
            <a:r>
              <a:rPr lang="en-US"/>
              <a:t>	 5109 										</a:t>
            </a:r>
            <a:r>
              <a:rPr b="1" lang="en-US"/>
              <a:t>PitchingPost:</a:t>
            </a:r>
            <a:r>
              <a:rPr lang="en-US"/>
              <a:t>	 </a:t>
            </a:r>
            <a:r>
              <a:rPr lang="en-US"/>
              <a:t>2958</a:t>
            </a:r>
            <a:endParaRPr/>
          </a:p>
          <a:p>
            <a:pPr indent="0" lvl="0" marL="0" rtl="0" algn="l">
              <a:spcBef>
                <a:spcPts val="0"/>
              </a:spcBef>
              <a:spcAft>
                <a:spcPts val="0"/>
              </a:spcAft>
              <a:buNone/>
            </a:pPr>
            <a:r>
              <a:rPr b="1" lang="en-US"/>
              <a:t>Master:	</a:t>
            </a:r>
            <a:r>
              <a:rPr lang="en-US"/>
              <a:t>18,846											</a:t>
            </a:r>
            <a:r>
              <a:rPr b="1" lang="en-US"/>
              <a:t>Master: </a:t>
            </a:r>
            <a:r>
              <a:rPr lang="en-US"/>
              <a:t>5,464</a:t>
            </a:r>
            <a:endParaRPr/>
          </a:p>
          <a:p>
            <a:pPr indent="0" lvl="0" marL="0" rtl="0" algn="l">
              <a:spcBef>
                <a:spcPts val="0"/>
              </a:spcBef>
              <a:spcAft>
                <a:spcPts val="0"/>
              </a:spcAft>
              <a:buNone/>
            </a:pPr>
            <a:r>
              <a:rPr b="1" lang="en-US"/>
              <a:t>Salaries:</a:t>
            </a:r>
            <a:r>
              <a:rPr lang="en-US"/>
              <a:t>	 </a:t>
            </a:r>
            <a:r>
              <a:rPr lang="en-US"/>
              <a:t>25,575											</a:t>
            </a:r>
            <a:r>
              <a:rPr b="1" lang="en-US"/>
              <a:t>Salaries:</a:t>
            </a:r>
            <a:r>
              <a:rPr lang="en-US"/>
              <a:t>	 </a:t>
            </a:r>
            <a:r>
              <a:rPr lang="en-US"/>
              <a:t>18,158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US"/>
              <a:t>Total:</a:t>
            </a:r>
            <a:r>
              <a:rPr lang="en-US"/>
              <a:t> 383,295											</a:t>
            </a:r>
            <a:r>
              <a:rPr b="1" lang="en-US"/>
              <a:t>Total: </a:t>
            </a:r>
            <a:r>
              <a:rPr lang="en-US"/>
              <a:t>127,209</a:t>
            </a:r>
            <a:endParaRPr/>
          </a:p>
        </p:txBody>
      </p:sp>
      <p:sp>
        <p:nvSpPr>
          <p:cNvPr id="157" name="Google Shape;157;p19"/>
          <p:cNvSpPr/>
          <p:nvPr/>
        </p:nvSpPr>
        <p:spPr>
          <a:xfrm>
            <a:off x="3366375" y="3634925"/>
            <a:ext cx="3438000" cy="6624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Combining </a:t>
            </a:r>
            <a:r>
              <a:rPr lang="en-US"/>
              <a:t>data frames</a:t>
            </a:r>
            <a:r>
              <a:rPr lang="en-US"/>
              <a:t> </a:t>
            </a:r>
            <a:endParaRPr/>
          </a:p>
        </p:txBody>
      </p:sp>
      <p:sp>
        <p:nvSpPr>
          <p:cNvPr id="163" name="Google Shape;163;p2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US"/>
              <a:t>In baseball a player can play for multiple teams in a single season. To get accurate seasonal data we needed to combine all of their data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Postseason data was also divided by series (level in playoffs). Hence we combined a players postseason observations into a single row.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t/>
            </a:r>
            <a:endParaRPr/>
          </a:p>
        </p:txBody>
      </p:sp>
      <p:pic>
        <p:nvPicPr>
          <p:cNvPr id="164" name="Google Shape;164;p20"/>
          <p:cNvPicPr preferRelativeResize="0"/>
          <p:nvPr/>
        </p:nvPicPr>
        <p:blipFill>
          <a:blip r:embed="rId3">
            <a:alphaModFix/>
          </a:blip>
          <a:stretch>
            <a:fillRect/>
          </a:stretch>
        </p:blipFill>
        <p:spPr>
          <a:xfrm>
            <a:off x="1241950" y="2623035"/>
            <a:ext cx="9708102" cy="6840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Joining Data Frames </a:t>
            </a:r>
            <a:endParaRPr/>
          </a:p>
        </p:txBody>
      </p:sp>
      <p:sp>
        <p:nvSpPr>
          <p:cNvPr id="170" name="Google Shape;170;p2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Since many of are variables were separated </a:t>
            </a:r>
            <a:r>
              <a:rPr lang="en-US"/>
              <a:t>into</a:t>
            </a:r>
            <a:r>
              <a:rPr lang="en-US"/>
              <a:t> different data frames we used joins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US"/>
              <a:t>For Player_WAR we used a full join to get every observation into the newly created data frame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US"/>
              <a:t>For AwardedSalaries we used a left join</a:t>
            </a:r>
            <a:endParaRPr/>
          </a:p>
          <a:p>
            <a:pPr indent="-342900" lvl="0" marL="457200" rtl="0" algn="l">
              <a:spcBef>
                <a:spcPts val="0"/>
              </a:spcBef>
              <a:spcAft>
                <a:spcPts val="0"/>
              </a:spcAft>
              <a:buSzPts val="1800"/>
              <a:buChar char="●"/>
            </a:pPr>
            <a:r>
              <a:rPr lang="en-US"/>
              <a:t>For Pitcher_Stats we used a left join </a:t>
            </a:r>
            <a:endParaRPr/>
          </a:p>
          <a:p>
            <a:pPr indent="-342900" lvl="0" marL="457200" rtl="0" algn="l">
              <a:spcBef>
                <a:spcPts val="0"/>
              </a:spcBef>
              <a:spcAft>
                <a:spcPts val="0"/>
              </a:spcAft>
              <a:buSzPts val="1800"/>
              <a:buChar char="●"/>
            </a:pPr>
            <a:r>
              <a:rPr lang="en-US"/>
              <a:t>We used a Join in at least 7 other cases</a:t>
            </a:r>
            <a:endParaRPr/>
          </a:p>
          <a:p>
            <a:pPr indent="0" lvl="0" marL="0" rtl="0" algn="l">
              <a:spcBef>
                <a:spcPts val="1200"/>
              </a:spcBef>
              <a:spcAft>
                <a:spcPts val="0"/>
              </a:spcAft>
              <a:buNone/>
            </a:pPr>
            <a:r>
              <a:t/>
            </a:r>
            <a:endParaRPr/>
          </a:p>
          <a:p>
            <a:pPr indent="0" lvl="0" marL="914400" rtl="0" algn="l">
              <a:spcBef>
                <a:spcPts val="1200"/>
              </a:spcBef>
              <a:spcAft>
                <a:spcPts val="200"/>
              </a:spcAft>
              <a:buNone/>
            </a:pPr>
            <a:r>
              <a:t/>
            </a:r>
            <a:endParaRPr/>
          </a:p>
        </p:txBody>
      </p:sp>
      <p:pic>
        <p:nvPicPr>
          <p:cNvPr id="171" name="Google Shape;171;p21"/>
          <p:cNvPicPr preferRelativeResize="0"/>
          <p:nvPr/>
        </p:nvPicPr>
        <p:blipFill>
          <a:blip r:embed="rId3">
            <a:alphaModFix/>
          </a:blip>
          <a:stretch>
            <a:fillRect/>
          </a:stretch>
        </p:blipFill>
        <p:spPr>
          <a:xfrm>
            <a:off x="1097275" y="2232284"/>
            <a:ext cx="6467475" cy="419100"/>
          </a:xfrm>
          <a:prstGeom prst="rect">
            <a:avLst/>
          </a:prstGeom>
          <a:noFill/>
          <a:ln>
            <a:noFill/>
          </a:ln>
        </p:spPr>
      </p:pic>
      <p:pic>
        <p:nvPicPr>
          <p:cNvPr id="172" name="Google Shape;172;p21"/>
          <p:cNvPicPr preferRelativeResize="0"/>
          <p:nvPr/>
        </p:nvPicPr>
        <p:blipFill>
          <a:blip r:embed="rId4">
            <a:alphaModFix/>
          </a:blip>
          <a:stretch>
            <a:fillRect/>
          </a:stretch>
        </p:blipFill>
        <p:spPr>
          <a:xfrm>
            <a:off x="1097275" y="3386759"/>
            <a:ext cx="7172325" cy="50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ctrTitle"/>
          </p:nvPr>
        </p:nvSpPr>
        <p:spPr>
          <a:xfrm>
            <a:off x="1097280" y="758952"/>
            <a:ext cx="10058400" cy="356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3"/>
          <p:cNvSpPr txBox="1"/>
          <p:nvPr>
            <p:ph type="title"/>
          </p:nvPr>
        </p:nvSpPr>
        <p:spPr>
          <a:xfrm>
            <a:off x="153000" y="4360525"/>
            <a:ext cx="11886000" cy="1631100"/>
          </a:xfrm>
          <a:prstGeom prst="rect">
            <a:avLst/>
          </a:prstGeom>
        </p:spPr>
        <p:txBody>
          <a:bodyPr anchorCtr="0" anchor="b" bIns="45700" lIns="91425" spcFirstLastPara="1" rIns="91425" wrap="square" tIns="45700">
            <a:normAutofit/>
          </a:bodyPr>
          <a:lstStyle/>
          <a:p>
            <a:pPr indent="0" lvl="0" marL="0" rtl="0" algn="l">
              <a:lnSpc>
                <a:spcPct val="90000"/>
              </a:lnSpc>
              <a:spcBef>
                <a:spcPts val="1200"/>
              </a:spcBef>
              <a:spcAft>
                <a:spcPts val="200"/>
              </a:spcAft>
              <a:buClr>
                <a:schemeClr val="dk1"/>
              </a:buClr>
              <a:buSzPts val="1100"/>
              <a:buFont typeface="Arial"/>
              <a:buNone/>
            </a:pPr>
            <a:r>
              <a:rPr lang="en-US" sz="3300">
                <a:solidFill>
                  <a:srgbClr val="FFFFFF"/>
                </a:solidFill>
              </a:rPr>
              <a:t>Can we predict the number of runs a player will score over a season?</a:t>
            </a:r>
            <a:endParaRPr sz="93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