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Nuni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2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b035da6c7d_7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b035da6c7d_7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035da6c7d_7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b035da6c7d_7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035da6c7d_7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035da6c7d_7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b035da6c7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b035da6c7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035da6c7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035da6c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035da6c7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035da6c7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035da6c7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035da6c7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035da6c7d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035da6c7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035da6c7d_3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b035da6c7d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035da6c7d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b035da6c7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b035da6c7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b035da6c7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97708" y="125750"/>
            <a:ext cx="8520600" cy="205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Games Network Database</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Presented by Zach Baccaro, Jesse Beach, Stryder R. Coleman, Emily Hampston, and Brandon Marcellette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2"/>
          <p:cNvPicPr preferRelativeResize="0"/>
          <p:nvPr/>
        </p:nvPicPr>
        <p:blipFill rotWithShape="1">
          <a:blip r:embed="rId3">
            <a:alphaModFix/>
          </a:blip>
          <a:srcRect t="1283"/>
          <a:stretch/>
        </p:blipFill>
        <p:spPr>
          <a:xfrm>
            <a:off x="717650" y="230750"/>
            <a:ext cx="3854350" cy="4682000"/>
          </a:xfrm>
          <a:prstGeom prst="rect">
            <a:avLst/>
          </a:prstGeom>
          <a:noFill/>
          <a:ln>
            <a:noFill/>
          </a:ln>
        </p:spPr>
      </p:pic>
      <p:pic>
        <p:nvPicPr>
          <p:cNvPr id="190" name="Google Shape;190;p22"/>
          <p:cNvPicPr preferRelativeResize="0"/>
          <p:nvPr/>
        </p:nvPicPr>
        <p:blipFill rotWithShape="1">
          <a:blip r:embed="rId4">
            <a:alphaModFix/>
          </a:blip>
          <a:srcRect t="1625" b="1615"/>
          <a:stretch/>
        </p:blipFill>
        <p:spPr>
          <a:xfrm>
            <a:off x="4635900" y="230750"/>
            <a:ext cx="3738725" cy="4682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3"/>
          <p:cNvPicPr preferRelativeResize="0"/>
          <p:nvPr/>
        </p:nvPicPr>
        <p:blipFill rotWithShape="1">
          <a:blip r:embed="rId3">
            <a:alphaModFix/>
          </a:blip>
          <a:srcRect t="1512" b="1522"/>
          <a:stretch/>
        </p:blipFill>
        <p:spPr>
          <a:xfrm>
            <a:off x="463675" y="225800"/>
            <a:ext cx="4108325" cy="4691900"/>
          </a:xfrm>
          <a:prstGeom prst="rect">
            <a:avLst/>
          </a:prstGeom>
          <a:noFill/>
          <a:ln>
            <a:noFill/>
          </a:ln>
        </p:spPr>
      </p:pic>
      <p:pic>
        <p:nvPicPr>
          <p:cNvPr id="196" name="Google Shape;196;p23"/>
          <p:cNvPicPr preferRelativeResize="0"/>
          <p:nvPr/>
        </p:nvPicPr>
        <p:blipFill rotWithShape="1">
          <a:blip r:embed="rId4">
            <a:alphaModFix/>
          </a:blip>
          <a:srcRect t="1512" b="1522"/>
          <a:stretch/>
        </p:blipFill>
        <p:spPr>
          <a:xfrm>
            <a:off x="4701675" y="225800"/>
            <a:ext cx="3721176" cy="4691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4"/>
          <p:cNvPicPr preferRelativeResize="0"/>
          <p:nvPr/>
        </p:nvPicPr>
        <p:blipFill>
          <a:blip r:embed="rId3">
            <a:alphaModFix/>
          </a:blip>
          <a:stretch>
            <a:fillRect/>
          </a:stretch>
        </p:blipFill>
        <p:spPr>
          <a:xfrm>
            <a:off x="227700" y="240225"/>
            <a:ext cx="4020326" cy="3956499"/>
          </a:xfrm>
          <a:prstGeom prst="rect">
            <a:avLst/>
          </a:prstGeom>
          <a:noFill/>
          <a:ln>
            <a:noFill/>
          </a:ln>
        </p:spPr>
      </p:pic>
      <p:pic>
        <p:nvPicPr>
          <p:cNvPr id="202" name="Google Shape;202;p24"/>
          <p:cNvPicPr preferRelativeResize="0"/>
          <p:nvPr/>
        </p:nvPicPr>
        <p:blipFill>
          <a:blip r:embed="rId4">
            <a:alphaModFix/>
          </a:blip>
          <a:stretch>
            <a:fillRect/>
          </a:stretch>
        </p:blipFill>
        <p:spPr>
          <a:xfrm>
            <a:off x="4172725" y="296975"/>
            <a:ext cx="4702175" cy="1268300"/>
          </a:xfrm>
          <a:prstGeom prst="rect">
            <a:avLst/>
          </a:prstGeom>
          <a:noFill/>
          <a:ln>
            <a:noFill/>
          </a:ln>
        </p:spPr>
      </p:pic>
      <p:pic>
        <p:nvPicPr>
          <p:cNvPr id="203" name="Google Shape;203;p24"/>
          <p:cNvPicPr preferRelativeResize="0"/>
          <p:nvPr/>
        </p:nvPicPr>
        <p:blipFill rotWithShape="1">
          <a:blip r:embed="rId5">
            <a:alphaModFix/>
          </a:blip>
          <a:srcRect r="2931"/>
          <a:stretch/>
        </p:blipFill>
        <p:spPr>
          <a:xfrm>
            <a:off x="4248025" y="1565275"/>
            <a:ext cx="4626875" cy="785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Statement of Objectives</a:t>
            </a:r>
            <a:endParaRPr/>
          </a:p>
        </p:txBody>
      </p:sp>
      <p:sp>
        <p:nvSpPr>
          <p:cNvPr id="135" name="Google Shape;135;p14"/>
          <p:cNvSpPr txBox="1">
            <a:spLocks noGrp="1"/>
          </p:cNvSpPr>
          <p:nvPr>
            <p:ph type="body" idx="1"/>
          </p:nvPr>
        </p:nvSpPr>
        <p:spPr>
          <a:xfrm>
            <a:off x="677425" y="1277925"/>
            <a:ext cx="7647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2000">
              <a:solidFill>
                <a:srgbClr val="000000"/>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r>
              <a:rPr lang="en" sz="2000">
                <a:solidFill>
                  <a:srgbClr val="000000"/>
                </a:solidFill>
                <a:latin typeface="Nunito"/>
                <a:ea typeface="Nunito"/>
                <a:cs typeface="Nunito"/>
                <a:sym typeface="Nunito"/>
              </a:rPr>
              <a:t>The project goal is to design a database for a game network; that can facilitate the functions needed for a large network.  The database should be able to host users, games, store listings, and achievements, as well as allowing for users to own games, add friends, and earn achievements. It should be able to display information about all entities within the database.</a:t>
            </a:r>
            <a:endParaRPr sz="2000">
              <a:solidFill>
                <a:srgbClr val="000000"/>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r>
              <a:rPr lang="en" sz="2400">
                <a:solidFill>
                  <a:schemeClr val="dk1"/>
                </a:solidFill>
              </a:rPr>
              <a:t>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Requirements </a:t>
            </a:r>
            <a:endParaRPr/>
          </a:p>
        </p:txBody>
      </p:sp>
      <p:sp>
        <p:nvSpPr>
          <p:cNvPr id="141" name="Google Shape;141;p15"/>
          <p:cNvSpPr txBox="1">
            <a:spLocks noGrp="1"/>
          </p:cNvSpPr>
          <p:nvPr>
            <p:ph type="body" idx="1"/>
          </p:nvPr>
        </p:nvSpPr>
        <p:spPr>
          <a:xfrm>
            <a:off x="819150" y="1551650"/>
            <a:ext cx="7505700" cy="31026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Nunito"/>
              <a:buAutoNum type="arabicPeriod"/>
            </a:pPr>
            <a:r>
              <a:rPr lang="en" sz="1400">
                <a:solidFill>
                  <a:srgbClr val="000000"/>
                </a:solidFill>
                <a:latin typeface="Nunito"/>
                <a:ea typeface="Nunito"/>
                <a:cs typeface="Nunito"/>
                <a:sym typeface="Nunito"/>
              </a:rPr>
              <a:t>The database must allow users to have profiles.</a:t>
            </a:r>
            <a:endParaRPr sz="1400">
              <a:solidFill>
                <a:srgbClr val="000000"/>
              </a:solidFill>
              <a:latin typeface="Nunito"/>
              <a:ea typeface="Nunito"/>
              <a:cs typeface="Nunito"/>
              <a:sym typeface="Nunito"/>
            </a:endParaRPr>
          </a:p>
          <a:p>
            <a:pPr marL="457200" lvl="0" indent="-317500" algn="l" rtl="0">
              <a:spcBef>
                <a:spcPts val="0"/>
              </a:spcBef>
              <a:spcAft>
                <a:spcPts val="0"/>
              </a:spcAft>
              <a:buClr>
                <a:srgbClr val="000000"/>
              </a:buClr>
              <a:buSzPts val="1400"/>
              <a:buFont typeface="Nunito"/>
              <a:buAutoNum type="arabicPeriod"/>
            </a:pPr>
            <a:r>
              <a:rPr lang="en" sz="1400">
                <a:solidFill>
                  <a:srgbClr val="000000"/>
                </a:solidFill>
                <a:latin typeface="Nunito"/>
                <a:ea typeface="Nunito"/>
                <a:cs typeface="Nunito"/>
                <a:sym typeface="Nunito"/>
              </a:rPr>
              <a:t>The database must make a distinction between users and developers.</a:t>
            </a:r>
            <a:endParaRPr sz="1400">
              <a:solidFill>
                <a:srgbClr val="000000"/>
              </a:solidFill>
              <a:latin typeface="Nunito"/>
              <a:ea typeface="Nunito"/>
              <a:cs typeface="Nunito"/>
              <a:sym typeface="Nunito"/>
            </a:endParaRPr>
          </a:p>
          <a:p>
            <a:pPr marL="457200" lvl="0" indent="-317500" algn="l" rtl="0">
              <a:spcBef>
                <a:spcPts val="0"/>
              </a:spcBef>
              <a:spcAft>
                <a:spcPts val="0"/>
              </a:spcAft>
              <a:buClr>
                <a:srgbClr val="000000"/>
              </a:buClr>
              <a:buSzPts val="1400"/>
              <a:buFont typeface="Nunito"/>
              <a:buAutoNum type="arabicPeriod"/>
            </a:pPr>
            <a:r>
              <a:rPr lang="en" sz="1400">
                <a:solidFill>
                  <a:srgbClr val="000000"/>
                </a:solidFill>
                <a:latin typeface="Nunito"/>
                <a:ea typeface="Nunito"/>
                <a:cs typeface="Nunito"/>
                <a:sym typeface="Nunito"/>
              </a:rPr>
              <a:t>The database must provide functions that allow users to send messages to each other.</a:t>
            </a:r>
            <a:endParaRPr sz="1400">
              <a:solidFill>
                <a:srgbClr val="000000"/>
              </a:solidFill>
              <a:latin typeface="Nunito"/>
              <a:ea typeface="Nunito"/>
              <a:cs typeface="Nunito"/>
              <a:sym typeface="Nunito"/>
            </a:endParaRPr>
          </a:p>
          <a:p>
            <a:pPr marL="457200" lvl="0" indent="-317500" algn="l" rtl="0">
              <a:spcBef>
                <a:spcPts val="0"/>
              </a:spcBef>
              <a:spcAft>
                <a:spcPts val="0"/>
              </a:spcAft>
              <a:buClr>
                <a:srgbClr val="000000"/>
              </a:buClr>
              <a:buSzPts val="1400"/>
              <a:buFont typeface="Nunito"/>
              <a:buAutoNum type="arabicPeriod"/>
            </a:pPr>
            <a:r>
              <a:rPr lang="en" sz="1400">
                <a:solidFill>
                  <a:srgbClr val="000000"/>
                </a:solidFill>
                <a:latin typeface="Nunito"/>
                <a:ea typeface="Nunito"/>
                <a:cs typeface="Nunito"/>
                <a:sym typeface="Nunito"/>
              </a:rPr>
              <a:t>The database must provide functions that allow users to earn achievements.</a:t>
            </a:r>
            <a:endParaRPr sz="1400">
              <a:solidFill>
                <a:srgbClr val="000000"/>
              </a:solidFill>
              <a:latin typeface="Nunito"/>
              <a:ea typeface="Nunito"/>
              <a:cs typeface="Nunito"/>
              <a:sym typeface="Nunito"/>
            </a:endParaRPr>
          </a:p>
          <a:p>
            <a:pPr marL="457200" lvl="0" indent="-317500" algn="l" rtl="0">
              <a:spcBef>
                <a:spcPts val="0"/>
              </a:spcBef>
              <a:spcAft>
                <a:spcPts val="0"/>
              </a:spcAft>
              <a:buClr>
                <a:srgbClr val="000000"/>
              </a:buClr>
              <a:buSzPts val="1400"/>
              <a:buFont typeface="Nunito"/>
              <a:buAutoNum type="arabicPeriod"/>
            </a:pPr>
            <a:r>
              <a:rPr lang="en" sz="1400">
                <a:solidFill>
                  <a:srgbClr val="000000"/>
                </a:solidFill>
                <a:latin typeface="Nunito"/>
                <a:ea typeface="Nunito"/>
                <a:cs typeface="Nunito"/>
                <a:sym typeface="Nunito"/>
              </a:rPr>
              <a:t>The database must provide functions that allow users to friend other users. </a:t>
            </a:r>
            <a:endParaRPr sz="1400">
              <a:solidFill>
                <a:srgbClr val="000000"/>
              </a:solidFill>
              <a:latin typeface="Nunito"/>
              <a:ea typeface="Nunito"/>
              <a:cs typeface="Nunito"/>
              <a:sym typeface="Nunito"/>
            </a:endParaRPr>
          </a:p>
          <a:p>
            <a:pPr marL="457200" lvl="0" indent="-317500" algn="l" rtl="0">
              <a:spcBef>
                <a:spcPts val="0"/>
              </a:spcBef>
              <a:spcAft>
                <a:spcPts val="0"/>
              </a:spcAft>
              <a:buClr>
                <a:srgbClr val="000000"/>
              </a:buClr>
              <a:buSzPts val="1400"/>
              <a:buFont typeface="Nunito"/>
              <a:buAutoNum type="arabicPeriod"/>
            </a:pPr>
            <a:r>
              <a:rPr lang="en" sz="1400">
                <a:solidFill>
                  <a:srgbClr val="000000"/>
                </a:solidFill>
                <a:latin typeface="Nunito"/>
                <a:ea typeface="Nunito"/>
                <a:cs typeface="Nunito"/>
                <a:sym typeface="Nunito"/>
              </a:rPr>
              <a:t>The database must allow users to own games.</a:t>
            </a:r>
            <a:endParaRPr sz="1400">
              <a:solidFill>
                <a:srgbClr val="000000"/>
              </a:solidFill>
              <a:latin typeface="Nunito"/>
              <a:ea typeface="Nunito"/>
              <a:cs typeface="Nunito"/>
              <a:sym typeface="Nunito"/>
            </a:endParaRPr>
          </a:p>
          <a:p>
            <a:pPr marL="457200" lvl="0" indent="-317500" algn="l" rtl="0">
              <a:spcBef>
                <a:spcPts val="0"/>
              </a:spcBef>
              <a:spcAft>
                <a:spcPts val="0"/>
              </a:spcAft>
              <a:buClr>
                <a:srgbClr val="000000"/>
              </a:buClr>
              <a:buSzPts val="1400"/>
              <a:buFont typeface="Nunito"/>
              <a:buAutoNum type="arabicPeriod"/>
            </a:pPr>
            <a:r>
              <a:rPr lang="en" sz="1400">
                <a:solidFill>
                  <a:srgbClr val="000000"/>
                </a:solidFill>
                <a:latin typeface="Nunito"/>
                <a:ea typeface="Nunito"/>
                <a:cs typeface="Nunito"/>
                <a:sym typeface="Nunito"/>
              </a:rPr>
              <a:t>The database must not allow users under 18 to own M rated games.</a:t>
            </a:r>
            <a:endParaRPr sz="1400">
              <a:solidFill>
                <a:srgbClr val="000000"/>
              </a:solidFill>
              <a:latin typeface="Nunito"/>
              <a:ea typeface="Nunito"/>
              <a:cs typeface="Nunito"/>
              <a:sym typeface="Nunito"/>
            </a:endParaRPr>
          </a:p>
          <a:p>
            <a:pPr marL="457200" lvl="0" indent="-317500" algn="l" rtl="0">
              <a:spcBef>
                <a:spcPts val="0"/>
              </a:spcBef>
              <a:spcAft>
                <a:spcPts val="0"/>
              </a:spcAft>
              <a:buClr>
                <a:srgbClr val="000000"/>
              </a:buClr>
              <a:buSzPts val="1400"/>
              <a:buFont typeface="Nunito"/>
              <a:buAutoNum type="arabicPeriod"/>
            </a:pPr>
            <a:r>
              <a:rPr lang="en" sz="1400">
                <a:solidFill>
                  <a:srgbClr val="000000"/>
                </a:solidFill>
                <a:latin typeface="Nunito"/>
                <a:ea typeface="Nunito"/>
                <a:cs typeface="Nunito"/>
                <a:sym typeface="Nunito"/>
              </a:rPr>
              <a:t>The database must contain records of games owned by users in their game library.</a:t>
            </a:r>
            <a:endParaRPr sz="1400">
              <a:solidFill>
                <a:srgbClr val="000000"/>
              </a:solidFill>
              <a:latin typeface="Nunito"/>
              <a:ea typeface="Nunito"/>
              <a:cs typeface="Nunito"/>
              <a:sym typeface="Nunito"/>
            </a:endParaRPr>
          </a:p>
          <a:p>
            <a:pPr marL="457200" lvl="0" indent="-317500" algn="l" rtl="0">
              <a:spcBef>
                <a:spcPts val="0"/>
              </a:spcBef>
              <a:spcAft>
                <a:spcPts val="0"/>
              </a:spcAft>
              <a:buClr>
                <a:srgbClr val="000000"/>
              </a:buClr>
              <a:buSzPts val="1400"/>
              <a:buFont typeface="Nunito"/>
              <a:buAutoNum type="arabicPeriod"/>
            </a:pPr>
            <a:r>
              <a:rPr lang="en" sz="1400">
                <a:solidFill>
                  <a:srgbClr val="000000"/>
                </a:solidFill>
                <a:latin typeface="Nunito"/>
                <a:ea typeface="Nunito"/>
                <a:cs typeface="Nunito"/>
                <a:sym typeface="Nunito"/>
              </a:rPr>
              <a:t>The database must support a store that has games listed to it.</a:t>
            </a:r>
            <a:endParaRPr sz="1400">
              <a:solidFill>
                <a:srgbClr val="000000"/>
              </a:solidFill>
              <a:latin typeface="Nunito"/>
              <a:ea typeface="Nunito"/>
              <a:cs typeface="Nunito"/>
              <a:sym typeface="Nunito"/>
            </a:endParaRPr>
          </a:p>
          <a:p>
            <a:pPr marL="457200" lvl="0" indent="-317500" algn="l" rtl="0">
              <a:spcBef>
                <a:spcPts val="0"/>
              </a:spcBef>
              <a:spcAft>
                <a:spcPts val="0"/>
              </a:spcAft>
              <a:buClr>
                <a:srgbClr val="000000"/>
              </a:buClr>
              <a:buSzPts val="1400"/>
              <a:buFont typeface="Nunito"/>
              <a:buAutoNum type="arabicPeriod"/>
            </a:pPr>
            <a:r>
              <a:rPr lang="en" sz="1400">
                <a:solidFill>
                  <a:srgbClr val="000000"/>
                </a:solidFill>
                <a:latin typeface="Nunito"/>
                <a:ea typeface="Nunito"/>
                <a:cs typeface="Nunito"/>
                <a:sym typeface="Nunito"/>
              </a:rPr>
              <a:t>The database must allow games to exist, but are not listed to the store.</a:t>
            </a:r>
            <a:endParaRPr sz="1400">
              <a:solidFill>
                <a:srgbClr val="000000"/>
              </a:solidFill>
              <a:latin typeface="Nunito"/>
              <a:ea typeface="Nunito"/>
              <a:cs typeface="Nunito"/>
              <a:sym typeface="Nunito"/>
            </a:endParaRPr>
          </a:p>
          <a:p>
            <a:pPr marL="457200" lvl="0" indent="-317500" algn="l" rtl="0">
              <a:spcBef>
                <a:spcPts val="0"/>
              </a:spcBef>
              <a:spcAft>
                <a:spcPts val="0"/>
              </a:spcAft>
              <a:buClr>
                <a:srgbClr val="000000"/>
              </a:buClr>
              <a:buSzPts val="1400"/>
              <a:buFont typeface="Nunito"/>
              <a:buAutoNum type="arabicPeriod"/>
            </a:pPr>
            <a:r>
              <a:rPr lang="en" sz="1400">
                <a:solidFill>
                  <a:srgbClr val="000000"/>
                </a:solidFill>
                <a:latin typeface="Nunito"/>
                <a:ea typeface="Nunito"/>
                <a:cs typeface="Nunito"/>
                <a:sym typeface="Nunito"/>
              </a:rPr>
              <a:t>The database must allow users to own games.</a:t>
            </a:r>
            <a:endParaRPr sz="1400">
              <a:solidFill>
                <a:srgbClr val="000000"/>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16"/>
          <p:cNvPicPr preferRelativeResize="0"/>
          <p:nvPr/>
        </p:nvPicPr>
        <p:blipFill rotWithShape="1">
          <a:blip r:embed="rId3">
            <a:alphaModFix/>
          </a:blip>
          <a:srcRect b="5606"/>
          <a:stretch/>
        </p:blipFill>
        <p:spPr>
          <a:xfrm>
            <a:off x="481325" y="235325"/>
            <a:ext cx="8432251" cy="4694900"/>
          </a:xfrm>
          <a:prstGeom prst="rect">
            <a:avLst/>
          </a:prstGeom>
          <a:noFill/>
          <a:ln>
            <a:noFill/>
          </a:ln>
        </p:spPr>
      </p:pic>
      <p:sp>
        <p:nvSpPr>
          <p:cNvPr id="147" name="Google Shape;147;p16"/>
          <p:cNvSpPr txBox="1">
            <a:spLocks noGrp="1"/>
          </p:cNvSpPr>
          <p:nvPr>
            <p:ph type="title"/>
          </p:nvPr>
        </p:nvSpPr>
        <p:spPr>
          <a:xfrm>
            <a:off x="136050" y="81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ER Diagram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211325" y="1739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SQL Schema</a:t>
            </a:r>
            <a:endParaRPr/>
          </a:p>
        </p:txBody>
      </p:sp>
      <p:sp>
        <p:nvSpPr>
          <p:cNvPr id="153" name="Google Shape;153;p17"/>
          <p:cNvSpPr txBox="1">
            <a:spLocks noGrp="1"/>
          </p:cNvSpPr>
          <p:nvPr>
            <p:ph type="body" idx="1"/>
          </p:nvPr>
        </p:nvSpPr>
        <p:spPr>
          <a:xfrm>
            <a:off x="311700" y="623225"/>
            <a:ext cx="4728600" cy="403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Nunito"/>
                <a:ea typeface="Nunito"/>
                <a:cs typeface="Nunito"/>
                <a:sym typeface="Nunito"/>
              </a:rPr>
              <a:t>CREATE TABLE Users( </a:t>
            </a:r>
            <a:endParaRPr sz="1200">
              <a:solidFill>
                <a:srgbClr val="000000"/>
              </a:solidFill>
              <a:latin typeface="Nunito"/>
              <a:ea typeface="Nunito"/>
              <a:cs typeface="Nunito"/>
              <a:sym typeface="Nunito"/>
            </a:endParaRPr>
          </a:p>
          <a:p>
            <a:pPr marL="0" lvl="0" indent="0" algn="l" rtl="0">
              <a:spcBef>
                <a:spcPts val="0"/>
              </a:spcBef>
              <a:spcAft>
                <a:spcPts val="0"/>
              </a:spcAft>
              <a:buNone/>
            </a:pPr>
            <a:r>
              <a:rPr lang="en" sz="1200">
                <a:solidFill>
                  <a:srgbClr val="000000"/>
                </a:solidFill>
                <a:latin typeface="Nunito"/>
                <a:ea typeface="Nunito"/>
                <a:cs typeface="Nunito"/>
                <a:sym typeface="Nunito"/>
              </a:rPr>
              <a:t>     userid CHAR(60), </a:t>
            </a:r>
            <a:br>
              <a:rPr lang="en" sz="1200">
                <a:solidFill>
                  <a:srgbClr val="000000"/>
                </a:solidFill>
                <a:latin typeface="Nunito"/>
                <a:ea typeface="Nunito"/>
                <a:cs typeface="Nunito"/>
                <a:sym typeface="Nunito"/>
              </a:rPr>
            </a:br>
            <a:r>
              <a:rPr lang="en" sz="1200">
                <a:solidFill>
                  <a:srgbClr val="000000"/>
                </a:solidFill>
                <a:latin typeface="Nunito"/>
                <a:ea typeface="Nunito"/>
                <a:cs typeface="Nunito"/>
                <a:sym typeface="Nunito"/>
              </a:rPr>
              <a:t>     password CHAR(50), </a:t>
            </a:r>
            <a:endParaRPr sz="1200">
              <a:solidFill>
                <a:srgbClr val="000000"/>
              </a:solidFill>
              <a:latin typeface="Nunito"/>
              <a:ea typeface="Nunito"/>
              <a:cs typeface="Nunito"/>
              <a:sym typeface="Nunito"/>
            </a:endParaRPr>
          </a:p>
          <a:p>
            <a:pPr marL="0" lvl="0" indent="0" algn="l" rtl="0">
              <a:spcBef>
                <a:spcPts val="0"/>
              </a:spcBef>
              <a:spcAft>
                <a:spcPts val="0"/>
              </a:spcAft>
              <a:buNone/>
            </a:pPr>
            <a:r>
              <a:rPr lang="en" sz="1200">
                <a:solidFill>
                  <a:srgbClr val="000000"/>
                </a:solidFill>
                <a:latin typeface="Nunito"/>
                <a:ea typeface="Nunito"/>
                <a:cs typeface="Nunito"/>
                <a:sym typeface="Nunito"/>
              </a:rPr>
              <a:t>     dateCreated date default getDate() check(dateCreated &lt; getDate()), </a:t>
            </a:r>
            <a:endParaRPr sz="1200">
              <a:solidFill>
                <a:srgbClr val="000000"/>
              </a:solidFill>
              <a:latin typeface="Nunito"/>
              <a:ea typeface="Nunito"/>
              <a:cs typeface="Nunito"/>
              <a:sym typeface="Nunito"/>
            </a:endParaRPr>
          </a:p>
          <a:p>
            <a:pPr marL="0" lvl="0" indent="0" algn="l" rtl="0">
              <a:spcBef>
                <a:spcPts val="0"/>
              </a:spcBef>
              <a:spcAft>
                <a:spcPts val="0"/>
              </a:spcAft>
              <a:buNone/>
            </a:pPr>
            <a:r>
              <a:rPr lang="en" sz="1200">
                <a:solidFill>
                  <a:srgbClr val="000000"/>
                </a:solidFill>
                <a:latin typeface="Nunito"/>
                <a:ea typeface="Nunito"/>
                <a:cs typeface="Nunito"/>
                <a:sym typeface="Nunito"/>
              </a:rPr>
              <a:t>     sex CHAR(1) check (sex in('M','F', 'O')), </a:t>
            </a:r>
            <a:endParaRPr sz="1200">
              <a:solidFill>
                <a:srgbClr val="000000"/>
              </a:solidFill>
              <a:latin typeface="Nunito"/>
              <a:ea typeface="Nunito"/>
              <a:cs typeface="Nunito"/>
              <a:sym typeface="Nunito"/>
            </a:endParaRPr>
          </a:p>
          <a:p>
            <a:pPr marL="0" lvl="0" indent="0" algn="l" rtl="0">
              <a:spcBef>
                <a:spcPts val="0"/>
              </a:spcBef>
              <a:spcAft>
                <a:spcPts val="0"/>
              </a:spcAft>
              <a:buNone/>
            </a:pPr>
            <a:r>
              <a:rPr lang="en" sz="1200">
                <a:solidFill>
                  <a:srgbClr val="000000"/>
                </a:solidFill>
                <a:latin typeface="Nunito"/>
                <a:ea typeface="Nunito"/>
                <a:cs typeface="Nunito"/>
                <a:sym typeface="Nunito"/>
              </a:rPr>
              <a:t>     dateOfBirth DATE check(dateOfBirth &lt; getDate()), </a:t>
            </a:r>
            <a:endParaRPr sz="1200">
              <a:solidFill>
                <a:srgbClr val="000000"/>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     PRIMARY KEY(userid));</a:t>
            </a:r>
            <a:endParaRPr sz="1200">
              <a:solidFill>
                <a:srgbClr val="000000"/>
              </a:solidFill>
              <a:latin typeface="Nunito"/>
              <a:ea typeface="Nunito"/>
              <a:cs typeface="Nunito"/>
              <a:sym typeface="Nunito"/>
            </a:endParaRPr>
          </a:p>
          <a:p>
            <a:pPr marL="0" lvl="0" indent="457200" algn="l" rtl="0">
              <a:spcBef>
                <a:spcPts val="0"/>
              </a:spcBef>
              <a:spcAft>
                <a:spcPts val="0"/>
              </a:spcAft>
              <a:buClr>
                <a:schemeClr val="dk1"/>
              </a:buClr>
              <a:buSzPts val="1100"/>
              <a:buFont typeface="Arial"/>
              <a:buNone/>
            </a:pPr>
            <a:endParaRPr sz="1200">
              <a:solidFill>
                <a:srgbClr val="000000"/>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CREATE TABLE Developer(</a:t>
            </a:r>
            <a:endParaRPr sz="1200">
              <a:solidFill>
                <a:srgbClr val="000000"/>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     studioName CHAR(60),</a:t>
            </a:r>
            <a:endParaRPr sz="1200">
              <a:solidFill>
                <a:srgbClr val="000000"/>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     PRIMARY KEY (studioName))</a:t>
            </a:r>
            <a:endParaRPr sz="1200">
              <a:solidFill>
                <a:srgbClr val="000000"/>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endParaRPr sz="1200">
              <a:solidFill>
                <a:srgbClr val="000000"/>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CREATE TABLE Game(</a:t>
            </a:r>
            <a:endParaRPr sz="1200">
              <a:solidFill>
                <a:srgbClr val="000000"/>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     listingid INTEGER,</a:t>
            </a:r>
            <a:endParaRPr sz="1200">
              <a:solidFill>
                <a:srgbClr val="000000"/>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     title CHAR(100),</a:t>
            </a:r>
            <a:endParaRPr sz="1200">
              <a:solidFill>
                <a:srgbClr val="000000"/>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     description CHAR(255),</a:t>
            </a:r>
            <a:endParaRPr sz="1200">
              <a:solidFill>
                <a:srgbClr val="000000"/>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     size DOUBLE,</a:t>
            </a:r>
            <a:endParaRPr sz="1200">
              <a:solidFill>
                <a:srgbClr val="000000"/>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     rating CHAR(1) check(rating in('E', 'T', 'M')),</a:t>
            </a:r>
            <a:endParaRPr sz="1200">
              <a:solidFill>
                <a:srgbClr val="000000"/>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     PRIMARY KEY(listingid))</a:t>
            </a:r>
            <a:endParaRPr sz="1200">
              <a:solidFill>
                <a:srgbClr val="000000"/>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1600"/>
              </a:spcAft>
              <a:buNone/>
            </a:pPr>
            <a:endParaRPr/>
          </a:p>
        </p:txBody>
      </p:sp>
      <p:sp>
        <p:nvSpPr>
          <p:cNvPr id="154" name="Google Shape;154;p17"/>
          <p:cNvSpPr txBox="1"/>
          <p:nvPr/>
        </p:nvSpPr>
        <p:spPr>
          <a:xfrm>
            <a:off x="4572000" y="613500"/>
            <a:ext cx="4260300" cy="391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CREATE TABLE Store(</a:t>
            </a: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    listingid INTEGER,</a:t>
            </a: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    genre CHAR(20) check(genre in('Action', 'Sports', 'Strategy', 'RPG', 'Adventure')),</a:t>
            </a: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    releaseDate DATE,</a:t>
            </a: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    PRIMARY KEY(listingid),</a:t>
            </a: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    FOREIGN KEY(listingid) REFERENCES Game(listingid)</a:t>
            </a: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    ON DELETE RESTRICT)</a:t>
            </a: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 </a:t>
            </a: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CREATE TABLE Message(</a:t>
            </a: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    mId INTEGER,</a:t>
            </a: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    userid CHAR(60),</a:t>
            </a: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    recipient CHAR(60),</a:t>
            </a: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    text CHAR(255),</a:t>
            </a: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    PRIMARY KEY (mId),</a:t>
            </a: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    FOREIGN KEY(userid) REFERENCES User(userid),</a:t>
            </a: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    FOREIGN KEY(recipient) REFERENCES User(userid))</a:t>
            </a: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sz="1100">
                <a:latin typeface="Nunito"/>
                <a:ea typeface="Nunito"/>
                <a:cs typeface="Nunito"/>
                <a:sym typeface="Nunito"/>
              </a:rPr>
              <a:t>    </a:t>
            </a:r>
            <a:endParaRPr sz="11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189575" y="150550"/>
            <a:ext cx="8520600" cy="45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SQL Schema</a:t>
            </a:r>
            <a:endParaRPr/>
          </a:p>
        </p:txBody>
      </p:sp>
      <p:sp>
        <p:nvSpPr>
          <p:cNvPr id="160" name="Google Shape;160;p18"/>
          <p:cNvSpPr txBox="1">
            <a:spLocks noGrp="1"/>
          </p:cNvSpPr>
          <p:nvPr>
            <p:ph type="body" idx="1"/>
          </p:nvPr>
        </p:nvSpPr>
        <p:spPr>
          <a:xfrm>
            <a:off x="189575" y="610600"/>
            <a:ext cx="4557600" cy="42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CREATE TABLE Achievement(</a:t>
            </a:r>
            <a:endParaRPr sz="1200">
              <a:solidFill>
                <a:srgbClr val="000000"/>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    achID INTEGER, </a:t>
            </a:r>
            <a:endParaRPr sz="1200">
              <a:solidFill>
                <a:srgbClr val="000000"/>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    title CHAR(100), </a:t>
            </a:r>
            <a:endParaRPr sz="1200">
              <a:solidFill>
                <a:srgbClr val="000000"/>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    type CHAR check(type IN(‘Bronze’, ‘Silver’, ‘Gold’)),</a:t>
            </a:r>
            <a:endParaRPr sz="1200">
              <a:solidFill>
                <a:srgbClr val="000000"/>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    PRIMARY KEY(achID))</a:t>
            </a:r>
            <a:endParaRPr sz="1200">
              <a:solidFill>
                <a:srgbClr val="000000"/>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endParaRPr sz="1200">
              <a:solidFill>
                <a:srgbClr val="000000"/>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CREATE TABLE Has(</a:t>
            </a:r>
            <a:endParaRPr sz="1200">
              <a:solidFill>
                <a:srgbClr val="000000"/>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    achID INTEGER,</a:t>
            </a:r>
            <a:endParaRPr sz="1200">
              <a:solidFill>
                <a:srgbClr val="000000"/>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    listingid INTEGER,</a:t>
            </a:r>
            <a:endParaRPr sz="1200">
              <a:solidFill>
                <a:srgbClr val="000000"/>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    PRIMARY KEY(achID, listingid),</a:t>
            </a:r>
            <a:endParaRPr sz="1200">
              <a:solidFill>
                <a:srgbClr val="000000"/>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    FOREIGN KEY(achID) REFERENCES Achievement(achID),</a:t>
            </a:r>
            <a:endParaRPr sz="1200">
              <a:solidFill>
                <a:srgbClr val="000000"/>
              </a:solidFill>
              <a:latin typeface="Nunito"/>
              <a:ea typeface="Nunito"/>
              <a:cs typeface="Nunito"/>
              <a:sym typeface="Nunito"/>
            </a:endParaRPr>
          </a:p>
          <a:p>
            <a:pPr marL="0" lvl="0" indent="0" algn="l" rtl="0">
              <a:spcBef>
                <a:spcPts val="0"/>
              </a:spcBef>
              <a:spcAft>
                <a:spcPts val="0"/>
              </a:spcAft>
              <a:buNone/>
            </a:pPr>
            <a:r>
              <a:rPr lang="en" sz="1200">
                <a:solidFill>
                  <a:srgbClr val="000000"/>
                </a:solidFill>
                <a:latin typeface="Nunito"/>
                <a:ea typeface="Nunito"/>
                <a:cs typeface="Nunito"/>
                <a:sym typeface="Nunito"/>
              </a:rPr>
              <a:t>    FOREIGN KEY(listingid) REFERENCES Game(listingid))</a:t>
            </a:r>
            <a:endParaRPr sz="1200">
              <a:solidFill>
                <a:srgbClr val="000000"/>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endParaRPr sz="1200">
              <a:solidFill>
                <a:srgbClr val="000000"/>
              </a:solidFill>
              <a:latin typeface="Nunito"/>
              <a:ea typeface="Nunito"/>
              <a:cs typeface="Nunito"/>
              <a:sym typeface="Nunito"/>
            </a:endParaRPr>
          </a:p>
          <a:p>
            <a:pPr marL="0" lvl="0" indent="0" algn="l" rtl="0">
              <a:spcBef>
                <a:spcPts val="0"/>
              </a:spcBef>
              <a:spcAft>
                <a:spcPts val="0"/>
              </a:spcAft>
              <a:buNone/>
            </a:pPr>
            <a:r>
              <a:rPr lang="en" sz="1200">
                <a:solidFill>
                  <a:srgbClr val="000000"/>
                </a:solidFill>
                <a:latin typeface="Nunito"/>
                <a:ea typeface="Nunito"/>
                <a:cs typeface="Nunito"/>
                <a:sym typeface="Nunito"/>
              </a:rPr>
              <a:t>CREATE TABLE Owns(</a:t>
            </a:r>
            <a:endParaRPr sz="1200">
              <a:solidFill>
                <a:srgbClr val="000000"/>
              </a:solidFill>
              <a:latin typeface="Nunito"/>
              <a:ea typeface="Nunito"/>
              <a:cs typeface="Nunito"/>
              <a:sym typeface="Nunito"/>
            </a:endParaRPr>
          </a:p>
          <a:p>
            <a:pPr marL="0" lvl="0" indent="0" algn="l" rtl="0">
              <a:spcBef>
                <a:spcPts val="0"/>
              </a:spcBef>
              <a:spcAft>
                <a:spcPts val="0"/>
              </a:spcAft>
              <a:buNone/>
            </a:pPr>
            <a:r>
              <a:rPr lang="en" sz="1200">
                <a:solidFill>
                  <a:srgbClr val="000000"/>
                </a:solidFill>
                <a:latin typeface="Nunito"/>
                <a:ea typeface="Nunito"/>
                <a:cs typeface="Nunito"/>
                <a:sym typeface="Nunito"/>
              </a:rPr>
              <a:t>    userid CHAR(60), </a:t>
            </a:r>
            <a:endParaRPr sz="1200">
              <a:solidFill>
                <a:srgbClr val="000000"/>
              </a:solidFill>
              <a:latin typeface="Nunito"/>
              <a:ea typeface="Nunito"/>
              <a:cs typeface="Nunito"/>
              <a:sym typeface="Nunito"/>
            </a:endParaRPr>
          </a:p>
          <a:p>
            <a:pPr marL="0" lvl="0" indent="0" algn="l" rtl="0">
              <a:spcBef>
                <a:spcPts val="0"/>
              </a:spcBef>
              <a:spcAft>
                <a:spcPts val="0"/>
              </a:spcAft>
              <a:buNone/>
            </a:pPr>
            <a:r>
              <a:rPr lang="en" sz="1200">
                <a:solidFill>
                  <a:srgbClr val="000000"/>
                </a:solidFill>
                <a:latin typeface="Nunito"/>
                <a:ea typeface="Nunito"/>
                <a:cs typeface="Nunito"/>
                <a:sym typeface="Nunito"/>
              </a:rPr>
              <a:t>    listingid INTEGER,</a:t>
            </a:r>
            <a:endParaRPr sz="1200">
              <a:solidFill>
                <a:srgbClr val="000000"/>
              </a:solidFill>
              <a:latin typeface="Nunito"/>
              <a:ea typeface="Nunito"/>
              <a:cs typeface="Nunito"/>
              <a:sym typeface="Nunito"/>
            </a:endParaRPr>
          </a:p>
          <a:p>
            <a:pPr marL="0" lvl="0" indent="0" algn="l" rtl="0">
              <a:spcBef>
                <a:spcPts val="0"/>
              </a:spcBef>
              <a:spcAft>
                <a:spcPts val="0"/>
              </a:spcAft>
              <a:buNone/>
            </a:pPr>
            <a:r>
              <a:rPr lang="en" sz="1200">
                <a:solidFill>
                  <a:srgbClr val="000000"/>
                </a:solidFill>
                <a:latin typeface="Nunito"/>
                <a:ea typeface="Nunito"/>
                <a:cs typeface="Nunito"/>
                <a:sym typeface="Nunito"/>
              </a:rPr>
              <a:t>    PRIMARY KEY(userid, listingid),</a:t>
            </a:r>
            <a:endParaRPr sz="1200">
              <a:solidFill>
                <a:srgbClr val="000000"/>
              </a:solidFill>
              <a:latin typeface="Nunito"/>
              <a:ea typeface="Nunito"/>
              <a:cs typeface="Nunito"/>
              <a:sym typeface="Nunito"/>
            </a:endParaRPr>
          </a:p>
          <a:p>
            <a:pPr marL="0" lvl="0" indent="0" algn="l" rtl="0">
              <a:spcBef>
                <a:spcPts val="0"/>
              </a:spcBef>
              <a:spcAft>
                <a:spcPts val="0"/>
              </a:spcAft>
              <a:buNone/>
            </a:pPr>
            <a:r>
              <a:rPr lang="en" sz="1200">
                <a:solidFill>
                  <a:srgbClr val="000000"/>
                </a:solidFill>
                <a:latin typeface="Nunito"/>
                <a:ea typeface="Nunito"/>
                <a:cs typeface="Nunito"/>
                <a:sym typeface="Nunito"/>
              </a:rPr>
              <a:t>    FOREIGN KEY (userid) REFERENCES User(userid),</a:t>
            </a:r>
            <a:endParaRPr sz="1200">
              <a:solidFill>
                <a:srgbClr val="000000"/>
              </a:solidFill>
              <a:latin typeface="Nunito"/>
              <a:ea typeface="Nunito"/>
              <a:cs typeface="Nunito"/>
              <a:sym typeface="Nunito"/>
            </a:endParaRPr>
          </a:p>
          <a:p>
            <a:pPr marL="0" lvl="0" indent="0" algn="l" rtl="0">
              <a:spcBef>
                <a:spcPts val="0"/>
              </a:spcBef>
              <a:spcAft>
                <a:spcPts val="0"/>
              </a:spcAft>
              <a:buNone/>
            </a:pPr>
            <a:r>
              <a:rPr lang="en" sz="1200">
                <a:solidFill>
                  <a:srgbClr val="000000"/>
                </a:solidFill>
                <a:latin typeface="Nunito"/>
                <a:ea typeface="Nunito"/>
                <a:cs typeface="Nunito"/>
                <a:sym typeface="Nunito"/>
              </a:rPr>
              <a:t>    FOREIGN KEY (listingid) REFERENCES Game(listingid))</a:t>
            </a:r>
            <a:endParaRPr sz="1200">
              <a:solidFill>
                <a:srgbClr val="000000"/>
              </a:solidFill>
              <a:latin typeface="Nunito"/>
              <a:ea typeface="Nunito"/>
              <a:cs typeface="Nunito"/>
              <a:sym typeface="Nunito"/>
            </a:endParaRPr>
          </a:p>
          <a:p>
            <a:pPr marL="0" lvl="0" indent="0" algn="l" rtl="0">
              <a:lnSpc>
                <a:spcPct val="100000"/>
              </a:lnSpc>
              <a:spcBef>
                <a:spcPts val="0"/>
              </a:spcBef>
              <a:spcAft>
                <a:spcPts val="0"/>
              </a:spcAft>
              <a:buNone/>
            </a:pPr>
            <a:endParaRPr sz="1200">
              <a:solidFill>
                <a:srgbClr val="000000"/>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endParaRPr sz="1100">
              <a:solidFill>
                <a:schemeClr val="dk1"/>
              </a:solidFill>
              <a:latin typeface="Nunito"/>
              <a:ea typeface="Nunito"/>
              <a:cs typeface="Nunito"/>
              <a:sym typeface="Nunito"/>
            </a:endParaRPr>
          </a:p>
          <a:p>
            <a:pPr marL="0" lvl="0" indent="0" algn="l" rtl="0">
              <a:spcBef>
                <a:spcPts val="0"/>
              </a:spcBef>
              <a:spcAft>
                <a:spcPts val="1600"/>
              </a:spcAft>
              <a:buNone/>
            </a:pPr>
            <a:endParaRPr/>
          </a:p>
        </p:txBody>
      </p:sp>
      <p:sp>
        <p:nvSpPr>
          <p:cNvPr id="161" name="Google Shape;161;p18"/>
          <p:cNvSpPr txBox="1"/>
          <p:nvPr/>
        </p:nvSpPr>
        <p:spPr>
          <a:xfrm>
            <a:off x="4308975" y="207975"/>
            <a:ext cx="4747200" cy="473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CREATE TABLE Earns(</a:t>
            </a: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    userid CHAR(60), </a:t>
            </a: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    achID INTEGER,</a:t>
            </a: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    PRIMARY KEY(userid, achID),</a:t>
            </a: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    FOREIGN KEY(userid) REFERENCES User (userid),</a:t>
            </a: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    FOREIGN KEY(achID) REFERENCES Achievement (achID))</a:t>
            </a: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CREATE TABLE isFriendsWith( </a:t>
            </a:r>
            <a:br>
              <a:rPr lang="en" sz="1200">
                <a:latin typeface="Nunito"/>
                <a:ea typeface="Nunito"/>
                <a:cs typeface="Nunito"/>
                <a:sym typeface="Nunito"/>
              </a:rPr>
            </a:br>
            <a:r>
              <a:rPr lang="en" sz="1200">
                <a:latin typeface="Nunito"/>
                <a:ea typeface="Nunito"/>
                <a:cs typeface="Nunito"/>
                <a:sym typeface="Nunito"/>
              </a:rPr>
              <a:t>     userid CHAR(60), </a:t>
            </a:r>
            <a:br>
              <a:rPr lang="en" sz="1200">
                <a:latin typeface="Nunito"/>
                <a:ea typeface="Nunito"/>
                <a:cs typeface="Nunito"/>
                <a:sym typeface="Nunito"/>
              </a:rPr>
            </a:br>
            <a:r>
              <a:rPr lang="en" sz="1200">
                <a:latin typeface="Nunito"/>
                <a:ea typeface="Nunito"/>
                <a:cs typeface="Nunito"/>
                <a:sym typeface="Nunito"/>
              </a:rPr>
              <a:t>     friend char(60), </a:t>
            </a:r>
            <a:br>
              <a:rPr lang="en" sz="1200">
                <a:latin typeface="Nunito"/>
                <a:ea typeface="Nunito"/>
                <a:cs typeface="Nunito"/>
                <a:sym typeface="Nunito"/>
              </a:rPr>
            </a:br>
            <a:r>
              <a:rPr lang="en" sz="1200">
                <a:latin typeface="Nunito"/>
                <a:ea typeface="Nunito"/>
                <a:cs typeface="Nunito"/>
                <a:sym typeface="Nunito"/>
              </a:rPr>
              <a:t>     PRIMARY KEY(userid, friend), </a:t>
            </a:r>
            <a:br>
              <a:rPr lang="en" sz="1200">
                <a:latin typeface="Nunito"/>
                <a:ea typeface="Nunito"/>
                <a:cs typeface="Nunito"/>
                <a:sym typeface="Nunito"/>
              </a:rPr>
            </a:br>
            <a:r>
              <a:rPr lang="en" sz="1200">
                <a:latin typeface="Nunito"/>
                <a:ea typeface="Nunito"/>
                <a:cs typeface="Nunito"/>
                <a:sym typeface="Nunito"/>
              </a:rPr>
              <a:t>     FOREIGN KEY(userid) REFERENCES Users (userid), </a:t>
            </a:r>
            <a:br>
              <a:rPr lang="en" sz="1200">
                <a:latin typeface="Nunito"/>
                <a:ea typeface="Nunito"/>
                <a:cs typeface="Nunito"/>
                <a:sym typeface="Nunito"/>
              </a:rPr>
            </a:br>
            <a:r>
              <a:rPr lang="en" sz="1200">
                <a:latin typeface="Nunito"/>
                <a:ea typeface="Nunito"/>
                <a:cs typeface="Nunito"/>
                <a:sym typeface="Nunito"/>
              </a:rPr>
              <a:t>     FOREIGN KEY(friend) REFERENCES Users(userid), </a:t>
            </a:r>
            <a:br>
              <a:rPr lang="en" sz="1200">
                <a:latin typeface="Nunito"/>
                <a:ea typeface="Nunito"/>
                <a:cs typeface="Nunito"/>
                <a:sym typeface="Nunito"/>
              </a:rPr>
            </a:br>
            <a:r>
              <a:rPr lang="en" sz="1200">
                <a:latin typeface="Nunito"/>
                <a:ea typeface="Nunito"/>
                <a:cs typeface="Nunito"/>
                <a:sym typeface="Nunito"/>
              </a:rPr>
              <a:t>     check(userid &lt;&gt; friend))</a:t>
            </a: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    </a:t>
            </a: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CREATE TABLE Develops(</a:t>
            </a: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     studioName CHAR(60), </a:t>
            </a: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     listingid INTEGER,</a:t>
            </a: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     PRIMARY KEY(studioName, listingid),</a:t>
            </a: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     FOREIGN KEY(listingid) REFERENCES Game (listingid),</a:t>
            </a: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sz="1200">
                <a:latin typeface="Nunito"/>
                <a:ea typeface="Nunito"/>
                <a:cs typeface="Nunito"/>
                <a:sym typeface="Nunito"/>
              </a:rPr>
              <a:t>     FOREIGN KEY(studioName) REFERENCES     Developer(studioName))</a:t>
            </a:r>
            <a:endParaRPr sz="1200">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endParaRPr sz="1200"/>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Queries</a:t>
            </a:r>
            <a:endParaRPr/>
          </a:p>
        </p:txBody>
      </p:sp>
      <p:sp>
        <p:nvSpPr>
          <p:cNvPr id="167" name="Google Shape;167;p19"/>
          <p:cNvSpPr txBox="1">
            <a:spLocks noGrp="1"/>
          </p:cNvSpPr>
          <p:nvPr>
            <p:ph type="body" idx="1"/>
          </p:nvPr>
        </p:nvSpPr>
        <p:spPr>
          <a:xfrm>
            <a:off x="819150" y="1800200"/>
            <a:ext cx="7505700" cy="2638500"/>
          </a:xfrm>
          <a:prstGeom prst="rect">
            <a:avLst/>
          </a:prstGeom>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rgbClr val="000000"/>
              </a:buClr>
              <a:buSzPts val="1200"/>
              <a:buFont typeface="Nunito"/>
              <a:buAutoNum type="arabicPeriod"/>
            </a:pPr>
            <a:r>
              <a:rPr lang="en" sz="1200">
                <a:solidFill>
                  <a:srgbClr val="000000"/>
                </a:solidFill>
                <a:latin typeface="Nunito"/>
                <a:ea typeface="Nunito"/>
                <a:cs typeface="Nunito"/>
                <a:sym typeface="Nunito"/>
              </a:rPr>
              <a:t>INSERT INTO User(userid, password, dateCreated, sex, dateOfBirth) VALUES('user1', 'password', '2020-11-23', ‘F’, 2000-1-5');</a:t>
            </a:r>
            <a:endParaRPr sz="1200">
              <a:solidFill>
                <a:srgbClr val="000000"/>
              </a:solidFill>
              <a:latin typeface="Nunito"/>
              <a:ea typeface="Nunito"/>
              <a:cs typeface="Nunito"/>
              <a:sym typeface="Nunito"/>
            </a:endParaRPr>
          </a:p>
          <a:p>
            <a:pPr marL="457200" lvl="0" indent="-304800" algn="l" rtl="0">
              <a:lnSpc>
                <a:spcPct val="100000"/>
              </a:lnSpc>
              <a:spcBef>
                <a:spcPts val="0"/>
              </a:spcBef>
              <a:spcAft>
                <a:spcPts val="0"/>
              </a:spcAft>
              <a:buClr>
                <a:srgbClr val="000000"/>
              </a:buClr>
              <a:buSzPts val="1200"/>
              <a:buFont typeface="Nunito"/>
              <a:buAutoNum type="arabicPeriod"/>
            </a:pPr>
            <a:r>
              <a:rPr lang="en" sz="1200">
                <a:solidFill>
                  <a:srgbClr val="000000"/>
                </a:solidFill>
                <a:latin typeface="Nunito"/>
                <a:ea typeface="Nunito"/>
                <a:cs typeface="Nunito"/>
                <a:sym typeface="Nunito"/>
              </a:rPr>
              <a:t>INSERT INTO `isFriendsWith`(`userid`, `friend`)  VALUES ('User1', 'user2');</a:t>
            </a:r>
            <a:endParaRPr sz="1200">
              <a:solidFill>
                <a:srgbClr val="000000"/>
              </a:solidFill>
              <a:latin typeface="Nunito"/>
              <a:ea typeface="Nunito"/>
              <a:cs typeface="Nunito"/>
              <a:sym typeface="Nunito"/>
            </a:endParaRPr>
          </a:p>
          <a:p>
            <a:pPr marL="457200" lvl="0" indent="-304800" algn="l" rtl="0">
              <a:lnSpc>
                <a:spcPct val="100000"/>
              </a:lnSpc>
              <a:spcBef>
                <a:spcPts val="0"/>
              </a:spcBef>
              <a:spcAft>
                <a:spcPts val="0"/>
              </a:spcAft>
              <a:buClr>
                <a:srgbClr val="000000"/>
              </a:buClr>
              <a:buSzPts val="1200"/>
              <a:buFont typeface="Nunito"/>
              <a:buAutoNum type="arabicPeriod"/>
            </a:pPr>
            <a:r>
              <a:rPr lang="en" sz="1200">
                <a:solidFill>
                  <a:srgbClr val="000000"/>
                </a:solidFill>
                <a:latin typeface="Nunito"/>
                <a:ea typeface="Nunito"/>
                <a:cs typeface="Nunito"/>
                <a:sym typeface="Nunito"/>
              </a:rPr>
              <a:t>INSERT INTO `Game`(`listingid`, `title`, `description`, `size`, `rating`) VALUES ('1', 'COD', 'FPS', '50', 'M');</a:t>
            </a:r>
            <a:endParaRPr sz="1200">
              <a:solidFill>
                <a:srgbClr val="000000"/>
              </a:solidFill>
              <a:latin typeface="Nunito"/>
              <a:ea typeface="Nunito"/>
              <a:cs typeface="Nunito"/>
              <a:sym typeface="Nunito"/>
            </a:endParaRPr>
          </a:p>
          <a:p>
            <a:pPr marL="457200" lvl="0" indent="-304800" algn="l" rtl="0">
              <a:lnSpc>
                <a:spcPct val="100000"/>
              </a:lnSpc>
              <a:spcBef>
                <a:spcPts val="0"/>
              </a:spcBef>
              <a:spcAft>
                <a:spcPts val="0"/>
              </a:spcAft>
              <a:buClr>
                <a:srgbClr val="000000"/>
              </a:buClr>
              <a:buSzPts val="1200"/>
              <a:buFont typeface="Nunito"/>
              <a:buAutoNum type="arabicPeriod"/>
            </a:pPr>
            <a:r>
              <a:rPr lang="en" sz="1200">
                <a:solidFill>
                  <a:srgbClr val="000000"/>
                </a:solidFill>
                <a:latin typeface="Nunito"/>
                <a:ea typeface="Nunito"/>
                <a:cs typeface="Nunito"/>
                <a:sym typeface="Nunito"/>
              </a:rPr>
              <a:t>INSERT INTO `Achievement`(`achID`, `title`, `type`,) VALUES ('1', 'Legendary', ‘Gold’);</a:t>
            </a:r>
            <a:endParaRPr sz="1200">
              <a:solidFill>
                <a:srgbClr val="000000"/>
              </a:solidFill>
              <a:latin typeface="Nunito"/>
              <a:ea typeface="Nunito"/>
              <a:cs typeface="Nunito"/>
              <a:sym typeface="Nunito"/>
            </a:endParaRPr>
          </a:p>
          <a:p>
            <a:pPr marL="457200" lvl="0" indent="-304800" algn="l" rtl="0">
              <a:lnSpc>
                <a:spcPct val="100000"/>
              </a:lnSpc>
              <a:spcBef>
                <a:spcPts val="0"/>
              </a:spcBef>
              <a:spcAft>
                <a:spcPts val="0"/>
              </a:spcAft>
              <a:buClr>
                <a:srgbClr val="000000"/>
              </a:buClr>
              <a:buSzPts val="1200"/>
              <a:buFont typeface="Nunito"/>
              <a:buAutoNum type="arabicPeriod"/>
            </a:pPr>
            <a:r>
              <a:rPr lang="en" sz="1200">
                <a:solidFill>
                  <a:srgbClr val="000000"/>
                </a:solidFill>
                <a:latin typeface="Nunito"/>
                <a:ea typeface="Nunito"/>
                <a:cs typeface="Nunito"/>
                <a:sym typeface="Nunito"/>
              </a:rPr>
              <a:t>INSERT INTO `Earns`(`userid`, `achID`) VALUES ('User1', '1');</a:t>
            </a:r>
            <a:endParaRPr sz="1200">
              <a:solidFill>
                <a:srgbClr val="000000"/>
              </a:solidFill>
              <a:latin typeface="Nunito"/>
              <a:ea typeface="Nunito"/>
              <a:cs typeface="Nunito"/>
              <a:sym typeface="Nunito"/>
            </a:endParaRPr>
          </a:p>
          <a:p>
            <a:pPr marL="457200" lvl="0" indent="-304800" algn="l" rtl="0">
              <a:lnSpc>
                <a:spcPct val="100000"/>
              </a:lnSpc>
              <a:spcBef>
                <a:spcPts val="0"/>
              </a:spcBef>
              <a:spcAft>
                <a:spcPts val="0"/>
              </a:spcAft>
              <a:buClr>
                <a:srgbClr val="000000"/>
              </a:buClr>
              <a:buSzPts val="1200"/>
              <a:buFont typeface="Nunito"/>
              <a:buAutoNum type="arabicPeriod"/>
            </a:pPr>
            <a:r>
              <a:rPr lang="en" sz="1200">
                <a:solidFill>
                  <a:srgbClr val="000000"/>
                </a:solidFill>
                <a:latin typeface="Nunito"/>
                <a:ea typeface="Nunito"/>
                <a:cs typeface="Nunito"/>
                <a:sym typeface="Nunito"/>
              </a:rPr>
              <a:t>INSERT INTO `Message`(`mId`, `userid`, `recipient`, `text`) VALUES ('1', 'User1', 'User2', 'Hello');</a:t>
            </a:r>
            <a:endParaRPr sz="1200">
              <a:solidFill>
                <a:srgbClr val="000000"/>
              </a:solidFill>
              <a:latin typeface="Nunito"/>
              <a:ea typeface="Nunito"/>
              <a:cs typeface="Nunito"/>
              <a:sym typeface="Nunito"/>
            </a:endParaRPr>
          </a:p>
          <a:p>
            <a:pPr marL="457200" lvl="0" indent="-304800" algn="l" rtl="0">
              <a:lnSpc>
                <a:spcPct val="100000"/>
              </a:lnSpc>
              <a:spcBef>
                <a:spcPts val="0"/>
              </a:spcBef>
              <a:spcAft>
                <a:spcPts val="0"/>
              </a:spcAft>
              <a:buClr>
                <a:srgbClr val="000000"/>
              </a:buClr>
              <a:buSzPts val="1200"/>
              <a:buFont typeface="Nunito"/>
              <a:buAutoNum type="arabicPeriod"/>
            </a:pPr>
            <a:r>
              <a:rPr lang="en" sz="1200">
                <a:solidFill>
                  <a:srgbClr val="000000"/>
                </a:solidFill>
                <a:latin typeface="Nunito"/>
                <a:ea typeface="Nunito"/>
                <a:cs typeface="Nunito"/>
                <a:sym typeface="Nunito"/>
              </a:rPr>
              <a:t>INSERT INTO `Store`(`listingid`, `genre`, `releaseDate`) VALUES ('1', 'Action', '2020-12-31');</a:t>
            </a:r>
            <a:endParaRPr sz="1200">
              <a:solidFill>
                <a:srgbClr val="000000"/>
              </a:solidFill>
              <a:latin typeface="Nunito"/>
              <a:ea typeface="Nunito"/>
              <a:cs typeface="Nunito"/>
              <a:sym typeface="Nunito"/>
            </a:endParaRPr>
          </a:p>
          <a:p>
            <a:pPr marL="457200" lvl="0" indent="-304800" algn="l" rtl="0">
              <a:lnSpc>
                <a:spcPct val="100000"/>
              </a:lnSpc>
              <a:spcBef>
                <a:spcPts val="0"/>
              </a:spcBef>
              <a:spcAft>
                <a:spcPts val="0"/>
              </a:spcAft>
              <a:buClr>
                <a:srgbClr val="000000"/>
              </a:buClr>
              <a:buSzPts val="1200"/>
              <a:buFont typeface="Nunito"/>
              <a:buAutoNum type="arabicPeriod"/>
            </a:pPr>
            <a:r>
              <a:rPr lang="en" sz="1200">
                <a:solidFill>
                  <a:srgbClr val="000000"/>
                </a:solidFill>
                <a:latin typeface="Nunito"/>
                <a:ea typeface="Nunito"/>
                <a:cs typeface="Nunito"/>
                <a:sym typeface="Nunito"/>
              </a:rPr>
              <a:t>INSERT INTO `Developer`(`studioName`) VALUES ('Studio1');</a:t>
            </a:r>
            <a:endParaRPr sz="1200">
              <a:solidFill>
                <a:srgbClr val="000000"/>
              </a:solidFill>
              <a:latin typeface="Nunito"/>
              <a:ea typeface="Nunito"/>
              <a:cs typeface="Nunito"/>
              <a:sym typeface="Nunito"/>
            </a:endParaRPr>
          </a:p>
          <a:p>
            <a:pPr marL="457200" lvl="0" indent="-304800" algn="l" rtl="0">
              <a:lnSpc>
                <a:spcPct val="100000"/>
              </a:lnSpc>
              <a:spcBef>
                <a:spcPts val="0"/>
              </a:spcBef>
              <a:spcAft>
                <a:spcPts val="0"/>
              </a:spcAft>
              <a:buClr>
                <a:srgbClr val="000000"/>
              </a:buClr>
              <a:buSzPts val="1200"/>
              <a:buFont typeface="Nunito"/>
              <a:buAutoNum type="arabicPeriod"/>
            </a:pPr>
            <a:r>
              <a:rPr lang="en" sz="1200">
                <a:solidFill>
                  <a:srgbClr val="000000"/>
                </a:solidFill>
                <a:latin typeface="Nunito"/>
                <a:ea typeface="Nunito"/>
                <a:cs typeface="Nunito"/>
                <a:sym typeface="Nunito"/>
              </a:rPr>
              <a:t>INSERT INTO `Develops`(`studioName`, `listingid`) VALUES ('Studio1', '1');</a:t>
            </a:r>
            <a:endParaRPr sz="1200">
              <a:solidFill>
                <a:srgbClr val="000000"/>
              </a:solidFill>
              <a:latin typeface="Nunito"/>
              <a:ea typeface="Nunito"/>
              <a:cs typeface="Nunito"/>
              <a:sym typeface="Nunito"/>
            </a:endParaRPr>
          </a:p>
          <a:p>
            <a:pPr marL="457200" lvl="0" indent="-304800" algn="l" rtl="0">
              <a:lnSpc>
                <a:spcPct val="100000"/>
              </a:lnSpc>
              <a:spcBef>
                <a:spcPts val="0"/>
              </a:spcBef>
              <a:spcAft>
                <a:spcPts val="0"/>
              </a:spcAft>
              <a:buClr>
                <a:srgbClr val="000000"/>
              </a:buClr>
              <a:buSzPts val="1200"/>
              <a:buFont typeface="Nunito"/>
              <a:buAutoNum type="arabicPeriod"/>
            </a:pPr>
            <a:r>
              <a:rPr lang="en" sz="1200">
                <a:solidFill>
                  <a:srgbClr val="000000"/>
                </a:solidFill>
                <a:latin typeface="Nunito"/>
                <a:ea typeface="Nunito"/>
                <a:cs typeface="Nunito"/>
                <a:sym typeface="Nunito"/>
              </a:rPr>
              <a:t>INSERT INTO `Owns`(`userid`, `listingid`) VALUES ('User1', '1');</a:t>
            </a:r>
            <a:endParaRPr sz="1200">
              <a:solidFill>
                <a:srgbClr val="000000"/>
              </a:solidFill>
              <a:latin typeface="Nunito"/>
              <a:ea typeface="Nunito"/>
              <a:cs typeface="Nunito"/>
              <a:sym typeface="Nunito"/>
            </a:endParaRPr>
          </a:p>
          <a:p>
            <a:pPr marL="0" lvl="0" indent="0" algn="l" rtl="0">
              <a:lnSpc>
                <a:spcPct val="100000"/>
              </a:lnSpc>
              <a:spcBef>
                <a:spcPts val="1600"/>
              </a:spcBef>
              <a:spcAft>
                <a:spcPts val="1600"/>
              </a:spcAft>
              <a:buNone/>
            </a:pP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Triggers </a:t>
            </a:r>
            <a:endParaRPr/>
          </a:p>
        </p:txBody>
      </p:sp>
      <p:sp>
        <p:nvSpPr>
          <p:cNvPr id="173" name="Google Shape;173;p20"/>
          <p:cNvSpPr txBox="1">
            <a:spLocks noGrp="1"/>
          </p:cNvSpPr>
          <p:nvPr>
            <p:ph type="body" idx="1"/>
          </p:nvPr>
        </p:nvSpPr>
        <p:spPr>
          <a:xfrm>
            <a:off x="772750" y="1503450"/>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CREATE TRIGGER ageCheck ON Owns</a:t>
            </a:r>
            <a:endParaRPr sz="1200"/>
          </a:p>
          <a:p>
            <a:pPr marL="0" lvl="0" indent="0" algn="l" rtl="0">
              <a:spcBef>
                <a:spcPts val="1600"/>
              </a:spcBef>
              <a:spcAft>
                <a:spcPts val="0"/>
              </a:spcAft>
              <a:buNone/>
            </a:pPr>
            <a:r>
              <a:rPr lang="en" sz="1200"/>
              <a:t>AFTER INSERT</a:t>
            </a:r>
            <a:endParaRPr sz="1200"/>
          </a:p>
          <a:p>
            <a:pPr marL="0" lvl="0" indent="0" algn="l" rtl="0">
              <a:spcBef>
                <a:spcPts val="1600"/>
              </a:spcBef>
              <a:spcAft>
                <a:spcPts val="0"/>
              </a:spcAft>
              <a:buNone/>
            </a:pPr>
            <a:r>
              <a:rPr lang="en" sz="1200"/>
              <a:t>AS</a:t>
            </a:r>
            <a:endParaRPr sz="1200"/>
          </a:p>
          <a:p>
            <a:pPr marL="0" lvl="0" indent="0" algn="l" rtl="0">
              <a:spcBef>
                <a:spcPts val="1600"/>
              </a:spcBef>
              <a:spcAft>
                <a:spcPts val="0"/>
              </a:spcAft>
              <a:buNone/>
            </a:pPr>
            <a:r>
              <a:rPr lang="en" sz="1200"/>
              <a:t>IF(((select rating from game where listingid = NEW.listingid) = 'M') AND ((select dateOfBirth from user where userid = NEW.userid) &gt;= getdate()-18)) </a:t>
            </a:r>
            <a:endParaRPr sz="1200"/>
          </a:p>
          <a:p>
            <a:pPr marL="0" lvl="0" indent="0" algn="l" rtl="0">
              <a:spcBef>
                <a:spcPts val="1600"/>
              </a:spcBef>
              <a:spcAft>
                <a:spcPts val="0"/>
              </a:spcAft>
              <a:buNone/>
            </a:pPr>
            <a:r>
              <a:rPr lang="en" sz="1200"/>
              <a:t>BEGIN</a:t>
            </a:r>
            <a:endParaRPr sz="1200"/>
          </a:p>
          <a:p>
            <a:pPr marL="0" lvl="0" indent="0" algn="l" rtl="0">
              <a:spcBef>
                <a:spcPts val="1600"/>
              </a:spcBef>
              <a:spcAft>
                <a:spcPts val="0"/>
              </a:spcAft>
              <a:buNone/>
            </a:pPr>
            <a:r>
              <a:rPr lang="en" sz="1200"/>
              <a:t>ROLLBACK;</a:t>
            </a:r>
            <a:endParaRPr sz="1200"/>
          </a:p>
          <a:p>
            <a:pPr marL="0" lvl="0" indent="0" algn="l" rtl="0">
              <a:spcBef>
                <a:spcPts val="1600"/>
              </a:spcBef>
              <a:spcAft>
                <a:spcPts val="0"/>
              </a:spcAft>
              <a:buNone/>
            </a:pPr>
            <a:r>
              <a:rPr lang="en" sz="1200"/>
              <a:t>END;</a:t>
            </a:r>
            <a:endParaRPr sz="1200"/>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a:spLocks noGrp="1"/>
          </p:cNvSpPr>
          <p:nvPr>
            <p:ph type="title"/>
          </p:nvPr>
        </p:nvSpPr>
        <p:spPr>
          <a:xfrm>
            <a:off x="819150" y="3623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SQL Testing</a:t>
            </a:r>
            <a:endParaRPr/>
          </a:p>
        </p:txBody>
      </p:sp>
      <p:sp>
        <p:nvSpPr>
          <p:cNvPr id="179" name="Google Shape;179;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0" name="Google Shape;180;p21"/>
          <p:cNvPicPr preferRelativeResize="0"/>
          <p:nvPr/>
        </p:nvPicPr>
        <p:blipFill>
          <a:blip r:embed="rId3">
            <a:alphaModFix/>
          </a:blip>
          <a:stretch>
            <a:fillRect/>
          </a:stretch>
        </p:blipFill>
        <p:spPr>
          <a:xfrm>
            <a:off x="637863" y="1152463"/>
            <a:ext cx="3686175" cy="1076325"/>
          </a:xfrm>
          <a:prstGeom prst="rect">
            <a:avLst/>
          </a:prstGeom>
          <a:noFill/>
          <a:ln>
            <a:noFill/>
          </a:ln>
        </p:spPr>
      </p:pic>
      <p:pic>
        <p:nvPicPr>
          <p:cNvPr id="181" name="Google Shape;181;p21"/>
          <p:cNvPicPr preferRelativeResize="0"/>
          <p:nvPr/>
        </p:nvPicPr>
        <p:blipFill>
          <a:blip r:embed="rId4">
            <a:alphaModFix/>
          </a:blip>
          <a:stretch>
            <a:fillRect/>
          </a:stretch>
        </p:blipFill>
        <p:spPr>
          <a:xfrm>
            <a:off x="4324050" y="1152463"/>
            <a:ext cx="1828800" cy="676275"/>
          </a:xfrm>
          <a:prstGeom prst="rect">
            <a:avLst/>
          </a:prstGeom>
          <a:noFill/>
          <a:ln>
            <a:noFill/>
          </a:ln>
        </p:spPr>
      </p:pic>
      <p:pic>
        <p:nvPicPr>
          <p:cNvPr id="182" name="Google Shape;182;p21"/>
          <p:cNvPicPr preferRelativeResize="0"/>
          <p:nvPr/>
        </p:nvPicPr>
        <p:blipFill>
          <a:blip r:embed="rId5">
            <a:alphaModFix/>
          </a:blip>
          <a:stretch>
            <a:fillRect/>
          </a:stretch>
        </p:blipFill>
        <p:spPr>
          <a:xfrm>
            <a:off x="637875" y="2228788"/>
            <a:ext cx="3524250" cy="1057275"/>
          </a:xfrm>
          <a:prstGeom prst="rect">
            <a:avLst/>
          </a:prstGeom>
          <a:noFill/>
          <a:ln>
            <a:noFill/>
          </a:ln>
        </p:spPr>
      </p:pic>
      <p:pic>
        <p:nvPicPr>
          <p:cNvPr id="183" name="Google Shape;183;p21"/>
          <p:cNvPicPr preferRelativeResize="0"/>
          <p:nvPr/>
        </p:nvPicPr>
        <p:blipFill>
          <a:blip r:embed="rId6">
            <a:alphaModFix/>
          </a:blip>
          <a:stretch>
            <a:fillRect/>
          </a:stretch>
        </p:blipFill>
        <p:spPr>
          <a:xfrm>
            <a:off x="4324038" y="1828738"/>
            <a:ext cx="2390775" cy="847725"/>
          </a:xfrm>
          <a:prstGeom prst="rect">
            <a:avLst/>
          </a:prstGeom>
          <a:noFill/>
          <a:ln>
            <a:noFill/>
          </a:ln>
        </p:spPr>
      </p:pic>
      <p:pic>
        <p:nvPicPr>
          <p:cNvPr id="184" name="Google Shape;184;p21"/>
          <p:cNvPicPr preferRelativeResize="0"/>
          <p:nvPr/>
        </p:nvPicPr>
        <p:blipFill>
          <a:blip r:embed="rId7">
            <a:alphaModFix/>
          </a:blip>
          <a:stretch>
            <a:fillRect/>
          </a:stretch>
        </p:blipFill>
        <p:spPr>
          <a:xfrm>
            <a:off x="637875" y="3340388"/>
            <a:ext cx="1638300" cy="1038225"/>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999</Words>
  <Application>Microsoft Office PowerPoint</Application>
  <PresentationFormat>On-screen Show (16:9)</PresentationFormat>
  <Paragraphs>116</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Nunito</vt:lpstr>
      <vt:lpstr>Arial</vt:lpstr>
      <vt:lpstr>Calibri</vt:lpstr>
      <vt:lpstr>Shift</vt:lpstr>
      <vt:lpstr>Games Network Database</vt:lpstr>
      <vt:lpstr>Statement of Objectives</vt:lpstr>
      <vt:lpstr>Requirements </vt:lpstr>
      <vt:lpstr>ER Diagram</vt:lpstr>
      <vt:lpstr>SQL Schema</vt:lpstr>
      <vt:lpstr>SQL Schema</vt:lpstr>
      <vt:lpstr>Queries</vt:lpstr>
      <vt:lpstr>Triggers </vt:lpstr>
      <vt:lpstr>SQL Testing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Games Network Database</dc:title>
  <dc:creator>Stryder Coleman</dc:creator>
  <cp:lastModifiedBy>Stryder Coleman</cp:lastModifiedBy>
  <cp:revision>1</cp:revision>
  <dcterms:modified xsi:type="dcterms:W3CDTF">2020-12-19T01:19:02Z</dcterms:modified>
</cp:coreProperties>
</file>