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419A7-DFCB-48F4-952C-5A5B0068C3E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8AAE-F5FA-4955-9F4C-CF7976452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68AAE-F5FA-4955-9F4C-CF7976452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Analytics to Understand P2P Lending from an Investor’s Perspective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Springboard Intro to Data Science – Capstone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4946" y="5147732"/>
            <a:ext cx="29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 Matthew Coleman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519985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Small business loans tend to be issued for the largest amount, followed by credit card loans and debt consolidation.</a:t>
            </a:r>
          </a:p>
          <a:p>
            <a:r>
              <a:rPr lang="en-US" dirty="0" smtClean="0"/>
              <a:t>Default rates are highest for moving loans at 20.4%, despite moving loans having the second-lowest median loan amount.</a:t>
            </a:r>
          </a:p>
          <a:p>
            <a:r>
              <a:rPr lang="en-US" dirty="0" smtClean="0"/>
              <a:t>Small business loans default 18.3% of the time and house loans have a 17% default rate.</a:t>
            </a:r>
          </a:p>
          <a:p>
            <a:r>
              <a:rPr lang="en-US" dirty="0" smtClean="0"/>
              <a:t>Default rate for credit card loans is lowest at 9.5%</a:t>
            </a:r>
          </a:p>
          <a:p>
            <a:r>
              <a:rPr lang="en-US" dirty="0" smtClean="0"/>
              <a:t>Most common homeownership type for moving loans is renters at 79%</a:t>
            </a:r>
          </a:p>
          <a:p>
            <a:r>
              <a:rPr lang="en-US" dirty="0" smtClean="0"/>
              <a:t>Renters default 14.6% of the time vs. total sample proportion of 12.4%.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77188" y="609601"/>
            <a:ext cx="5237278" cy="34601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88" y="4206876"/>
            <a:ext cx="2739778" cy="2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8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Loan Purpose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351249" cy="3880773"/>
          </a:xfrm>
        </p:spPr>
        <p:txBody>
          <a:bodyPr/>
          <a:lstStyle/>
          <a:p>
            <a:r>
              <a:rPr lang="en-US" dirty="0" smtClean="0"/>
              <a:t>Borrowers who listed “moving” as the loan purpose have the second-lowest mean annual income across all loan purpose groups</a:t>
            </a:r>
          </a:p>
          <a:p>
            <a:r>
              <a:rPr lang="en-US" dirty="0" smtClean="0"/>
              <a:t>Most borrowers in “moving” category are also renters, who earn less on average than homeowners</a:t>
            </a:r>
          </a:p>
          <a:p>
            <a:r>
              <a:rPr lang="en-US" dirty="0" smtClean="0"/>
              <a:t>Taking out a loan for moving expenses may be indicative little or no savings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83" y="2160589"/>
            <a:ext cx="2790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Employment length often viewed as a measure of financial stability.</a:t>
            </a:r>
          </a:p>
          <a:p>
            <a:pPr lvl="1"/>
            <a:r>
              <a:rPr lang="en-US" dirty="0" smtClean="0"/>
              <a:t>Frequently beginning new jobs can be disruptive to income.</a:t>
            </a:r>
          </a:p>
          <a:p>
            <a:pPr lvl="1"/>
            <a:r>
              <a:rPr lang="en-US" dirty="0" smtClean="0"/>
              <a:t>Longer employment corresponds to higher, more consistent income and easier budgeting.</a:t>
            </a:r>
          </a:p>
          <a:p>
            <a:r>
              <a:rPr lang="en-US" dirty="0" smtClean="0"/>
              <a:t>Borrowers with less than 1 year of employment have a mean income of $70,935, which gradually increases with employment length.</a:t>
            </a:r>
          </a:p>
          <a:p>
            <a:r>
              <a:rPr lang="en-US" dirty="0" smtClean="0"/>
              <a:t>The default rate for less than 1 year of employment is 14%.</a:t>
            </a:r>
          </a:p>
          <a:p>
            <a:r>
              <a:rPr lang="en-US" dirty="0" smtClean="0"/>
              <a:t>Borrowers with 10+ years of employment have a mean income of $82,328 and default rate of 10.9%.</a:t>
            </a:r>
          </a:p>
          <a:p>
            <a:r>
              <a:rPr lang="en-US" dirty="0" smtClean="0"/>
              <a:t>Mean income for borrowers who did not list employment is $49,464. Default rate for this group is 16.5%.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043"/>
            <a:ext cx="8596668" cy="4238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goal of logistic regression is to accurately predict whether loans will default or be successfully repaid.</a:t>
            </a:r>
          </a:p>
          <a:p>
            <a:r>
              <a:rPr lang="en-US" dirty="0" smtClean="0"/>
              <a:t>Using the model, we can classify loans as high-risk or low-risk and determine the average return on investment for these two loan groups.</a:t>
            </a:r>
          </a:p>
          <a:p>
            <a:r>
              <a:rPr lang="en-US" dirty="0" smtClean="0"/>
              <a:t>In R, a </a:t>
            </a:r>
            <a:r>
              <a:rPr lang="en-US" dirty="0" err="1" smtClean="0"/>
              <a:t>glm</a:t>
            </a:r>
            <a:r>
              <a:rPr lang="en-US" dirty="0" smtClean="0"/>
              <a:t> was created using defaults as the response variable and selecting the following features</a:t>
            </a:r>
          </a:p>
          <a:p>
            <a:pPr lvl="1"/>
            <a:r>
              <a:rPr lang="en-US" dirty="0" smtClean="0"/>
              <a:t>Loan Amount</a:t>
            </a:r>
          </a:p>
          <a:p>
            <a:pPr lvl="1"/>
            <a:r>
              <a:rPr lang="en-US" dirty="0" smtClean="0"/>
              <a:t>Term</a:t>
            </a:r>
          </a:p>
          <a:p>
            <a:pPr lvl="1"/>
            <a:r>
              <a:rPr lang="en-US" dirty="0" smtClean="0"/>
              <a:t>Employment Length</a:t>
            </a:r>
          </a:p>
          <a:p>
            <a:pPr lvl="1"/>
            <a:r>
              <a:rPr lang="en-US" dirty="0" smtClean="0"/>
              <a:t>Homeownership Type</a:t>
            </a:r>
          </a:p>
          <a:p>
            <a:pPr lvl="1"/>
            <a:r>
              <a:rPr lang="en-US" dirty="0" smtClean="0"/>
              <a:t>Annual Income</a:t>
            </a:r>
          </a:p>
          <a:p>
            <a:pPr lvl="1"/>
            <a:r>
              <a:rPr lang="en-US" dirty="0" smtClean="0"/>
              <a:t>Loan Purpose</a:t>
            </a:r>
          </a:p>
          <a:p>
            <a:pPr lvl="1"/>
            <a:r>
              <a:rPr lang="en-US" dirty="0" smtClean="0"/>
              <a:t>Debt-to-Income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594475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Loan amounts &amp; debt to income positively correlated with defaults.</a:t>
            </a:r>
          </a:p>
          <a:p>
            <a:r>
              <a:rPr lang="en-US" dirty="0" smtClean="0"/>
              <a:t>60-month loan terms</a:t>
            </a:r>
            <a:r>
              <a:rPr lang="en-US" dirty="0"/>
              <a:t> </a:t>
            </a:r>
            <a:r>
              <a:rPr lang="en-US" dirty="0" smtClean="0"/>
              <a:t>&amp; renters associated with increased defaults.</a:t>
            </a:r>
          </a:p>
          <a:p>
            <a:r>
              <a:rPr lang="en-US" dirty="0" smtClean="0"/>
              <a:t>Lower incomes lead to higher default rates.</a:t>
            </a:r>
          </a:p>
          <a:p>
            <a:r>
              <a:rPr lang="en-US" dirty="0" smtClean="0"/>
              <a:t>Employment length over 10 years significantly reduces defaults.</a:t>
            </a:r>
          </a:p>
          <a:p>
            <a:r>
              <a:rPr lang="en-US" dirty="0" smtClean="0"/>
              <a:t>Small business loans are a significant predictor of defaults.</a:t>
            </a:r>
          </a:p>
          <a:p>
            <a:r>
              <a:rPr lang="en-US" dirty="0" smtClean="0"/>
              <a:t>True positive rate of 54.2%, false positive of 64.1%.</a:t>
            </a:r>
          </a:p>
          <a:p>
            <a:r>
              <a:rPr lang="en-US" dirty="0" smtClean="0"/>
              <a:t>Out-of-sample accuracy of 62.9%.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71809" y="19304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12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new feature, loan-to-income ratio, equal to loan amount divided by annual income.</a:t>
            </a:r>
          </a:p>
          <a:p>
            <a:pPr lvl="1"/>
            <a:r>
              <a:rPr lang="en-US" dirty="0" smtClean="0"/>
              <a:t>This feature replaced both annual income and loan amount.</a:t>
            </a:r>
          </a:p>
          <a:p>
            <a:r>
              <a:rPr lang="en-US" dirty="0" smtClean="0"/>
              <a:t>Added bankcard utilization percentage and “ever delinquent”, a true/false indicating any delinquencies in the borrower’s credit history.</a:t>
            </a:r>
          </a:p>
          <a:p>
            <a:r>
              <a:rPr lang="en-US" dirty="0" smtClean="0"/>
              <a:t>Loan-to-income has a coefficient of 1.48 and an extremely low p-value.</a:t>
            </a:r>
          </a:p>
          <a:p>
            <a:r>
              <a:rPr lang="en-US" dirty="0" smtClean="0"/>
              <a:t>Coefficient for bankcard utilization is close to zero.</a:t>
            </a:r>
          </a:p>
          <a:p>
            <a:r>
              <a:rPr lang="en-US" dirty="0" smtClean="0"/>
              <a:t>The variable for delinquencies is also a significant predictor with a coefficient of 0.13.</a:t>
            </a:r>
          </a:p>
          <a:p>
            <a:r>
              <a:rPr lang="en-US" dirty="0" smtClean="0"/>
              <a:t>True positive rate of 52.7%, out-of-sample accuracy improved 1bp to 63.9%.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Return on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model, loans were separated into two datasets: high-risk (above risk threshold) and low-risk (below the threshold)</a:t>
            </a:r>
          </a:p>
          <a:p>
            <a:r>
              <a:rPr lang="en-US" dirty="0" smtClean="0"/>
              <a:t>For loans that defaulted, estimated total payout as the total payments made to date.</a:t>
            </a:r>
          </a:p>
          <a:p>
            <a:r>
              <a:rPr lang="en-US" dirty="0" smtClean="0"/>
              <a:t>For loans that did not default, total payout was estimated as monthly installment multiplied by term in number of months</a:t>
            </a:r>
          </a:p>
          <a:p>
            <a:r>
              <a:rPr lang="en-US" dirty="0" smtClean="0"/>
              <a:t>On average, low-risk loans out-performed high-risk loans in both 36-month and 60-month loan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3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Lending Club’s Grading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49778" cy="3880773"/>
          </a:xfrm>
        </p:spPr>
        <p:txBody>
          <a:bodyPr/>
          <a:lstStyle/>
          <a:p>
            <a:r>
              <a:rPr lang="en-US" dirty="0" smtClean="0"/>
              <a:t>Both the risk and total potential returns increase as loan grade gets worse.</a:t>
            </a:r>
          </a:p>
          <a:p>
            <a:r>
              <a:rPr lang="en-US" dirty="0" smtClean="0"/>
              <a:t>Average returns decrease due to frequent defaults among high-risk loans.</a:t>
            </a:r>
          </a:p>
          <a:p>
            <a:r>
              <a:rPr lang="en-US" dirty="0" smtClean="0"/>
              <a:t>Risk-averse investors can virtually guarantee a small profit by investing in diversified portfolio of high-grade loans.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27112" y="216058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40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the Model with Lending Club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796187" cy="3880773"/>
          </a:xfrm>
        </p:spPr>
        <p:txBody>
          <a:bodyPr/>
          <a:lstStyle/>
          <a:p>
            <a:r>
              <a:rPr lang="en-US" dirty="0" smtClean="0"/>
              <a:t>Divided loans into high-risk and low-risk groups and then summarized ROI by grade.</a:t>
            </a:r>
          </a:p>
          <a:p>
            <a:r>
              <a:rPr lang="en-US" dirty="0" smtClean="0"/>
              <a:t>Loans that received poor grades from Lending Club but fell below risk threshold in the model have the highest returns.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2471737"/>
            <a:ext cx="2738443" cy="2477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723" y="2471737"/>
            <a:ext cx="2743532" cy="2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considerations for any investment opportunity are risk and potential rewards.</a:t>
            </a:r>
          </a:p>
          <a:p>
            <a:r>
              <a:rPr lang="en-US" dirty="0" smtClean="0"/>
              <a:t>Lending Club’s platform empowers investors to select loans to back based on their investment preferences and spread funds across groups of loans.</a:t>
            </a:r>
          </a:p>
          <a:p>
            <a:r>
              <a:rPr lang="en-US" dirty="0" smtClean="0"/>
              <a:t>Characteristics associated with higher risk include 60-month term, renters, loan-to-income ratio, employment history and delinquencies in credit history.</a:t>
            </a:r>
          </a:p>
          <a:p>
            <a:r>
              <a:rPr lang="en-US" dirty="0" smtClean="0"/>
              <a:t>Using the logistic regression model, loans can be separated into low and high risk groups.</a:t>
            </a:r>
          </a:p>
          <a:p>
            <a:r>
              <a:rPr lang="en-US" dirty="0" smtClean="0"/>
              <a:t>Loans in low-risk group that received a poor grade from Lending Club may be “underrated”.</a:t>
            </a:r>
          </a:p>
          <a:p>
            <a:r>
              <a:rPr lang="en-US" dirty="0" smtClean="0"/>
              <a:t>Historically, a well-diversified portfolio of low-risk/poor grade loans would yield the greatest return on investment.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2007, Lending Club is an </a:t>
            </a:r>
            <a:r>
              <a:rPr lang="en-US" dirty="0"/>
              <a:t>online </a:t>
            </a:r>
            <a:r>
              <a:rPr lang="en-US" dirty="0" smtClean="0"/>
              <a:t>peer-to-peer </a:t>
            </a:r>
            <a:r>
              <a:rPr lang="en-US" dirty="0"/>
              <a:t>lending platform that offers unsecured personal </a:t>
            </a:r>
            <a:r>
              <a:rPr lang="en-US" dirty="0" smtClean="0"/>
              <a:t>loans</a:t>
            </a:r>
          </a:p>
          <a:p>
            <a:r>
              <a:rPr lang="en-US" dirty="0" smtClean="0"/>
              <a:t>P2P lending services are a convenient and increasingly popular way to take out personal loans</a:t>
            </a:r>
          </a:p>
          <a:p>
            <a:r>
              <a:rPr lang="en-US" dirty="0" smtClean="0"/>
              <a:t>Very quick application process (under 30 minutes) and funding takes less than 3 days</a:t>
            </a:r>
          </a:p>
          <a:p>
            <a:r>
              <a:rPr lang="en-US" dirty="0" smtClean="0"/>
              <a:t>Any user that meets minimum requirements for income &amp; net worth can back loans via Lending Club’s investment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Club’s personal loan data is available from 2011-present on the following 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www.lendingclub.com/info/download-data.action</a:t>
            </a:r>
            <a:endParaRPr lang="en-US" dirty="0" smtClean="0"/>
          </a:p>
          <a:p>
            <a:r>
              <a:rPr lang="en-US" dirty="0" smtClean="0"/>
              <a:t>Data from calendar years 2014 &amp; 2015 were selected for this analysis</a:t>
            </a:r>
          </a:p>
          <a:p>
            <a:pPr lvl="1"/>
            <a:r>
              <a:rPr lang="en-US" dirty="0" smtClean="0"/>
              <a:t>Loans from these years have enough history to determine successful repayment</a:t>
            </a:r>
          </a:p>
          <a:p>
            <a:pPr lvl="1"/>
            <a:r>
              <a:rPr lang="en-US" dirty="0" smtClean="0"/>
              <a:t>Data from prior years may be less accurate or be affected by differences in macroeconomic environment</a:t>
            </a:r>
            <a:endParaRPr lang="en-US" dirty="0"/>
          </a:p>
          <a:p>
            <a:r>
              <a:rPr lang="en-US" dirty="0" smtClean="0"/>
              <a:t>After cleaning, a 10% sample was taken of original dataset to facilitate analysis</a:t>
            </a:r>
          </a:p>
        </p:txBody>
      </p:sp>
    </p:spTree>
    <p:extLst>
      <p:ext uri="{BB962C8B-B14F-4D97-AF65-F5344CB8AC3E}">
        <p14:creationId xmlns:p14="http://schemas.microsoft.com/office/powerpoint/2010/main" val="412386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specific characteristics of loans that cause the probability of defaulting to be higher or lower.</a:t>
            </a:r>
          </a:p>
          <a:p>
            <a:r>
              <a:rPr lang="en-US" dirty="0"/>
              <a:t>Create and refine a model that can be used to separate successful loans from potential defaults.</a:t>
            </a:r>
          </a:p>
          <a:p>
            <a:r>
              <a:rPr lang="en-US" dirty="0"/>
              <a:t>Develop an investment strategy that will yield the highest overall ROI.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dataset consisted of 650,000 rows each corresponding to a loan and 137 columns providing details on the loans</a:t>
            </a:r>
          </a:p>
          <a:p>
            <a:r>
              <a:rPr lang="en-US" dirty="0" smtClean="0"/>
              <a:t>Removed any columns missing values in &gt;85% of rows</a:t>
            </a:r>
          </a:p>
          <a:p>
            <a:r>
              <a:rPr lang="en-US" dirty="0" smtClean="0"/>
              <a:t>Remaining columns that were missing values addressed in one of two ways:</a:t>
            </a:r>
          </a:p>
          <a:p>
            <a:pPr lvl="1"/>
            <a:r>
              <a:rPr lang="en-US" dirty="0" smtClean="0"/>
              <a:t>Creating new variable indicating whether or not a value was present in the original variable (e.g. “Ever Delinquent” in place of “Number of delinquencies”)</a:t>
            </a:r>
          </a:p>
          <a:p>
            <a:pPr lvl="1"/>
            <a:r>
              <a:rPr lang="en-US" dirty="0" smtClean="0"/>
              <a:t>Imputing values, typically with medians but often with zero’s depending on the case</a:t>
            </a:r>
          </a:p>
          <a:p>
            <a:r>
              <a:rPr lang="en-US" dirty="0" smtClean="0"/>
              <a:t>Re-formatted employment length and issue date columns</a:t>
            </a:r>
          </a:p>
          <a:p>
            <a:r>
              <a:rPr lang="en-US" dirty="0" smtClean="0"/>
              <a:t>Created “defaulted” column as a True/False</a:t>
            </a:r>
          </a:p>
        </p:txBody>
      </p:sp>
    </p:spTree>
    <p:extLst>
      <p:ext uri="{BB962C8B-B14F-4D97-AF65-F5344CB8AC3E}">
        <p14:creationId xmlns:p14="http://schemas.microsoft.com/office/powerpoint/2010/main" val="65281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Visualizing Loan Amount &amp; Annual Income</a:t>
            </a:r>
            <a:endParaRPr lang="en-US" sz="3200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7334" y="127000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27867" y="1270000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81823" y="5441434"/>
            <a:ext cx="7984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Loan amount &amp; annual income are both right-tailed distributions. Loans are typically taken out in multiples of $5k, with large number of loans taken out for the max of $35k.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Loan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Borrowers on a </a:t>
            </a:r>
            <a:r>
              <a:rPr lang="en-US" dirty="0" smtClean="0"/>
              <a:t>60-month </a:t>
            </a:r>
            <a:r>
              <a:rPr lang="en-US" dirty="0"/>
              <a:t>loan term defaulted at a rate of 15.9% </a:t>
            </a:r>
            <a:r>
              <a:rPr lang="en-US" dirty="0" smtClean="0"/>
              <a:t>vs. 10.8% for 36-month loans.</a:t>
            </a:r>
          </a:p>
          <a:p>
            <a:r>
              <a:rPr lang="en-US" dirty="0" smtClean="0"/>
              <a:t>2-sample test of equal proportions: null hypothesis of equal proportions rejected at 95% confidence.</a:t>
            </a:r>
          </a:p>
          <a:p>
            <a:r>
              <a:rPr lang="en-US" dirty="0" smtClean="0"/>
              <a:t>Borrowers on 60-month term have a median annual income of $70,000, 14.8% higher than borrowers of 36-month loans.</a:t>
            </a:r>
          </a:p>
          <a:p>
            <a:r>
              <a:rPr lang="en-US" dirty="0" smtClean="0"/>
              <a:t>Median loan amount for 60-month loans was $19,200 or 92% higher than 36-month loans.</a:t>
            </a:r>
          </a:p>
          <a:p>
            <a:r>
              <a:rPr lang="en-US" dirty="0" smtClean="0"/>
              <a:t>60-month loans have a median monthly installment of $455.72 compared to $343.39 for 36-months.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Installments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97708" cy="3880773"/>
          </a:xfrm>
        </p:spPr>
        <p:txBody>
          <a:bodyPr/>
          <a:lstStyle/>
          <a:p>
            <a:r>
              <a:rPr lang="en-US" dirty="0" smtClean="0"/>
              <a:t>Higher monthly installment bins show higher default rates</a:t>
            </a:r>
          </a:p>
          <a:p>
            <a:r>
              <a:rPr lang="en-US" dirty="0" smtClean="0"/>
              <a:t>If monthly expenses exceed income, borrower may not be able to pay off loans.</a:t>
            </a:r>
          </a:p>
          <a:p>
            <a:r>
              <a:rPr lang="en-US" dirty="0" smtClean="0"/>
              <a:t>Higher installments on the 60-month loans may be the root cause for the higher default rate.</a:t>
            </a:r>
            <a:endParaRPr lang="en-US" dirty="0"/>
          </a:p>
        </p:txBody>
      </p:sp>
      <p:pic>
        <p:nvPicPr>
          <p:cNvPr id="1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55346" y="216058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38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Debt-to-Income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Borrowers of 60-month loans have 19.2% debt-to-income prior to the loan being issued</a:t>
            </a:r>
          </a:p>
          <a:p>
            <a:r>
              <a:rPr lang="en-US" dirty="0" smtClean="0"/>
              <a:t>Borrowers of 36-month loans have 17.6% debt-to-income.</a:t>
            </a:r>
          </a:p>
          <a:p>
            <a:r>
              <a:rPr lang="en-US" dirty="0" smtClean="0"/>
              <a:t>Since this metric is measured prior to the loan being issued, it does not provide an accurate picture of borrower’s current financial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3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1335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Lending Club</vt:lpstr>
      <vt:lpstr>Introduction</vt:lpstr>
      <vt:lpstr>About the Data</vt:lpstr>
      <vt:lpstr>Objective</vt:lpstr>
      <vt:lpstr>Data Wrangling</vt:lpstr>
      <vt:lpstr>Visualizing Loan Amount &amp; Annual Income</vt:lpstr>
      <vt:lpstr>Analyzing Loan Terms</vt:lpstr>
      <vt:lpstr>Monthly Installments</vt:lpstr>
      <vt:lpstr>Debt-to-Income Ratio</vt:lpstr>
      <vt:lpstr>Loan Purpose</vt:lpstr>
      <vt:lpstr> Loan Purpose (cont’d)</vt:lpstr>
      <vt:lpstr>Employment Length</vt:lpstr>
      <vt:lpstr>Logistic Regression</vt:lpstr>
      <vt:lpstr>Initial Model - Results</vt:lpstr>
      <vt:lpstr>Improving the Model</vt:lpstr>
      <vt:lpstr>Estimating Return on Investment</vt:lpstr>
      <vt:lpstr>Using Lending Club’s Grading System</vt:lpstr>
      <vt:lpstr>Combining the Model with Lending Club Grades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Matt Coleman</dc:creator>
  <cp:lastModifiedBy>Matt Coleman</cp:lastModifiedBy>
  <cp:revision>25</cp:revision>
  <dcterms:created xsi:type="dcterms:W3CDTF">2017-10-23T19:21:45Z</dcterms:created>
  <dcterms:modified xsi:type="dcterms:W3CDTF">2017-10-23T22:12:20Z</dcterms:modified>
</cp:coreProperties>
</file>