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Lora"/>
      <p:regular r:id="rId39"/>
      <p:bold r:id="rId40"/>
      <p:italic r:id="rId41"/>
      <p:boldItalic r:id="rId42"/>
    </p:embeddedFont>
    <p:embeddedFont>
      <p:font typeface="Quattrocento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ora-bold.fntdata"/><Relationship Id="rId20" Type="http://schemas.openxmlformats.org/officeDocument/2006/relationships/slide" Target="slides/slide15.xml"/><Relationship Id="rId42" Type="http://schemas.openxmlformats.org/officeDocument/2006/relationships/font" Target="fonts/Lora-boldItalic.fntdata"/><Relationship Id="rId41" Type="http://schemas.openxmlformats.org/officeDocument/2006/relationships/font" Target="fonts/Lora-italic.fntdata"/><Relationship Id="rId22" Type="http://schemas.openxmlformats.org/officeDocument/2006/relationships/slide" Target="slides/slide17.xml"/><Relationship Id="rId44" Type="http://schemas.openxmlformats.org/officeDocument/2006/relationships/font" Target="fonts/QuattrocentoSans-bold.fntdata"/><Relationship Id="rId21" Type="http://schemas.openxmlformats.org/officeDocument/2006/relationships/slide" Target="slides/slide16.xml"/><Relationship Id="rId43" Type="http://schemas.openxmlformats.org/officeDocument/2006/relationships/font" Target="fonts/QuattrocentoSans-regular.fntdata"/><Relationship Id="rId24" Type="http://schemas.openxmlformats.org/officeDocument/2006/relationships/slide" Target="slides/slide19.xml"/><Relationship Id="rId46" Type="http://schemas.openxmlformats.org/officeDocument/2006/relationships/font" Target="fonts/Quattrocento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or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026fd49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026fd49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026fd49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026fd49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26fd49d1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026fd49d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26fd49d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26fd49d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028c65b4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028c65b4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028c65b4e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028c65b4e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26fd49d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26fd49d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28c65b4e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28c65b4e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026fd49d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026fd49d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028c65b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028c65b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26fd49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26fd49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026fd49d1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026fd49d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026fd49d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026fd49d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028c65b4e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028c65b4e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028c65b4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028c65b4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028c65b4e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028c65b4e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026fd49d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026fd49d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028c65b4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028c65b4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028c65b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028c65b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026fd49d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026fd49d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026fd49d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026fd49d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026fd49d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026fd49d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028c65b4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028c65b4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026fd49d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026fd49d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028c65b4e_3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028c65b4e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026fd49d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026fd49d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026fd49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026fd49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026fd49d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026fd49d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026fd49d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026fd49d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026fd49d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026fd49d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026fd49d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026fd49d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26fd49d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26fd49d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62005" y="7619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A3535E"/>
                </a:highlight>
                <a:latin typeface="Lora"/>
                <a:ea typeface="Lora"/>
                <a:cs typeface="Lora"/>
                <a:sym typeface="Lora"/>
              </a:rPr>
              <a:t>Battleship</a:t>
            </a:r>
            <a:endParaRPr b="1" sz="3600">
              <a:highlight>
                <a:srgbClr val="A3535E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ora"/>
                <a:ea typeface="Lora"/>
                <a:cs typeface="Lora"/>
                <a:sym typeface="Lora"/>
              </a:rPr>
              <a:t>Claire Chou and Coleman Reed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388"/>
            <a:ext cx="9144000" cy="5714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762005" y="7619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A3535E"/>
                </a:highlight>
                <a:latin typeface="Lora"/>
                <a:ea typeface="Lora"/>
                <a:cs typeface="Lora"/>
                <a:sym typeface="Lora"/>
              </a:rPr>
              <a:t>Our program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381022" y="0"/>
            <a:ext cx="6894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Data Structures (10 x 10 lists)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465675" y="1159800"/>
            <a:ext cx="6894300" cy="29589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User &amp; CPU board values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0 = nothing, 1 = ship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User guesses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0 = nothing, 1 = miss, 2 = hit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CPU guesses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0 = nothing, 1 = guess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381022" y="0"/>
            <a:ext cx="6894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CPU algorithms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465675" y="1159800"/>
            <a:ext cx="6894300" cy="29589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Searching for a ship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cpuEasy[] - random guess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cpuMedium[] - parity and probability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cpuHard[] - probability density matrix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576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1400" y="1914525"/>
            <a:ext cx="5424488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3886200" y="152400"/>
            <a:ext cx="22926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Returns random location where CPU has not guessed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874500" y="1914700"/>
            <a:ext cx="2630700" cy="30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Returns either every other grid or location with highest probability (cpuHard[])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If all odd squares have been guessed, will return random location (cpuEasy[])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RandomChoice gives a pseudorandom choice of one of the arguments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8800"/>
            <a:ext cx="5659700" cy="5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 txBox="1"/>
          <p:nvPr/>
        </p:nvSpPr>
        <p:spPr>
          <a:xfrm>
            <a:off x="5735900" y="58800"/>
            <a:ext cx="3300600" cy="2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Nested for loop for each size ship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If statements for corners, edges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Counts number of possible ways each size ship in each possible orientation fits in each grid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Returns location of highest count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381022" y="0"/>
            <a:ext cx="6894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CPU algorithms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465675" y="1159800"/>
            <a:ext cx="5928600" cy="29565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Destroying a ship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target[] - checks above, below, left, right of a hit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target2[] - checks in direction given by previous two hits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25" y="2933700"/>
            <a:ext cx="783907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33437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/>
          <p:nvPr/>
        </p:nvSpPr>
        <p:spPr>
          <a:xfrm>
            <a:off x="152400" y="1771650"/>
            <a:ext cx="8334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Randomly returns location above, below, to the left of, or to the right of hit where CPU has not guessed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1152450" y="2334900"/>
            <a:ext cx="7839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Returns location based on previous two hits by checking whether ship is horizontal or vertical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 txBox="1"/>
          <p:nvPr/>
        </p:nvSpPr>
        <p:spPr>
          <a:xfrm>
            <a:off x="381022" y="0"/>
            <a:ext cx="6894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CPU algorithms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465675" y="1159800"/>
            <a:ext cx="6809700" cy="29565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Quattrocento Sans"/>
              <a:buChar char="●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Random Ship Placement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aiBoardGen[]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Creates a board, 10x10 in size, with ships randomly placed. The ships cannot be directly beside each other.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25" y="152400"/>
            <a:ext cx="285897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2475" y="152400"/>
            <a:ext cx="4741399" cy="23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1"/>
          <p:cNvSpPr txBox="1"/>
          <p:nvPr/>
        </p:nvSpPr>
        <p:spPr>
          <a:xfrm>
            <a:off x="3896600" y="2814200"/>
            <a:ext cx="47277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coordCheck makes sure the selected spot for building a ship is valid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1s represent placed ships, 2s represent places where a ship cannot be placed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62030" y="7619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A3535E"/>
                </a:highlight>
                <a:latin typeface="Lora"/>
                <a:ea typeface="Lora"/>
                <a:cs typeface="Lora"/>
                <a:sym typeface="Lora"/>
              </a:rPr>
              <a:t>What is Battleship?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2"/>
          <p:cNvSpPr txBox="1"/>
          <p:nvPr/>
        </p:nvSpPr>
        <p:spPr>
          <a:xfrm>
            <a:off x="381022" y="0"/>
            <a:ext cx="6894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playGame[] &amp; displayBoard[]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65675" y="1159800"/>
            <a:ext cx="6894300" cy="31845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CreateWindow, DialogNotebook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Creates window of game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GraphicsGrid, Button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User’s board and ships can be seen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User’s and CPU’s guesses can be seen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User guesses through table of buttons on CPU’s board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isSunk[] to change color of ship once sunk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381022" y="0"/>
            <a:ext cx="6894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playGame[] helpers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6" name="Google Shape;186;p33"/>
          <p:cNvSpPr txBox="1"/>
          <p:nvPr/>
        </p:nvSpPr>
        <p:spPr>
          <a:xfrm>
            <a:off x="465675" y="1159800"/>
            <a:ext cx="5928600" cy="29565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isWon[] &amp; isWonCPU[]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Control structure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isSunkUser[] &amp; isSunkCPU[]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Used in CPU algorithm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Used in UI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move[] &amp; moveCPU[]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Updates lists of guesses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17125" cy="248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0675" y="2808570"/>
            <a:ext cx="6817124" cy="225873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/>
        </p:nvSpPr>
        <p:spPr>
          <a:xfrm>
            <a:off x="535975" y="3845875"/>
            <a:ext cx="17145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Returns 0 if game has not been won, 1 if CPU 1 has won, 2 if CPU 2 has won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6969525" y="152400"/>
            <a:ext cx="2098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Returns 0 if game has not been won, 1 if user has won, 2 if CPU has won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5" name="Google Shape;195;p34"/>
          <p:cNvSpPr txBox="1"/>
          <p:nvPr/>
        </p:nvSpPr>
        <p:spPr>
          <a:xfrm>
            <a:off x="4024525" y="1203600"/>
            <a:ext cx="2944800" cy="14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CPU: compares board values to guesses; for CPU to win, wherever board is 1, CPU must have 1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User: counts number of 2s in guesses (2 = hit, 17 total grids)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55074" cy="32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150" y="1589800"/>
            <a:ext cx="4300743" cy="3290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5"/>
          <p:cNvSpPr txBox="1"/>
          <p:nvPr/>
        </p:nvSpPr>
        <p:spPr>
          <a:xfrm>
            <a:off x="4641275" y="155875"/>
            <a:ext cx="43008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If there is a ship at the guessed point, isSunk finds all points that the ship is placed on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Google Shape;203;p35"/>
          <p:cNvSpPr txBox="1"/>
          <p:nvPr/>
        </p:nvSpPr>
        <p:spPr>
          <a:xfrm>
            <a:off x="164525" y="3541575"/>
            <a:ext cx="4242900" cy="12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The only difference between isSunkUser and isSunkCPU is the last If statement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532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200" y="2152650"/>
            <a:ext cx="6600655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 txBox="1"/>
          <p:nvPr/>
        </p:nvSpPr>
        <p:spPr>
          <a:xfrm>
            <a:off x="4572000" y="1401450"/>
            <a:ext cx="2733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Replaces old guesses with current guesses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789850" y="3695425"/>
            <a:ext cx="15726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CPU guesses assigned based on difficulty, boolean hit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7"/>
          <p:cNvSpPr txBox="1"/>
          <p:nvPr/>
        </p:nvSpPr>
        <p:spPr>
          <a:xfrm>
            <a:off x="381030" y="-12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Place Ships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465675" y="1159800"/>
            <a:ext cx="6809700" cy="31956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Quattrocento Sans"/>
              <a:buChar char="●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snapToGrid[centers, r1, r2, r3, r4, r5]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Handles the ‘snapping’ of ships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●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buildGrid[]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Helper to build placing grid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●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genShips[r1, r2, r3, r4, r5]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Redraws ships when a rotation happens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●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tableCreate[centers, r1, r2, r3, r4, r5]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Helper to create return table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8"/>
          <p:cNvPicPr preferRelativeResize="0"/>
          <p:nvPr/>
        </p:nvPicPr>
        <p:blipFill rotWithShape="1">
          <a:blip r:embed="rId3">
            <a:alphaModFix/>
          </a:blip>
          <a:srcRect b="33890" l="6413" r="5966" t="28347"/>
          <a:stretch/>
        </p:blipFill>
        <p:spPr>
          <a:xfrm>
            <a:off x="181825" y="181800"/>
            <a:ext cx="4447126" cy="2187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25" y="2472125"/>
            <a:ext cx="4447126" cy="246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6450" y="181800"/>
            <a:ext cx="3753225" cy="475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550" y="152400"/>
            <a:ext cx="4667249" cy="15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550" y="1794335"/>
            <a:ext cx="4667249" cy="61194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9"/>
          <p:cNvSpPr txBox="1"/>
          <p:nvPr/>
        </p:nvSpPr>
        <p:spPr>
          <a:xfrm>
            <a:off x="4355525" y="2528450"/>
            <a:ext cx="46671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tableCreate converts the raw coordinate positions of the ships to their spots on the 10x10 board, resulting in a board of 1s and 0s where 1s represent the locations of ships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024751" cy="466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/>
        </p:nvSpPr>
        <p:spPr>
          <a:xfrm>
            <a:off x="762024" y="762000"/>
            <a:ext cx="542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A3535E"/>
                </a:highlight>
                <a:latin typeface="Lora"/>
                <a:ea typeface="Lora"/>
                <a:cs typeface="Lora"/>
                <a:sym typeface="Lora"/>
              </a:rPr>
              <a:t>Problems encountered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381022" y="0"/>
            <a:ext cx="6894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Place Ships (rotate, snapping)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6" name="Google Shape;246;p41"/>
          <p:cNvSpPr txBox="1"/>
          <p:nvPr/>
        </p:nvSpPr>
        <p:spPr>
          <a:xfrm>
            <a:off x="465675" y="1159800"/>
            <a:ext cx="6809700" cy="29565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Quattrocento Sans"/>
              <a:buChar char="●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Rotation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" sz="2400" strike="sngStrike">
                <a:latin typeface="Quattrocento Sans"/>
                <a:ea typeface="Quattrocento Sans"/>
                <a:cs typeface="Quattrocento Sans"/>
                <a:sym typeface="Quattrocento Sans"/>
              </a:rPr>
              <a:t>Buttons and Rectangles</a:t>
            </a: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 ❌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Manipulate and Images ✔️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●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Snap to Grid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Rotation state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OS/Resolution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81030" y="-12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Battleship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65675" y="1159800"/>
            <a:ext cx="8213400" cy="29682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Strategy-based guessing game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Two players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Two 10 x 10 boards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Ships of size 2, 3, 4, 5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The objective of the game is to destroy all your opponent’s ships.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399" y="182125"/>
            <a:ext cx="4267198" cy="4779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238" y="954955"/>
            <a:ext cx="6685525" cy="32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3"/>
          <p:cNvSpPr txBox="1"/>
          <p:nvPr/>
        </p:nvSpPr>
        <p:spPr>
          <a:xfrm>
            <a:off x="381030" y="-12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Implementing CPU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465675" y="1159800"/>
            <a:ext cx="6840600" cy="29565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target2[] checking in wrong direction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Boolean variables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Count of grids hit on single ship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Store locations of previous two hits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isSunk[] resets all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76223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4"/>
          <p:cNvSpPr txBox="1"/>
          <p:nvPr/>
        </p:nvSpPr>
        <p:spPr>
          <a:xfrm>
            <a:off x="1835700" y="2582625"/>
            <a:ext cx="54726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Locations of first and second hits are adjusted based on count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Count increases after each hit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After ship is sunk at guess, resets variables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5"/>
          <p:cNvSpPr txBox="1"/>
          <p:nvPr/>
        </p:nvSpPr>
        <p:spPr>
          <a:xfrm>
            <a:off x="762030" y="7619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A3535E"/>
                </a:highlight>
                <a:latin typeface="Lora"/>
                <a:ea typeface="Lora"/>
                <a:cs typeface="Lora"/>
                <a:sym typeface="Lora"/>
              </a:rPr>
              <a:t>Live demo</a:t>
            </a:r>
            <a:endParaRPr b="1" sz="20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381030" y="-12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Rules of Battleship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65675" y="1159800"/>
            <a:ext cx="8213400" cy="31845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Place ships anywhere on board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0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Cannot be touching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0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Location of ships are concealed from other player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Alternate turns guessing location of ships on opposing player’s board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Player must announce when a ship has been hit or sunk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Win by destroying all ships before other player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81030" y="-12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Aspects/Features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65675" y="1159800"/>
            <a:ext cx="5937900" cy="29586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U</a:t>
            </a: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ser vs. CPU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Place ships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Play game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CPU vs. CPU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View game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CPU difficulty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Easy, medium, hard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" y="-3825875"/>
            <a:ext cx="9144000" cy="121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81022" y="0"/>
            <a:ext cx="6894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E6F1F0"/>
                </a:highlight>
                <a:latin typeface="Lora"/>
                <a:ea typeface="Lora"/>
                <a:cs typeface="Lora"/>
                <a:sym typeface="Lora"/>
              </a:rPr>
              <a:t>User Interface &amp; Interaction</a:t>
            </a:r>
            <a:endParaRPr b="1" sz="3600">
              <a:highlight>
                <a:srgbClr val="E6F1F0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65675" y="1159800"/>
            <a:ext cx="6894300" cy="2958900"/>
          </a:xfrm>
          <a:prstGeom prst="rect">
            <a:avLst/>
          </a:prstGeom>
          <a:solidFill>
            <a:srgbClr val="E7F1F2">
              <a:alpha val="764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Main menu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User vs. CPU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CPU vs. CPU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○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How to Play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Difficulty settings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Place ships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A3535E"/>
              </a:buClr>
              <a:buSzPts val="2400"/>
              <a:buFont typeface="Quattrocento Sans"/>
              <a:buChar char="◉"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Game board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400"/>
            <a:ext cx="9144000" cy="571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400"/>
            <a:ext cx="9144000" cy="5714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3388"/>
            <a:ext cx="9144000" cy="5714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